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73" r:id="rId4"/>
    <p:sldId id="274" r:id="rId5"/>
    <p:sldId id="275" r:id="rId6"/>
    <p:sldId id="276" r:id="rId7"/>
    <p:sldId id="277" r:id="rId8"/>
    <p:sldId id="278" r:id="rId9"/>
    <p:sldId id="281" r:id="rId10"/>
    <p:sldId id="282" r:id="rId11"/>
    <p:sldId id="283" r:id="rId12"/>
    <p:sldId id="284" r:id="rId13"/>
    <p:sldId id="285" r:id="rId14"/>
    <p:sldId id="286" r:id="rId15"/>
    <p:sldId id="287" r:id="rId16"/>
    <p:sldId id="288" r:id="rId17"/>
    <p:sldId id="289" r:id="rId18"/>
  </p:sldIdLst>
  <p:sldSz cx="9144000" cy="6858000" type="screen4x3"/>
  <p:notesSz cx="6946900" cy="9283700"/>
  <p:defaultTextStyle>
    <a:defPPr>
      <a:defRPr lang="en-US"/>
    </a:defPPr>
    <a:lvl1pPr algn="l" rtl="0" eaLnBrk="0" fontAlgn="base" hangingPunct="0">
      <a:spcBef>
        <a:spcPct val="0"/>
      </a:spcBef>
      <a:spcAft>
        <a:spcPct val="0"/>
      </a:spcAft>
      <a:defRPr kumimoji="1" sz="2400"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umimoji="1" sz="2400"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umimoji="1" sz="2400"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umimoji="1" sz="2400"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umimoji="1" sz="2400" kern="1200">
        <a:solidFill>
          <a:schemeClr val="tx1"/>
        </a:solidFill>
        <a:latin typeface="Tahoma" pitchFamily="34" charset="0"/>
        <a:ea typeface="+mn-ea"/>
        <a:cs typeface="+mn-cs"/>
      </a:defRPr>
    </a:lvl5pPr>
    <a:lvl6pPr marL="2286000" algn="l" defTabSz="914400" rtl="0" eaLnBrk="1" latinLnBrk="0" hangingPunct="1">
      <a:defRPr kumimoji="1" sz="2400" kern="1200">
        <a:solidFill>
          <a:schemeClr val="tx1"/>
        </a:solidFill>
        <a:latin typeface="Tahoma" pitchFamily="34" charset="0"/>
        <a:ea typeface="+mn-ea"/>
        <a:cs typeface="+mn-cs"/>
      </a:defRPr>
    </a:lvl6pPr>
    <a:lvl7pPr marL="2743200" algn="l" defTabSz="914400" rtl="0" eaLnBrk="1" latinLnBrk="0" hangingPunct="1">
      <a:defRPr kumimoji="1" sz="2400" kern="1200">
        <a:solidFill>
          <a:schemeClr val="tx1"/>
        </a:solidFill>
        <a:latin typeface="Tahoma" pitchFamily="34" charset="0"/>
        <a:ea typeface="+mn-ea"/>
        <a:cs typeface="+mn-cs"/>
      </a:defRPr>
    </a:lvl7pPr>
    <a:lvl8pPr marL="3200400" algn="l" defTabSz="914400" rtl="0" eaLnBrk="1" latinLnBrk="0" hangingPunct="1">
      <a:defRPr kumimoji="1" sz="2400" kern="1200">
        <a:solidFill>
          <a:schemeClr val="tx1"/>
        </a:solidFill>
        <a:latin typeface="Tahoma" pitchFamily="34" charset="0"/>
        <a:ea typeface="+mn-ea"/>
        <a:cs typeface="+mn-cs"/>
      </a:defRPr>
    </a:lvl8pPr>
    <a:lvl9pPr marL="3657600" algn="l" defTabSz="914400" rtl="0" eaLnBrk="1" latinLnBrk="0" hangingPunct="1">
      <a:defRPr kumimoji="1" sz="2400"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00"/>
    <a:srgbClr val="0033CC"/>
    <a:srgbClr val="0066FF"/>
    <a:srgbClr val="0099FF"/>
    <a:srgbClr val="99CCFF"/>
    <a:srgbClr val="3366CC"/>
    <a:srgbClr val="CCECFF"/>
    <a:srgbClr val="66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70" autoAdjust="0"/>
  </p:normalViewPr>
  <p:slideViewPr>
    <p:cSldViewPr>
      <p:cViewPr varScale="1">
        <p:scale>
          <a:sx n="74" d="100"/>
          <a:sy n="74" d="100"/>
        </p:scale>
        <p:origin x="-810"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xfrm>
            <a:off x="0" y="0"/>
            <a:ext cx="30099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38" tIns="46369" rIns="92738" bIns="46369" numCol="1" anchor="t" anchorCtr="0" compatLnSpc="1">
            <a:prstTxWarp prst="textNoShape">
              <a:avLst/>
            </a:prstTxWarp>
          </a:bodyPr>
          <a:lstStyle>
            <a:lvl1pPr defTabSz="927100">
              <a:defRPr kumimoji="0" sz="1200">
                <a:latin typeface="Times New Roman" pitchFamily="18" charset="0"/>
              </a:defRPr>
            </a:lvl1pPr>
          </a:lstStyle>
          <a:p>
            <a:endParaRPr lang="en-US" altLang="en-US" dirty="0"/>
          </a:p>
        </p:txBody>
      </p:sp>
      <p:sp>
        <p:nvSpPr>
          <p:cNvPr id="23555" name="Rectangle 3"/>
          <p:cNvSpPr>
            <a:spLocks noGrp="1" noChangeArrowheads="1"/>
          </p:cNvSpPr>
          <p:nvPr>
            <p:ph type="dt" idx="1"/>
          </p:nvPr>
        </p:nvSpPr>
        <p:spPr bwMode="auto">
          <a:xfrm>
            <a:off x="3937000" y="0"/>
            <a:ext cx="30099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38" tIns="46369" rIns="92738" bIns="46369" numCol="1" anchor="t" anchorCtr="0" compatLnSpc="1">
            <a:prstTxWarp prst="textNoShape">
              <a:avLst/>
            </a:prstTxWarp>
          </a:bodyPr>
          <a:lstStyle>
            <a:lvl1pPr algn="r" defTabSz="927100">
              <a:defRPr kumimoji="0" sz="1200">
                <a:latin typeface="Times New Roman" pitchFamily="18" charset="0"/>
              </a:defRPr>
            </a:lvl1pPr>
          </a:lstStyle>
          <a:p>
            <a:endParaRPr lang="en-US" altLang="en-US" dirty="0"/>
          </a:p>
        </p:txBody>
      </p:sp>
      <p:sp>
        <p:nvSpPr>
          <p:cNvPr id="23556" name="Rectangle 4"/>
          <p:cNvSpPr>
            <a:spLocks noChangeArrowheads="1" noTextEdit="1"/>
          </p:cNvSpPr>
          <p:nvPr>
            <p:ph type="sldImg" idx="2"/>
          </p:nvPr>
        </p:nvSpPr>
        <p:spPr bwMode="auto">
          <a:xfrm>
            <a:off x="1152525" y="696913"/>
            <a:ext cx="4641850" cy="3481387"/>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3557" name="Rectangle 5"/>
          <p:cNvSpPr>
            <a:spLocks noGrp="1" noChangeArrowheads="1"/>
          </p:cNvSpPr>
          <p:nvPr>
            <p:ph type="body" sz="quarter" idx="3"/>
          </p:nvPr>
        </p:nvSpPr>
        <p:spPr bwMode="auto">
          <a:xfrm>
            <a:off x="925513" y="4410075"/>
            <a:ext cx="5095875" cy="417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38" tIns="46369" rIns="92738" bIns="46369"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3558" name="Rectangle 6"/>
          <p:cNvSpPr>
            <a:spLocks noGrp="1" noChangeArrowheads="1"/>
          </p:cNvSpPr>
          <p:nvPr>
            <p:ph type="ftr" sz="quarter" idx="4"/>
          </p:nvPr>
        </p:nvSpPr>
        <p:spPr bwMode="auto">
          <a:xfrm>
            <a:off x="0" y="8820150"/>
            <a:ext cx="30099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38" tIns="46369" rIns="92738" bIns="46369" numCol="1" anchor="b" anchorCtr="0" compatLnSpc="1">
            <a:prstTxWarp prst="textNoShape">
              <a:avLst/>
            </a:prstTxWarp>
          </a:bodyPr>
          <a:lstStyle>
            <a:lvl1pPr defTabSz="927100">
              <a:defRPr kumimoji="0" sz="1200">
                <a:latin typeface="Times New Roman" pitchFamily="18" charset="0"/>
              </a:defRPr>
            </a:lvl1pPr>
          </a:lstStyle>
          <a:p>
            <a:endParaRPr lang="en-US" altLang="en-US" dirty="0"/>
          </a:p>
        </p:txBody>
      </p:sp>
      <p:sp>
        <p:nvSpPr>
          <p:cNvPr id="23559" name="Rectangle 7"/>
          <p:cNvSpPr>
            <a:spLocks noGrp="1" noChangeArrowheads="1"/>
          </p:cNvSpPr>
          <p:nvPr>
            <p:ph type="sldNum" sz="quarter" idx="5"/>
          </p:nvPr>
        </p:nvSpPr>
        <p:spPr bwMode="auto">
          <a:xfrm>
            <a:off x="3937000" y="8820150"/>
            <a:ext cx="30099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38" tIns="46369" rIns="92738" bIns="46369" numCol="1" anchor="b" anchorCtr="0" compatLnSpc="1">
            <a:prstTxWarp prst="textNoShape">
              <a:avLst/>
            </a:prstTxWarp>
          </a:bodyPr>
          <a:lstStyle>
            <a:lvl1pPr algn="r" defTabSz="927100">
              <a:defRPr kumimoji="0" sz="1200">
                <a:latin typeface="Times New Roman" pitchFamily="18" charset="0"/>
              </a:defRPr>
            </a:lvl1pPr>
          </a:lstStyle>
          <a:p>
            <a:fld id="{B4814D4C-44A1-4BDB-8AE8-9C891E0009F1}" type="slidenum">
              <a:rPr lang="en-US" altLang="en-US"/>
              <a:pPr/>
              <a:t>‹#›</a:t>
            </a:fld>
            <a:endParaRPr lang="en-US" altLang="en-US" dirty="0"/>
          </a:p>
        </p:txBody>
      </p:sp>
    </p:spTree>
    <p:extLst>
      <p:ext uri="{BB962C8B-B14F-4D97-AF65-F5344CB8AC3E}">
        <p14:creationId xmlns:p14="http://schemas.microsoft.com/office/powerpoint/2010/main" val="20802400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9" name="Rectangle 7"/>
          <p:cNvSpPr>
            <a:spLocks noGrp="1" noChangeArrowheads="1"/>
          </p:cNvSpPr>
          <p:nvPr>
            <p:ph type="ctrTitle" sz="quarter"/>
          </p:nvPr>
        </p:nvSpPr>
        <p:spPr>
          <a:xfrm>
            <a:off x="1828800" y="2173288"/>
            <a:ext cx="4954588" cy="1219200"/>
          </a:xfrm>
        </p:spPr>
        <p:txBody>
          <a:bodyPr/>
          <a:lstStyle>
            <a:lvl1pPr>
              <a:defRPr sz="4000"/>
            </a:lvl1pPr>
          </a:lstStyle>
          <a:p>
            <a:pPr lvl="0"/>
            <a:r>
              <a:rPr lang="en-US" altLang="en-US" noProof="0" smtClean="0"/>
              <a:t>Click to edit Master title style</a:t>
            </a:r>
          </a:p>
        </p:txBody>
      </p:sp>
      <p:sp>
        <p:nvSpPr>
          <p:cNvPr id="3080" name="Rectangle 8"/>
          <p:cNvSpPr>
            <a:spLocks noGrp="1" noChangeArrowheads="1"/>
          </p:cNvSpPr>
          <p:nvPr>
            <p:ph type="subTitle" sz="quarter" idx="1"/>
          </p:nvPr>
        </p:nvSpPr>
        <p:spPr>
          <a:xfrm>
            <a:off x="1828800" y="3429000"/>
            <a:ext cx="4953000" cy="1868488"/>
          </a:xfrm>
        </p:spPr>
        <p:txBody>
          <a:bodyPr/>
          <a:lstStyle>
            <a:lvl1pPr marL="0" indent="0">
              <a:buFontTx/>
              <a:buNone/>
              <a:defRPr sz="2800"/>
            </a:lvl1pPr>
          </a:lstStyle>
          <a:p>
            <a:pPr lvl="0"/>
            <a:r>
              <a:rPr lang="en-US" altLang="en-US" noProof="0" smtClean="0"/>
              <a:t>Click to edit Master subtitle style</a:t>
            </a:r>
          </a:p>
        </p:txBody>
      </p:sp>
      <p:sp>
        <p:nvSpPr>
          <p:cNvPr id="3081" name="Rectangle 9"/>
          <p:cNvSpPr>
            <a:spLocks noGrp="1" noChangeArrowheads="1"/>
          </p:cNvSpPr>
          <p:nvPr>
            <p:ph type="dt" sz="quarter" idx="2"/>
          </p:nvPr>
        </p:nvSpPr>
        <p:spPr/>
        <p:txBody>
          <a:bodyPr/>
          <a:lstStyle>
            <a:lvl1pPr>
              <a:defRPr/>
            </a:lvl1pPr>
          </a:lstStyle>
          <a:p>
            <a:endParaRPr lang="en-US" altLang="en-US" dirty="0"/>
          </a:p>
        </p:txBody>
      </p:sp>
      <p:sp>
        <p:nvSpPr>
          <p:cNvPr id="3082" name="Rectangle 10"/>
          <p:cNvSpPr>
            <a:spLocks noGrp="1" noChangeArrowheads="1"/>
          </p:cNvSpPr>
          <p:nvPr>
            <p:ph type="ftr" sz="quarter" idx="3"/>
          </p:nvPr>
        </p:nvSpPr>
        <p:spPr/>
        <p:txBody>
          <a:bodyPr/>
          <a:lstStyle>
            <a:lvl1pPr>
              <a:defRPr/>
            </a:lvl1pPr>
          </a:lstStyle>
          <a:p>
            <a:endParaRPr lang="en-US" altLang="en-US" dirty="0"/>
          </a:p>
        </p:txBody>
      </p:sp>
      <p:sp>
        <p:nvSpPr>
          <p:cNvPr id="3083" name="Rectangle 11"/>
          <p:cNvSpPr>
            <a:spLocks noGrp="1" noChangeArrowheads="1"/>
          </p:cNvSpPr>
          <p:nvPr>
            <p:ph type="sldNum" sz="quarter" idx="4"/>
          </p:nvPr>
        </p:nvSpPr>
        <p:spPr/>
        <p:txBody>
          <a:bodyPr/>
          <a:lstStyle>
            <a:lvl1pPr>
              <a:defRPr/>
            </a:lvl1pPr>
          </a:lstStyle>
          <a:p>
            <a:fld id="{3DE62EF9-EF2F-4D2A-B736-2A09D5A03DE2}" type="slidenum">
              <a:rPr lang="en-US" altLang="en-US"/>
              <a:pPr/>
              <a:t>‹#›</a:t>
            </a:fld>
            <a:endParaRPr lang="en-US"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quarter" idx="10"/>
          </p:nvPr>
        </p:nvSpPr>
        <p:spPr/>
        <p:txBody>
          <a:bodyPr/>
          <a:lstStyle>
            <a:lvl1pPr>
              <a:defRPr/>
            </a:lvl1pPr>
          </a:lstStyle>
          <a:p>
            <a:endParaRPr lang="en-US" altLang="en-US" dirty="0"/>
          </a:p>
        </p:txBody>
      </p:sp>
      <p:sp>
        <p:nvSpPr>
          <p:cNvPr id="5" name="Footer Placeholder 4"/>
          <p:cNvSpPr>
            <a:spLocks noGrp="1"/>
          </p:cNvSpPr>
          <p:nvPr>
            <p:ph type="ftr" sz="quarter" idx="11"/>
          </p:nvPr>
        </p:nvSpPr>
        <p:spPr/>
        <p:txBody>
          <a:bodyPr/>
          <a:lstStyle>
            <a:lvl1pPr>
              <a:defRPr/>
            </a:lvl1pPr>
          </a:lstStyle>
          <a:p>
            <a:endParaRPr lang="en-US" altLang="en-US" dirty="0"/>
          </a:p>
        </p:txBody>
      </p:sp>
      <p:sp>
        <p:nvSpPr>
          <p:cNvPr id="6" name="Slide Number Placeholder 5"/>
          <p:cNvSpPr>
            <a:spLocks noGrp="1"/>
          </p:cNvSpPr>
          <p:nvPr>
            <p:ph type="sldNum" sz="quarter" idx="12"/>
          </p:nvPr>
        </p:nvSpPr>
        <p:spPr/>
        <p:txBody>
          <a:bodyPr/>
          <a:lstStyle>
            <a:lvl1pPr>
              <a:defRPr/>
            </a:lvl1pPr>
          </a:lstStyle>
          <a:p>
            <a:fld id="{49CC495E-799A-47B5-A0B2-BA15660CAAE9}" type="slidenum">
              <a:rPr lang="en-US" altLang="en-US"/>
              <a:pPr/>
              <a:t>‹#›</a:t>
            </a:fld>
            <a:endParaRPr lang="en-US" altLang="en-US" dirty="0"/>
          </a:p>
        </p:txBody>
      </p:sp>
    </p:spTree>
    <p:extLst>
      <p:ext uri="{BB962C8B-B14F-4D97-AF65-F5344CB8AC3E}">
        <p14:creationId xmlns:p14="http://schemas.microsoft.com/office/powerpoint/2010/main" val="1259163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381000"/>
            <a:ext cx="1714500" cy="5562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370013" y="381000"/>
            <a:ext cx="4992687" cy="5562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quarter" idx="10"/>
          </p:nvPr>
        </p:nvSpPr>
        <p:spPr/>
        <p:txBody>
          <a:bodyPr/>
          <a:lstStyle>
            <a:lvl1pPr>
              <a:defRPr/>
            </a:lvl1pPr>
          </a:lstStyle>
          <a:p>
            <a:endParaRPr lang="en-US" altLang="en-US" dirty="0"/>
          </a:p>
        </p:txBody>
      </p:sp>
      <p:sp>
        <p:nvSpPr>
          <p:cNvPr id="5" name="Footer Placeholder 4"/>
          <p:cNvSpPr>
            <a:spLocks noGrp="1"/>
          </p:cNvSpPr>
          <p:nvPr>
            <p:ph type="ftr" sz="quarter" idx="11"/>
          </p:nvPr>
        </p:nvSpPr>
        <p:spPr/>
        <p:txBody>
          <a:bodyPr/>
          <a:lstStyle>
            <a:lvl1pPr>
              <a:defRPr/>
            </a:lvl1pPr>
          </a:lstStyle>
          <a:p>
            <a:endParaRPr lang="en-US" altLang="en-US" dirty="0"/>
          </a:p>
        </p:txBody>
      </p:sp>
      <p:sp>
        <p:nvSpPr>
          <p:cNvPr id="6" name="Slide Number Placeholder 5"/>
          <p:cNvSpPr>
            <a:spLocks noGrp="1"/>
          </p:cNvSpPr>
          <p:nvPr>
            <p:ph type="sldNum" sz="quarter" idx="12"/>
          </p:nvPr>
        </p:nvSpPr>
        <p:spPr/>
        <p:txBody>
          <a:bodyPr/>
          <a:lstStyle>
            <a:lvl1pPr>
              <a:defRPr/>
            </a:lvl1pPr>
          </a:lstStyle>
          <a:p>
            <a:fld id="{662A6DA5-616D-48FB-A7E7-4FF1D2BD2E70}" type="slidenum">
              <a:rPr lang="en-US" altLang="en-US"/>
              <a:pPr/>
              <a:t>‹#›</a:t>
            </a:fld>
            <a:endParaRPr lang="en-US" altLang="en-US" dirty="0"/>
          </a:p>
        </p:txBody>
      </p:sp>
    </p:spTree>
    <p:extLst>
      <p:ext uri="{BB962C8B-B14F-4D97-AF65-F5344CB8AC3E}">
        <p14:creationId xmlns:p14="http://schemas.microsoft.com/office/powerpoint/2010/main" val="11297481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quarter" idx="10"/>
          </p:nvPr>
        </p:nvSpPr>
        <p:spPr/>
        <p:txBody>
          <a:bodyPr/>
          <a:lstStyle>
            <a:lvl1pPr>
              <a:defRPr/>
            </a:lvl1pPr>
          </a:lstStyle>
          <a:p>
            <a:endParaRPr lang="en-US" altLang="en-US" dirty="0"/>
          </a:p>
        </p:txBody>
      </p:sp>
      <p:sp>
        <p:nvSpPr>
          <p:cNvPr id="5" name="Footer Placeholder 4"/>
          <p:cNvSpPr>
            <a:spLocks noGrp="1"/>
          </p:cNvSpPr>
          <p:nvPr>
            <p:ph type="ftr" sz="quarter" idx="11"/>
          </p:nvPr>
        </p:nvSpPr>
        <p:spPr/>
        <p:txBody>
          <a:bodyPr/>
          <a:lstStyle>
            <a:lvl1pPr>
              <a:defRPr/>
            </a:lvl1pPr>
          </a:lstStyle>
          <a:p>
            <a:endParaRPr lang="en-US" altLang="en-US" dirty="0"/>
          </a:p>
        </p:txBody>
      </p:sp>
      <p:sp>
        <p:nvSpPr>
          <p:cNvPr id="6" name="Slide Number Placeholder 5"/>
          <p:cNvSpPr>
            <a:spLocks noGrp="1"/>
          </p:cNvSpPr>
          <p:nvPr>
            <p:ph type="sldNum" sz="quarter" idx="12"/>
          </p:nvPr>
        </p:nvSpPr>
        <p:spPr/>
        <p:txBody>
          <a:bodyPr/>
          <a:lstStyle>
            <a:lvl1pPr>
              <a:defRPr/>
            </a:lvl1pPr>
          </a:lstStyle>
          <a:p>
            <a:fld id="{07E37E98-904A-4363-B20F-4EE48352D85B}" type="slidenum">
              <a:rPr lang="en-US" altLang="en-US"/>
              <a:pPr/>
              <a:t>‹#›</a:t>
            </a:fld>
            <a:endParaRPr lang="en-US" altLang="en-US" dirty="0"/>
          </a:p>
        </p:txBody>
      </p:sp>
    </p:spTree>
    <p:extLst>
      <p:ext uri="{BB962C8B-B14F-4D97-AF65-F5344CB8AC3E}">
        <p14:creationId xmlns:p14="http://schemas.microsoft.com/office/powerpoint/2010/main" val="19613984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quarter" idx="10"/>
          </p:nvPr>
        </p:nvSpPr>
        <p:spPr/>
        <p:txBody>
          <a:bodyPr/>
          <a:lstStyle>
            <a:lvl1pPr>
              <a:defRPr/>
            </a:lvl1pPr>
          </a:lstStyle>
          <a:p>
            <a:endParaRPr lang="en-US" altLang="en-US" dirty="0"/>
          </a:p>
        </p:txBody>
      </p:sp>
      <p:sp>
        <p:nvSpPr>
          <p:cNvPr id="5" name="Footer Placeholder 4"/>
          <p:cNvSpPr>
            <a:spLocks noGrp="1"/>
          </p:cNvSpPr>
          <p:nvPr>
            <p:ph type="ftr" sz="quarter" idx="11"/>
          </p:nvPr>
        </p:nvSpPr>
        <p:spPr/>
        <p:txBody>
          <a:bodyPr/>
          <a:lstStyle>
            <a:lvl1pPr>
              <a:defRPr/>
            </a:lvl1pPr>
          </a:lstStyle>
          <a:p>
            <a:endParaRPr lang="en-US" altLang="en-US" dirty="0"/>
          </a:p>
        </p:txBody>
      </p:sp>
      <p:sp>
        <p:nvSpPr>
          <p:cNvPr id="6" name="Slide Number Placeholder 5"/>
          <p:cNvSpPr>
            <a:spLocks noGrp="1"/>
          </p:cNvSpPr>
          <p:nvPr>
            <p:ph type="sldNum" sz="quarter" idx="12"/>
          </p:nvPr>
        </p:nvSpPr>
        <p:spPr/>
        <p:txBody>
          <a:bodyPr/>
          <a:lstStyle>
            <a:lvl1pPr>
              <a:defRPr/>
            </a:lvl1pPr>
          </a:lstStyle>
          <a:p>
            <a:fld id="{F8DBBFAB-B78F-4DDD-AFA6-A69024E9780D}" type="slidenum">
              <a:rPr lang="en-US" altLang="en-US"/>
              <a:pPr/>
              <a:t>‹#›</a:t>
            </a:fld>
            <a:endParaRPr lang="en-US" altLang="en-US" dirty="0"/>
          </a:p>
        </p:txBody>
      </p:sp>
    </p:spTree>
    <p:extLst>
      <p:ext uri="{BB962C8B-B14F-4D97-AF65-F5344CB8AC3E}">
        <p14:creationId xmlns:p14="http://schemas.microsoft.com/office/powerpoint/2010/main" val="29365118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371600" y="1676400"/>
            <a:ext cx="33528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76800" y="1676400"/>
            <a:ext cx="33528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quarter" idx="10"/>
          </p:nvPr>
        </p:nvSpPr>
        <p:spPr/>
        <p:txBody>
          <a:bodyPr/>
          <a:lstStyle>
            <a:lvl1pPr>
              <a:defRPr/>
            </a:lvl1pPr>
          </a:lstStyle>
          <a:p>
            <a:endParaRPr lang="en-US" altLang="en-US" dirty="0"/>
          </a:p>
        </p:txBody>
      </p:sp>
      <p:sp>
        <p:nvSpPr>
          <p:cNvPr id="6" name="Footer Placeholder 5"/>
          <p:cNvSpPr>
            <a:spLocks noGrp="1"/>
          </p:cNvSpPr>
          <p:nvPr>
            <p:ph type="ftr" sz="quarter" idx="11"/>
          </p:nvPr>
        </p:nvSpPr>
        <p:spPr/>
        <p:txBody>
          <a:bodyPr/>
          <a:lstStyle>
            <a:lvl1pPr>
              <a:defRPr/>
            </a:lvl1pPr>
          </a:lstStyle>
          <a:p>
            <a:endParaRPr lang="en-US" altLang="en-US" dirty="0"/>
          </a:p>
        </p:txBody>
      </p:sp>
      <p:sp>
        <p:nvSpPr>
          <p:cNvPr id="7" name="Slide Number Placeholder 6"/>
          <p:cNvSpPr>
            <a:spLocks noGrp="1"/>
          </p:cNvSpPr>
          <p:nvPr>
            <p:ph type="sldNum" sz="quarter" idx="12"/>
          </p:nvPr>
        </p:nvSpPr>
        <p:spPr/>
        <p:txBody>
          <a:bodyPr/>
          <a:lstStyle>
            <a:lvl1pPr>
              <a:defRPr/>
            </a:lvl1pPr>
          </a:lstStyle>
          <a:p>
            <a:fld id="{D8326062-9237-4802-820E-8F71AAB57D10}" type="slidenum">
              <a:rPr lang="en-US" altLang="en-US"/>
              <a:pPr/>
              <a:t>‹#›</a:t>
            </a:fld>
            <a:endParaRPr lang="en-US" altLang="en-US" dirty="0"/>
          </a:p>
        </p:txBody>
      </p:sp>
    </p:spTree>
    <p:extLst>
      <p:ext uri="{BB962C8B-B14F-4D97-AF65-F5344CB8AC3E}">
        <p14:creationId xmlns:p14="http://schemas.microsoft.com/office/powerpoint/2010/main" val="33457805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quarter" idx="10"/>
          </p:nvPr>
        </p:nvSpPr>
        <p:spPr/>
        <p:txBody>
          <a:bodyPr/>
          <a:lstStyle>
            <a:lvl1pPr>
              <a:defRPr/>
            </a:lvl1pPr>
          </a:lstStyle>
          <a:p>
            <a:endParaRPr lang="en-US" altLang="en-US" dirty="0"/>
          </a:p>
        </p:txBody>
      </p:sp>
      <p:sp>
        <p:nvSpPr>
          <p:cNvPr id="8" name="Footer Placeholder 7"/>
          <p:cNvSpPr>
            <a:spLocks noGrp="1"/>
          </p:cNvSpPr>
          <p:nvPr>
            <p:ph type="ftr" sz="quarter" idx="11"/>
          </p:nvPr>
        </p:nvSpPr>
        <p:spPr/>
        <p:txBody>
          <a:bodyPr/>
          <a:lstStyle>
            <a:lvl1pPr>
              <a:defRPr/>
            </a:lvl1pPr>
          </a:lstStyle>
          <a:p>
            <a:endParaRPr lang="en-US" altLang="en-US" dirty="0"/>
          </a:p>
        </p:txBody>
      </p:sp>
      <p:sp>
        <p:nvSpPr>
          <p:cNvPr id="9" name="Slide Number Placeholder 8"/>
          <p:cNvSpPr>
            <a:spLocks noGrp="1"/>
          </p:cNvSpPr>
          <p:nvPr>
            <p:ph type="sldNum" sz="quarter" idx="12"/>
          </p:nvPr>
        </p:nvSpPr>
        <p:spPr/>
        <p:txBody>
          <a:bodyPr/>
          <a:lstStyle>
            <a:lvl1pPr>
              <a:defRPr/>
            </a:lvl1pPr>
          </a:lstStyle>
          <a:p>
            <a:fld id="{43F1BB7C-76E9-45F5-9217-74F420210833}" type="slidenum">
              <a:rPr lang="en-US" altLang="en-US"/>
              <a:pPr/>
              <a:t>‹#›</a:t>
            </a:fld>
            <a:endParaRPr lang="en-US" altLang="en-US" dirty="0"/>
          </a:p>
        </p:txBody>
      </p:sp>
    </p:spTree>
    <p:extLst>
      <p:ext uri="{BB962C8B-B14F-4D97-AF65-F5344CB8AC3E}">
        <p14:creationId xmlns:p14="http://schemas.microsoft.com/office/powerpoint/2010/main" val="600866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quarter" idx="10"/>
          </p:nvPr>
        </p:nvSpPr>
        <p:spPr/>
        <p:txBody>
          <a:bodyPr/>
          <a:lstStyle>
            <a:lvl1pPr>
              <a:defRPr/>
            </a:lvl1pPr>
          </a:lstStyle>
          <a:p>
            <a:endParaRPr lang="en-US" altLang="en-US" dirty="0"/>
          </a:p>
        </p:txBody>
      </p:sp>
      <p:sp>
        <p:nvSpPr>
          <p:cNvPr id="4" name="Footer Placeholder 3"/>
          <p:cNvSpPr>
            <a:spLocks noGrp="1"/>
          </p:cNvSpPr>
          <p:nvPr>
            <p:ph type="ftr" sz="quarter" idx="11"/>
          </p:nvPr>
        </p:nvSpPr>
        <p:spPr/>
        <p:txBody>
          <a:bodyPr/>
          <a:lstStyle>
            <a:lvl1pPr>
              <a:defRPr/>
            </a:lvl1pPr>
          </a:lstStyle>
          <a:p>
            <a:endParaRPr lang="en-US" altLang="en-US" dirty="0"/>
          </a:p>
        </p:txBody>
      </p:sp>
      <p:sp>
        <p:nvSpPr>
          <p:cNvPr id="5" name="Slide Number Placeholder 4"/>
          <p:cNvSpPr>
            <a:spLocks noGrp="1"/>
          </p:cNvSpPr>
          <p:nvPr>
            <p:ph type="sldNum" sz="quarter" idx="12"/>
          </p:nvPr>
        </p:nvSpPr>
        <p:spPr/>
        <p:txBody>
          <a:bodyPr/>
          <a:lstStyle>
            <a:lvl1pPr>
              <a:defRPr/>
            </a:lvl1pPr>
          </a:lstStyle>
          <a:p>
            <a:fld id="{D3F063C5-312A-4573-B0F2-1620A621CF82}" type="slidenum">
              <a:rPr lang="en-US" altLang="en-US"/>
              <a:pPr/>
              <a:t>‹#›</a:t>
            </a:fld>
            <a:endParaRPr lang="en-US" altLang="en-US" dirty="0"/>
          </a:p>
        </p:txBody>
      </p:sp>
    </p:spTree>
    <p:extLst>
      <p:ext uri="{BB962C8B-B14F-4D97-AF65-F5344CB8AC3E}">
        <p14:creationId xmlns:p14="http://schemas.microsoft.com/office/powerpoint/2010/main" val="29469664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quarter" idx="10"/>
          </p:nvPr>
        </p:nvSpPr>
        <p:spPr/>
        <p:txBody>
          <a:bodyPr/>
          <a:lstStyle>
            <a:lvl1pPr>
              <a:defRPr/>
            </a:lvl1pPr>
          </a:lstStyle>
          <a:p>
            <a:endParaRPr lang="en-US" altLang="en-US" dirty="0"/>
          </a:p>
        </p:txBody>
      </p:sp>
      <p:sp>
        <p:nvSpPr>
          <p:cNvPr id="3" name="Footer Placeholder 2"/>
          <p:cNvSpPr>
            <a:spLocks noGrp="1"/>
          </p:cNvSpPr>
          <p:nvPr>
            <p:ph type="ftr" sz="quarter" idx="11"/>
          </p:nvPr>
        </p:nvSpPr>
        <p:spPr/>
        <p:txBody>
          <a:bodyPr/>
          <a:lstStyle>
            <a:lvl1pPr>
              <a:defRPr/>
            </a:lvl1pPr>
          </a:lstStyle>
          <a:p>
            <a:endParaRPr lang="en-US" altLang="en-US" dirty="0"/>
          </a:p>
        </p:txBody>
      </p:sp>
      <p:sp>
        <p:nvSpPr>
          <p:cNvPr id="4" name="Slide Number Placeholder 3"/>
          <p:cNvSpPr>
            <a:spLocks noGrp="1"/>
          </p:cNvSpPr>
          <p:nvPr>
            <p:ph type="sldNum" sz="quarter" idx="12"/>
          </p:nvPr>
        </p:nvSpPr>
        <p:spPr/>
        <p:txBody>
          <a:bodyPr/>
          <a:lstStyle>
            <a:lvl1pPr>
              <a:defRPr/>
            </a:lvl1pPr>
          </a:lstStyle>
          <a:p>
            <a:fld id="{F90ECDE3-AB7D-413E-849E-92FEFEC0BD1E}" type="slidenum">
              <a:rPr lang="en-US" altLang="en-US"/>
              <a:pPr/>
              <a:t>‹#›</a:t>
            </a:fld>
            <a:endParaRPr lang="en-US" altLang="en-US" dirty="0"/>
          </a:p>
        </p:txBody>
      </p:sp>
    </p:spTree>
    <p:extLst>
      <p:ext uri="{BB962C8B-B14F-4D97-AF65-F5344CB8AC3E}">
        <p14:creationId xmlns:p14="http://schemas.microsoft.com/office/powerpoint/2010/main" val="21517733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quarter" idx="10"/>
          </p:nvPr>
        </p:nvSpPr>
        <p:spPr/>
        <p:txBody>
          <a:bodyPr/>
          <a:lstStyle>
            <a:lvl1pPr>
              <a:defRPr/>
            </a:lvl1pPr>
          </a:lstStyle>
          <a:p>
            <a:endParaRPr lang="en-US" altLang="en-US" dirty="0"/>
          </a:p>
        </p:txBody>
      </p:sp>
      <p:sp>
        <p:nvSpPr>
          <p:cNvPr id="6" name="Footer Placeholder 5"/>
          <p:cNvSpPr>
            <a:spLocks noGrp="1"/>
          </p:cNvSpPr>
          <p:nvPr>
            <p:ph type="ftr" sz="quarter" idx="11"/>
          </p:nvPr>
        </p:nvSpPr>
        <p:spPr/>
        <p:txBody>
          <a:bodyPr/>
          <a:lstStyle>
            <a:lvl1pPr>
              <a:defRPr/>
            </a:lvl1pPr>
          </a:lstStyle>
          <a:p>
            <a:endParaRPr lang="en-US" altLang="en-US" dirty="0"/>
          </a:p>
        </p:txBody>
      </p:sp>
      <p:sp>
        <p:nvSpPr>
          <p:cNvPr id="7" name="Slide Number Placeholder 6"/>
          <p:cNvSpPr>
            <a:spLocks noGrp="1"/>
          </p:cNvSpPr>
          <p:nvPr>
            <p:ph type="sldNum" sz="quarter" idx="12"/>
          </p:nvPr>
        </p:nvSpPr>
        <p:spPr/>
        <p:txBody>
          <a:bodyPr/>
          <a:lstStyle>
            <a:lvl1pPr>
              <a:defRPr/>
            </a:lvl1pPr>
          </a:lstStyle>
          <a:p>
            <a:fld id="{A3334D16-0E79-45AC-ABBB-A28E0F73E519}" type="slidenum">
              <a:rPr lang="en-US" altLang="en-US"/>
              <a:pPr/>
              <a:t>‹#›</a:t>
            </a:fld>
            <a:endParaRPr lang="en-US" altLang="en-US" dirty="0"/>
          </a:p>
        </p:txBody>
      </p:sp>
    </p:spTree>
    <p:extLst>
      <p:ext uri="{BB962C8B-B14F-4D97-AF65-F5344CB8AC3E}">
        <p14:creationId xmlns:p14="http://schemas.microsoft.com/office/powerpoint/2010/main" val="30980472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quarter" idx="10"/>
          </p:nvPr>
        </p:nvSpPr>
        <p:spPr/>
        <p:txBody>
          <a:bodyPr/>
          <a:lstStyle>
            <a:lvl1pPr>
              <a:defRPr/>
            </a:lvl1pPr>
          </a:lstStyle>
          <a:p>
            <a:endParaRPr lang="en-US" altLang="en-US" dirty="0"/>
          </a:p>
        </p:txBody>
      </p:sp>
      <p:sp>
        <p:nvSpPr>
          <p:cNvPr id="6" name="Footer Placeholder 5"/>
          <p:cNvSpPr>
            <a:spLocks noGrp="1"/>
          </p:cNvSpPr>
          <p:nvPr>
            <p:ph type="ftr" sz="quarter" idx="11"/>
          </p:nvPr>
        </p:nvSpPr>
        <p:spPr/>
        <p:txBody>
          <a:bodyPr/>
          <a:lstStyle>
            <a:lvl1pPr>
              <a:defRPr/>
            </a:lvl1pPr>
          </a:lstStyle>
          <a:p>
            <a:endParaRPr lang="en-US" altLang="en-US" dirty="0"/>
          </a:p>
        </p:txBody>
      </p:sp>
      <p:sp>
        <p:nvSpPr>
          <p:cNvPr id="7" name="Slide Number Placeholder 6"/>
          <p:cNvSpPr>
            <a:spLocks noGrp="1"/>
          </p:cNvSpPr>
          <p:nvPr>
            <p:ph type="sldNum" sz="quarter" idx="12"/>
          </p:nvPr>
        </p:nvSpPr>
        <p:spPr/>
        <p:txBody>
          <a:bodyPr/>
          <a:lstStyle>
            <a:lvl1pPr>
              <a:defRPr/>
            </a:lvl1pPr>
          </a:lstStyle>
          <a:p>
            <a:fld id="{F0A70B74-6918-42A9-AF39-81A1ECC82C54}" type="slidenum">
              <a:rPr lang="en-US" altLang="en-US"/>
              <a:pPr/>
              <a:t>‹#›</a:t>
            </a:fld>
            <a:endParaRPr lang="en-US" altLang="en-US" dirty="0"/>
          </a:p>
        </p:txBody>
      </p:sp>
    </p:spTree>
    <p:extLst>
      <p:ext uri="{BB962C8B-B14F-4D97-AF65-F5344CB8AC3E}">
        <p14:creationId xmlns:p14="http://schemas.microsoft.com/office/powerpoint/2010/main" val="734676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31" name="Rectangle 7"/>
          <p:cNvSpPr>
            <a:spLocks noGrp="1" noChangeArrowheads="1"/>
          </p:cNvSpPr>
          <p:nvPr>
            <p:ph type="title"/>
          </p:nvPr>
        </p:nvSpPr>
        <p:spPr bwMode="auto">
          <a:xfrm>
            <a:off x="1370013" y="381000"/>
            <a:ext cx="6859587"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075" tIns="46038" rIns="92075" bIns="46038" numCol="1" anchor="b" anchorCtr="0" compatLnSpc="1">
            <a:prstTxWarp prst="textNoShape">
              <a:avLst/>
            </a:prstTxWarp>
          </a:bodyPr>
          <a:lstStyle/>
          <a:p>
            <a:pPr lvl="0"/>
            <a:r>
              <a:rPr lang="en-US" altLang="en-US" smtClean="0"/>
              <a:t>Click to edit Master title style</a:t>
            </a:r>
            <a:endParaRPr lang="en-US" altLang="en-US" smtClean="0"/>
          </a:p>
        </p:txBody>
      </p:sp>
      <p:sp>
        <p:nvSpPr>
          <p:cNvPr id="1032" name="Rectangle 8"/>
          <p:cNvSpPr>
            <a:spLocks noGrp="1" noChangeArrowheads="1"/>
          </p:cNvSpPr>
          <p:nvPr>
            <p:ph type="body" idx="1"/>
          </p:nvPr>
        </p:nvSpPr>
        <p:spPr bwMode="auto">
          <a:xfrm>
            <a:off x="1371600" y="1676400"/>
            <a:ext cx="68580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075" tIns="46038" rIns="92075" bIns="46038"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US" altLang="en-US" smtClean="0"/>
          </a:p>
        </p:txBody>
      </p:sp>
      <p:sp>
        <p:nvSpPr>
          <p:cNvPr id="1036" name="Rectangle 12"/>
          <p:cNvSpPr>
            <a:spLocks noGrp="1" noChangeArrowheads="1"/>
          </p:cNvSpPr>
          <p:nvPr>
            <p:ph type="dt" sz="quarter" idx="2"/>
          </p:nvPr>
        </p:nvSpPr>
        <p:spPr bwMode="auto">
          <a:xfrm>
            <a:off x="228600" y="6326188"/>
            <a:ext cx="1905000" cy="379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075" tIns="46038" rIns="92075" bIns="46038" numCol="1" anchor="ctr" anchorCtr="0" compatLnSpc="1">
            <a:prstTxWarp prst="textNoShape">
              <a:avLst/>
            </a:prstTxWarp>
          </a:bodyPr>
          <a:lstStyle>
            <a:lvl1pPr eaLnBrk="1" hangingPunct="1">
              <a:defRPr kumimoji="0" sz="1200"/>
            </a:lvl1pPr>
          </a:lstStyle>
          <a:p>
            <a:endParaRPr lang="en-US" altLang="en-US" dirty="0"/>
          </a:p>
        </p:txBody>
      </p:sp>
      <p:sp>
        <p:nvSpPr>
          <p:cNvPr id="1037" name="Rectangle 13"/>
          <p:cNvSpPr>
            <a:spLocks noGrp="1" noChangeArrowheads="1"/>
          </p:cNvSpPr>
          <p:nvPr>
            <p:ph type="ftr" sz="quarter" idx="3"/>
          </p:nvPr>
        </p:nvSpPr>
        <p:spPr bwMode="auto">
          <a:xfrm>
            <a:off x="2286000" y="6324600"/>
            <a:ext cx="2895600" cy="379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075" tIns="46038" rIns="92075" bIns="46038" numCol="1" anchor="ctr" anchorCtr="0" compatLnSpc="1">
            <a:prstTxWarp prst="textNoShape">
              <a:avLst/>
            </a:prstTxWarp>
          </a:bodyPr>
          <a:lstStyle>
            <a:lvl1pPr algn="ctr" eaLnBrk="1" hangingPunct="1">
              <a:defRPr kumimoji="0" sz="1200"/>
            </a:lvl1pPr>
          </a:lstStyle>
          <a:p>
            <a:endParaRPr lang="en-US" altLang="en-US" dirty="0"/>
          </a:p>
        </p:txBody>
      </p:sp>
      <p:sp>
        <p:nvSpPr>
          <p:cNvPr id="1038" name="Rectangle 14"/>
          <p:cNvSpPr>
            <a:spLocks noGrp="1" noChangeArrowheads="1"/>
          </p:cNvSpPr>
          <p:nvPr>
            <p:ph type="sldNum" sz="quarter" idx="4"/>
          </p:nvPr>
        </p:nvSpPr>
        <p:spPr bwMode="auto">
          <a:xfrm>
            <a:off x="5410200" y="6324600"/>
            <a:ext cx="1905000" cy="379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92075" tIns="46038" rIns="92075" bIns="46038" numCol="1" anchor="ctr" anchorCtr="0" compatLnSpc="1">
            <a:prstTxWarp prst="textNoShape">
              <a:avLst/>
            </a:prstTxWarp>
          </a:bodyPr>
          <a:lstStyle>
            <a:lvl1pPr algn="r" eaLnBrk="1" hangingPunct="1">
              <a:defRPr kumimoji="0" sz="1200" b="1"/>
            </a:lvl1pPr>
          </a:lstStyle>
          <a:p>
            <a:fld id="{B5B40CE4-F3BB-4E32-9719-78FDF623205F}" type="slidenum">
              <a:rPr lang="en-US" altLang="en-US"/>
              <a:pPr/>
              <a:t>‹#›</a:t>
            </a:fld>
            <a:endParaRPr lang="en-US"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fontAlgn="base" hangingPunct="1">
        <a:spcBef>
          <a:spcPct val="0"/>
        </a:spcBef>
        <a:spcAft>
          <a:spcPct val="0"/>
        </a:spcAft>
        <a:defRPr sz="3200" b="1">
          <a:solidFill>
            <a:srgbClr val="000000"/>
          </a:solidFill>
          <a:latin typeface="+mj-lt"/>
          <a:ea typeface="+mj-ea"/>
          <a:cs typeface="+mj-cs"/>
        </a:defRPr>
      </a:lvl1pPr>
      <a:lvl2pPr algn="l" rtl="0" eaLnBrk="1" fontAlgn="base" hangingPunct="1">
        <a:spcBef>
          <a:spcPct val="0"/>
        </a:spcBef>
        <a:spcAft>
          <a:spcPct val="0"/>
        </a:spcAft>
        <a:defRPr sz="3200" b="1">
          <a:solidFill>
            <a:srgbClr val="000000"/>
          </a:solidFill>
          <a:latin typeface="Tahoma" pitchFamily="34" charset="0"/>
        </a:defRPr>
      </a:lvl2pPr>
      <a:lvl3pPr algn="l" rtl="0" eaLnBrk="1" fontAlgn="base" hangingPunct="1">
        <a:spcBef>
          <a:spcPct val="0"/>
        </a:spcBef>
        <a:spcAft>
          <a:spcPct val="0"/>
        </a:spcAft>
        <a:defRPr sz="3200" b="1">
          <a:solidFill>
            <a:srgbClr val="000000"/>
          </a:solidFill>
          <a:latin typeface="Tahoma" pitchFamily="34" charset="0"/>
        </a:defRPr>
      </a:lvl3pPr>
      <a:lvl4pPr algn="l" rtl="0" eaLnBrk="1" fontAlgn="base" hangingPunct="1">
        <a:spcBef>
          <a:spcPct val="0"/>
        </a:spcBef>
        <a:spcAft>
          <a:spcPct val="0"/>
        </a:spcAft>
        <a:defRPr sz="3200" b="1">
          <a:solidFill>
            <a:srgbClr val="000000"/>
          </a:solidFill>
          <a:latin typeface="Tahoma" pitchFamily="34" charset="0"/>
        </a:defRPr>
      </a:lvl4pPr>
      <a:lvl5pPr algn="l" rtl="0" eaLnBrk="1" fontAlgn="base" hangingPunct="1">
        <a:spcBef>
          <a:spcPct val="0"/>
        </a:spcBef>
        <a:spcAft>
          <a:spcPct val="0"/>
        </a:spcAft>
        <a:defRPr sz="3200" b="1">
          <a:solidFill>
            <a:srgbClr val="000000"/>
          </a:solidFill>
          <a:latin typeface="Tahoma" pitchFamily="34" charset="0"/>
        </a:defRPr>
      </a:lvl5pPr>
      <a:lvl6pPr marL="457200" algn="l" rtl="0" eaLnBrk="1" fontAlgn="base" hangingPunct="1">
        <a:spcBef>
          <a:spcPct val="0"/>
        </a:spcBef>
        <a:spcAft>
          <a:spcPct val="0"/>
        </a:spcAft>
        <a:defRPr sz="3200" b="1">
          <a:solidFill>
            <a:srgbClr val="000000"/>
          </a:solidFill>
          <a:latin typeface="Tahoma" pitchFamily="34" charset="0"/>
        </a:defRPr>
      </a:lvl6pPr>
      <a:lvl7pPr marL="914400" algn="l" rtl="0" eaLnBrk="1" fontAlgn="base" hangingPunct="1">
        <a:spcBef>
          <a:spcPct val="0"/>
        </a:spcBef>
        <a:spcAft>
          <a:spcPct val="0"/>
        </a:spcAft>
        <a:defRPr sz="3200" b="1">
          <a:solidFill>
            <a:srgbClr val="000000"/>
          </a:solidFill>
          <a:latin typeface="Tahoma" pitchFamily="34" charset="0"/>
        </a:defRPr>
      </a:lvl7pPr>
      <a:lvl8pPr marL="1371600" algn="l" rtl="0" eaLnBrk="1" fontAlgn="base" hangingPunct="1">
        <a:spcBef>
          <a:spcPct val="0"/>
        </a:spcBef>
        <a:spcAft>
          <a:spcPct val="0"/>
        </a:spcAft>
        <a:defRPr sz="3200" b="1">
          <a:solidFill>
            <a:srgbClr val="000000"/>
          </a:solidFill>
          <a:latin typeface="Tahoma" pitchFamily="34" charset="0"/>
        </a:defRPr>
      </a:lvl8pPr>
      <a:lvl9pPr marL="1828800" algn="l" rtl="0" eaLnBrk="1" fontAlgn="base" hangingPunct="1">
        <a:spcBef>
          <a:spcPct val="0"/>
        </a:spcBef>
        <a:spcAft>
          <a:spcPct val="0"/>
        </a:spcAft>
        <a:defRPr sz="3200" b="1">
          <a:solidFill>
            <a:srgbClr val="000000"/>
          </a:solidFill>
          <a:latin typeface="Tahoma" pitchFamily="34" charset="0"/>
        </a:defRPr>
      </a:lvl9pPr>
    </p:titleStyle>
    <p:bodyStyle>
      <a:lvl1pPr marL="342900" indent="-342900" algn="l" rtl="0" eaLnBrk="1" fontAlgn="base" hangingPunct="1">
        <a:spcBef>
          <a:spcPct val="20000"/>
        </a:spcBef>
        <a:spcAft>
          <a:spcPct val="0"/>
        </a:spcAft>
        <a:buChar char="•"/>
        <a:defRPr sz="2400">
          <a:solidFill>
            <a:srgbClr val="000000"/>
          </a:solidFill>
          <a:latin typeface="+mn-lt"/>
          <a:ea typeface="+mn-ea"/>
          <a:cs typeface="+mn-cs"/>
        </a:defRPr>
      </a:lvl1pPr>
      <a:lvl2pPr marL="742950" indent="-285750" algn="l" rtl="0" eaLnBrk="1" fontAlgn="base" hangingPunct="1">
        <a:spcBef>
          <a:spcPct val="20000"/>
        </a:spcBef>
        <a:spcAft>
          <a:spcPct val="0"/>
        </a:spcAft>
        <a:buChar char="–"/>
        <a:defRPr sz="2200">
          <a:solidFill>
            <a:srgbClr val="000000"/>
          </a:solidFill>
          <a:latin typeface="+mn-lt"/>
        </a:defRPr>
      </a:lvl2pPr>
      <a:lvl3pPr marL="1143000" indent="-228600" algn="l" rtl="0" eaLnBrk="1" fontAlgn="base" hangingPunct="1">
        <a:spcBef>
          <a:spcPct val="20000"/>
        </a:spcBef>
        <a:spcAft>
          <a:spcPct val="0"/>
        </a:spcAft>
        <a:buChar char="•"/>
        <a:defRPr sz="2000">
          <a:solidFill>
            <a:srgbClr val="000000"/>
          </a:solidFill>
          <a:latin typeface="+mn-lt"/>
        </a:defRPr>
      </a:lvl3pPr>
      <a:lvl4pPr marL="1600200" indent="-228600" algn="l" rtl="0" eaLnBrk="1" fontAlgn="base" hangingPunct="1">
        <a:spcBef>
          <a:spcPct val="20000"/>
        </a:spcBef>
        <a:spcAft>
          <a:spcPct val="0"/>
        </a:spcAft>
        <a:buChar char="–"/>
        <a:defRPr>
          <a:solidFill>
            <a:srgbClr val="000000"/>
          </a:solidFill>
          <a:latin typeface="+mn-lt"/>
        </a:defRPr>
      </a:lvl4pPr>
      <a:lvl5pPr marL="2057400" indent="-228600" algn="l" rtl="0" eaLnBrk="1" fontAlgn="base" hangingPunct="1">
        <a:spcBef>
          <a:spcPct val="20000"/>
        </a:spcBef>
        <a:spcAft>
          <a:spcPct val="0"/>
        </a:spcAft>
        <a:buChar char="•"/>
        <a:defRPr>
          <a:solidFill>
            <a:srgbClr val="000000"/>
          </a:solidFill>
          <a:latin typeface="+mn-lt"/>
        </a:defRPr>
      </a:lvl5pPr>
      <a:lvl6pPr marL="2514600" indent="-228600" algn="l" rtl="0" eaLnBrk="1" fontAlgn="base" hangingPunct="1">
        <a:spcBef>
          <a:spcPct val="20000"/>
        </a:spcBef>
        <a:spcAft>
          <a:spcPct val="0"/>
        </a:spcAft>
        <a:buChar char="•"/>
        <a:defRPr>
          <a:solidFill>
            <a:srgbClr val="000000"/>
          </a:solidFill>
          <a:latin typeface="+mn-lt"/>
        </a:defRPr>
      </a:lvl6pPr>
      <a:lvl7pPr marL="2971800" indent="-228600" algn="l" rtl="0" eaLnBrk="1" fontAlgn="base" hangingPunct="1">
        <a:spcBef>
          <a:spcPct val="20000"/>
        </a:spcBef>
        <a:spcAft>
          <a:spcPct val="0"/>
        </a:spcAft>
        <a:buChar char="•"/>
        <a:defRPr>
          <a:solidFill>
            <a:srgbClr val="000000"/>
          </a:solidFill>
          <a:latin typeface="+mn-lt"/>
        </a:defRPr>
      </a:lvl7pPr>
      <a:lvl8pPr marL="3429000" indent="-228600" algn="l" rtl="0" eaLnBrk="1" fontAlgn="base" hangingPunct="1">
        <a:spcBef>
          <a:spcPct val="20000"/>
        </a:spcBef>
        <a:spcAft>
          <a:spcPct val="0"/>
        </a:spcAft>
        <a:buChar char="•"/>
        <a:defRPr>
          <a:solidFill>
            <a:srgbClr val="000000"/>
          </a:solidFill>
          <a:latin typeface="+mn-lt"/>
        </a:defRPr>
      </a:lvl8pPr>
      <a:lvl9pPr marL="3886200" indent="-228600" algn="l" rtl="0" eaLnBrk="1" fontAlgn="base" hangingPunct="1">
        <a:spcBef>
          <a:spcPct val="20000"/>
        </a:spcBef>
        <a:spcAft>
          <a:spcPct val="0"/>
        </a:spcAft>
        <a:buChar char="•"/>
        <a:defRPr>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carolornstein@yahoo.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pmi.org/"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mailto:carolornstein@yahoo.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ChangeArrowheads="1"/>
          </p:cNvSpPr>
          <p:nvPr>
            <p:ph type="ctrTitle"/>
          </p:nvPr>
        </p:nvSpPr>
        <p:spPr>
          <a:xfrm>
            <a:off x="1828800" y="2209800"/>
            <a:ext cx="6553200" cy="1219200"/>
          </a:xfrm>
          <a:noFill/>
          <a:ln/>
        </p:spPr>
        <p:txBody>
          <a:bodyPr/>
          <a:lstStyle/>
          <a:p>
            <a:pPr algn="ctr"/>
            <a:r>
              <a:rPr lang="en-US" altLang="en-US" dirty="0" smtClean="0"/>
              <a:t>Project Management</a:t>
            </a:r>
            <a:r>
              <a:rPr lang="en-US" altLang="en-US" b="0" dirty="0" smtClean="0"/>
              <a:t/>
            </a:r>
            <a:br>
              <a:rPr lang="en-US" altLang="en-US" b="0" dirty="0" smtClean="0"/>
            </a:br>
            <a:r>
              <a:rPr lang="en-US" altLang="en-US" sz="3200" b="0" i="1" dirty="0" smtClean="0"/>
              <a:t>Tips from the Trenches</a:t>
            </a:r>
            <a:endParaRPr lang="en-US" altLang="en-US" sz="3200" i="1" dirty="0"/>
          </a:p>
        </p:txBody>
      </p:sp>
      <p:sp>
        <p:nvSpPr>
          <p:cNvPr id="4099" name="Rectangle 3"/>
          <p:cNvSpPr>
            <a:spLocks noChangeArrowheads="1"/>
          </p:cNvSpPr>
          <p:nvPr>
            <p:ph type="subTitle" idx="1"/>
          </p:nvPr>
        </p:nvSpPr>
        <p:spPr>
          <a:xfrm>
            <a:off x="609600" y="4913312"/>
            <a:ext cx="4953000" cy="1868488"/>
          </a:xfrm>
          <a:noFill/>
          <a:ln/>
        </p:spPr>
        <p:txBody>
          <a:bodyPr anchor="ctr"/>
          <a:lstStyle/>
          <a:p>
            <a:endParaRPr lang="en-US" altLang="en-US" dirty="0" smtClean="0"/>
          </a:p>
          <a:p>
            <a:r>
              <a:rPr lang="en-US" altLang="en-US" dirty="0" smtClean="0"/>
              <a:t>Carol Ornstein</a:t>
            </a:r>
          </a:p>
          <a:p>
            <a:r>
              <a:rPr lang="en-US" altLang="en-US" sz="1800" dirty="0" smtClean="0">
                <a:hlinkClick r:id="rId2"/>
              </a:rPr>
              <a:t>carolornstein@yahoo.com</a:t>
            </a:r>
            <a:endParaRPr lang="en-US" altLang="en-US" sz="1800" dirty="0" smtClean="0"/>
          </a:p>
          <a:p>
            <a:r>
              <a:rPr lang="en-US" altLang="en-US" sz="1800" dirty="0" smtClean="0"/>
              <a:t>650-637-2090</a:t>
            </a:r>
          </a:p>
          <a:p>
            <a:endParaRPr lang="en-US" altLang="en-US" dirty="0" smtClean="0"/>
          </a:p>
          <a:p>
            <a:endParaRPr lang="en-US" altLang="en-US" dirty="0"/>
          </a:p>
          <a:p>
            <a:endParaRPr lang="en-US" alt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ph type="title"/>
          </p:nvPr>
        </p:nvSpPr>
        <p:spPr>
          <a:xfrm>
            <a:off x="1370013" y="533400"/>
            <a:ext cx="7469187" cy="609600"/>
          </a:xfrm>
          <a:noFill/>
          <a:ln/>
        </p:spPr>
        <p:txBody>
          <a:bodyPr/>
          <a:lstStyle/>
          <a:p>
            <a:r>
              <a:rPr lang="en-US" altLang="en-US" sz="2800" dirty="0" smtClean="0"/>
              <a:t>Tips from the Trenches</a:t>
            </a:r>
            <a:endParaRPr lang="en-US" altLang="en-US" sz="2800" dirty="0"/>
          </a:p>
        </p:txBody>
      </p:sp>
      <p:sp>
        <p:nvSpPr>
          <p:cNvPr id="5218" name="Rectangle 98"/>
          <p:cNvSpPr>
            <a:spLocks noGrp="1" noChangeArrowheads="1"/>
          </p:cNvSpPr>
          <p:nvPr>
            <p:ph type="body" idx="1"/>
          </p:nvPr>
        </p:nvSpPr>
        <p:spPr>
          <a:xfrm>
            <a:off x="762000" y="1447800"/>
            <a:ext cx="7467600" cy="4114800"/>
          </a:xfrm>
        </p:spPr>
        <p:txBody>
          <a:bodyPr/>
          <a:lstStyle/>
          <a:p>
            <a:pPr lvl="0"/>
            <a:r>
              <a:rPr lang="en-US" dirty="0" smtClean="0"/>
              <a:t>In General:</a:t>
            </a:r>
          </a:p>
          <a:p>
            <a:pPr lvl="1"/>
            <a:r>
              <a:rPr lang="en-US" dirty="0" smtClean="0"/>
              <a:t>Be prepared!</a:t>
            </a:r>
          </a:p>
          <a:p>
            <a:pPr lvl="1"/>
            <a:r>
              <a:rPr lang="en-US" dirty="0" smtClean="0"/>
              <a:t>Learn your subject</a:t>
            </a:r>
          </a:p>
          <a:p>
            <a:pPr lvl="1"/>
            <a:r>
              <a:rPr lang="en-US" dirty="0" smtClean="0"/>
              <a:t>Ask questions. Don’t fake it; will develop trust</a:t>
            </a:r>
          </a:p>
          <a:p>
            <a:pPr lvl="0"/>
            <a:r>
              <a:rPr lang="en-US" dirty="0" smtClean="0"/>
              <a:t>At the start of a project:</a:t>
            </a:r>
          </a:p>
          <a:p>
            <a:pPr lvl="1"/>
            <a:r>
              <a:rPr lang="en-US" dirty="0" smtClean="0"/>
              <a:t>Create a mission statement, goals and objectives. As each team member to hang on wall to reference.</a:t>
            </a:r>
          </a:p>
          <a:p>
            <a:pPr lvl="1"/>
            <a:r>
              <a:rPr lang="en-US" dirty="0" smtClean="0"/>
              <a:t>Clarify team member roles and responsibilities</a:t>
            </a:r>
          </a:p>
          <a:p>
            <a:pPr lvl="0"/>
            <a:r>
              <a:rPr lang="en-US" dirty="0" smtClean="0"/>
              <a:t>Best Practices:</a:t>
            </a:r>
          </a:p>
          <a:p>
            <a:pPr lvl="1"/>
            <a:r>
              <a:rPr lang="en-US" dirty="0" smtClean="0"/>
              <a:t>Put in time up-front to prepare for meetings</a:t>
            </a:r>
            <a:endParaRPr lang="en-US" dirty="0"/>
          </a:p>
          <a:p>
            <a:pPr lvl="1"/>
            <a:r>
              <a:rPr lang="en-US" dirty="0" smtClean="0"/>
              <a:t>C</a:t>
            </a:r>
            <a:r>
              <a:rPr lang="en-US" dirty="0" smtClean="0"/>
              <a:t>reate an agenda and publish before each meeting</a:t>
            </a:r>
          </a:p>
          <a:p>
            <a:pPr lvl="1"/>
            <a:r>
              <a:rPr lang="en-US" dirty="0" smtClean="0"/>
              <a:t>Publish recap and action items after each meeting</a:t>
            </a:r>
          </a:p>
          <a:p>
            <a:pPr lvl="0"/>
            <a:endParaRPr lang="en-US" dirty="0" smtClean="0"/>
          </a:p>
          <a:p>
            <a:pPr lvl="1"/>
            <a:endParaRPr lang="en-US" dirty="0"/>
          </a:p>
          <a:p>
            <a:pPr lvl="1"/>
            <a:endParaRPr lang="en-US" dirty="0" smtClean="0"/>
          </a:p>
          <a:p>
            <a:pPr lvl="0"/>
            <a:endParaRPr lang="en-US" dirty="0" smtClean="0"/>
          </a:p>
          <a:p>
            <a:pPr lvl="1"/>
            <a:r>
              <a:rPr lang="en-US" sz="2400" dirty="0" smtClean="0"/>
              <a:t>Create </a:t>
            </a:r>
            <a:r>
              <a:rPr lang="en-US" sz="2400" dirty="0"/>
              <a:t>and maintain follow-up log and project plan</a:t>
            </a:r>
          </a:p>
          <a:p>
            <a:pPr lvl="1"/>
            <a:r>
              <a:rPr lang="en-US" sz="2400" dirty="0"/>
              <a:t>Be conservative with due dates in your project plan and follow-up log; everything always takes longer; many variables </a:t>
            </a:r>
          </a:p>
          <a:p>
            <a:pPr lvl="1"/>
            <a:r>
              <a:rPr lang="en-US" sz="2400" dirty="0"/>
              <a:t>Mark your calendar with reminders for yourself to follow-up with team members (and yourself) BEFORE due dates on deliverables</a:t>
            </a:r>
          </a:p>
          <a:p>
            <a:pPr lvl="0"/>
            <a:endParaRPr lang="en-US" dirty="0" smtClean="0"/>
          </a:p>
          <a:p>
            <a:pPr lvl="0"/>
            <a:r>
              <a:rPr lang="en-US" dirty="0" smtClean="0"/>
              <a:t>Organizational skills: take the time</a:t>
            </a:r>
          </a:p>
          <a:p>
            <a:pPr lvl="0"/>
            <a:r>
              <a:rPr lang="en-US" dirty="0" smtClean="0"/>
              <a:t>Communication and follow-up: check-in regularly with your partners and team members and don’t be afraid to adjust</a:t>
            </a:r>
          </a:p>
          <a:p>
            <a:pPr lvl="0"/>
            <a:r>
              <a:rPr lang="en-US" dirty="0"/>
              <a:t>G</a:t>
            </a:r>
            <a:r>
              <a:rPr lang="en-US" dirty="0" smtClean="0"/>
              <a:t>ood listener</a:t>
            </a:r>
          </a:p>
          <a:p>
            <a:pPr lvl="0"/>
            <a:r>
              <a:rPr lang="en-US" dirty="0" smtClean="0"/>
              <a:t>Responsible, but flexible and able to creatively trouble-shoot and problem-solve</a:t>
            </a:r>
          </a:p>
          <a:p>
            <a:pPr lvl="0"/>
            <a:r>
              <a:rPr lang="en-US" dirty="0" smtClean="0"/>
              <a:t>Personal resilience</a:t>
            </a:r>
          </a:p>
          <a:p>
            <a:pPr lvl="0"/>
            <a:r>
              <a:rPr lang="en-US" dirty="0" smtClean="0"/>
              <a:t>Balance being nice with tough, when appropriate</a:t>
            </a:r>
          </a:p>
          <a:p>
            <a:pPr lvl="0"/>
            <a:r>
              <a:rPr lang="en-US" dirty="0" smtClean="0"/>
              <a:t>Compassion and Respect</a:t>
            </a:r>
          </a:p>
          <a:p>
            <a:pPr lvl="0"/>
            <a:endParaRPr lang="en-US" dirty="0"/>
          </a:p>
          <a:p>
            <a:pPr lvl="0"/>
            <a:endParaRPr lang="en-US" dirty="0" smtClean="0"/>
          </a:p>
          <a:p>
            <a:pPr lvl="0"/>
            <a:endParaRPr lang="en-US" dirty="0" smtClean="0"/>
          </a:p>
          <a:p>
            <a:pPr marL="0" lvl="0" indent="0">
              <a:buNone/>
            </a:pPr>
            <a:endParaRPr lang="en-US" dirty="0" smtClean="0"/>
          </a:p>
        </p:txBody>
      </p:sp>
      <p:sp>
        <p:nvSpPr>
          <p:cNvPr id="4" name="TextBox 3"/>
          <p:cNvSpPr txBox="1"/>
          <p:nvPr/>
        </p:nvSpPr>
        <p:spPr>
          <a:xfrm>
            <a:off x="236524" y="6400800"/>
            <a:ext cx="296876" cy="338554"/>
          </a:xfrm>
          <a:prstGeom prst="rect">
            <a:avLst/>
          </a:prstGeom>
          <a:noFill/>
        </p:spPr>
        <p:txBody>
          <a:bodyPr wrap="none" rtlCol="0">
            <a:spAutoFit/>
          </a:bodyPr>
          <a:lstStyle/>
          <a:p>
            <a:r>
              <a:rPr lang="en-US" sz="1600" dirty="0">
                <a:solidFill>
                  <a:srgbClr val="000000"/>
                </a:solidFill>
              </a:rPr>
              <a:t>9</a:t>
            </a:r>
          </a:p>
        </p:txBody>
      </p:sp>
    </p:spTree>
    <p:extLst>
      <p:ext uri="{BB962C8B-B14F-4D97-AF65-F5344CB8AC3E}">
        <p14:creationId xmlns:p14="http://schemas.microsoft.com/office/powerpoint/2010/main" val="28282337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ph type="title"/>
          </p:nvPr>
        </p:nvSpPr>
        <p:spPr>
          <a:xfrm>
            <a:off x="1370013" y="533400"/>
            <a:ext cx="7469187" cy="609600"/>
          </a:xfrm>
          <a:noFill/>
          <a:ln/>
        </p:spPr>
        <p:txBody>
          <a:bodyPr/>
          <a:lstStyle/>
          <a:p>
            <a:r>
              <a:rPr lang="en-US" altLang="en-US" sz="2800" dirty="0" smtClean="0"/>
              <a:t>Tips from the Trenches (con’t)</a:t>
            </a:r>
            <a:endParaRPr lang="en-US" altLang="en-US" sz="2800" dirty="0"/>
          </a:p>
        </p:txBody>
      </p:sp>
      <p:sp>
        <p:nvSpPr>
          <p:cNvPr id="5218" name="Rectangle 98"/>
          <p:cNvSpPr>
            <a:spLocks noGrp="1" noChangeArrowheads="1"/>
          </p:cNvSpPr>
          <p:nvPr>
            <p:ph type="body" idx="1"/>
          </p:nvPr>
        </p:nvSpPr>
        <p:spPr>
          <a:xfrm>
            <a:off x="762000" y="1447800"/>
            <a:ext cx="7467600" cy="4114800"/>
          </a:xfrm>
        </p:spPr>
        <p:txBody>
          <a:bodyPr/>
          <a:lstStyle/>
          <a:p>
            <a:pPr lvl="0"/>
            <a:r>
              <a:rPr lang="en-US" dirty="0" smtClean="0"/>
              <a:t>Best Practices (con’t):</a:t>
            </a:r>
          </a:p>
          <a:p>
            <a:pPr lvl="1"/>
            <a:r>
              <a:rPr lang="en-US" dirty="0" smtClean="0"/>
              <a:t>Be conservative with due dates (everything always takes longer due to many variables)</a:t>
            </a:r>
          </a:p>
          <a:p>
            <a:pPr lvl="1"/>
            <a:r>
              <a:rPr lang="en-US" dirty="0" smtClean="0"/>
              <a:t>Mark your calendar with reminders for yourself to follow-up with team members </a:t>
            </a:r>
            <a:r>
              <a:rPr lang="en-US" u="sng" dirty="0" smtClean="0"/>
              <a:t>before</a:t>
            </a:r>
            <a:r>
              <a:rPr lang="en-US" dirty="0" smtClean="0"/>
              <a:t> due dates</a:t>
            </a:r>
          </a:p>
          <a:p>
            <a:pPr lvl="1"/>
            <a:r>
              <a:rPr lang="en-US" dirty="0" smtClean="0"/>
              <a:t>Keep your manager updated at all times so he/she will never be blindsided</a:t>
            </a:r>
          </a:p>
          <a:p>
            <a:pPr lvl="1"/>
            <a:r>
              <a:rPr lang="en-US" dirty="0" smtClean="0"/>
              <a:t>Think big picture: tie-in work being done on your project to where it might connect with other projects</a:t>
            </a:r>
          </a:p>
          <a:p>
            <a:pPr lvl="1"/>
            <a:r>
              <a:rPr lang="en-US" dirty="0" smtClean="0"/>
              <a:t>Offer mentorship to team members, when helpful</a:t>
            </a:r>
          </a:p>
          <a:p>
            <a:pPr lvl="1"/>
            <a:endParaRPr lang="en-US" dirty="0" smtClean="0"/>
          </a:p>
          <a:p>
            <a:pPr lvl="1"/>
            <a:endParaRPr lang="en-US" dirty="0"/>
          </a:p>
        </p:txBody>
      </p:sp>
      <p:sp>
        <p:nvSpPr>
          <p:cNvPr id="4" name="TextBox 3"/>
          <p:cNvSpPr txBox="1"/>
          <p:nvPr/>
        </p:nvSpPr>
        <p:spPr>
          <a:xfrm>
            <a:off x="236524" y="6400800"/>
            <a:ext cx="409086" cy="338554"/>
          </a:xfrm>
          <a:prstGeom prst="rect">
            <a:avLst/>
          </a:prstGeom>
          <a:noFill/>
        </p:spPr>
        <p:txBody>
          <a:bodyPr wrap="none" rtlCol="0">
            <a:spAutoFit/>
          </a:bodyPr>
          <a:lstStyle/>
          <a:p>
            <a:r>
              <a:rPr lang="en-US" sz="1600" dirty="0" smtClean="0">
                <a:solidFill>
                  <a:srgbClr val="000000"/>
                </a:solidFill>
              </a:rPr>
              <a:t>10</a:t>
            </a:r>
            <a:endParaRPr lang="en-US" sz="1600" dirty="0">
              <a:solidFill>
                <a:srgbClr val="000000"/>
              </a:solidFill>
            </a:endParaRPr>
          </a:p>
        </p:txBody>
      </p:sp>
    </p:spTree>
    <p:extLst>
      <p:ext uri="{BB962C8B-B14F-4D97-AF65-F5344CB8AC3E}">
        <p14:creationId xmlns:p14="http://schemas.microsoft.com/office/powerpoint/2010/main" val="21109871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ph type="title"/>
          </p:nvPr>
        </p:nvSpPr>
        <p:spPr>
          <a:xfrm>
            <a:off x="1370013" y="533400"/>
            <a:ext cx="7469187" cy="609600"/>
          </a:xfrm>
          <a:noFill/>
          <a:ln/>
        </p:spPr>
        <p:txBody>
          <a:bodyPr/>
          <a:lstStyle/>
          <a:p>
            <a:r>
              <a:rPr lang="en-US" altLang="en-US" sz="2800" dirty="0" smtClean="0"/>
              <a:t>Tips from the Trenches (con’t)</a:t>
            </a:r>
            <a:endParaRPr lang="en-US" altLang="en-US" sz="2800" dirty="0"/>
          </a:p>
        </p:txBody>
      </p:sp>
      <p:sp>
        <p:nvSpPr>
          <p:cNvPr id="5218" name="Rectangle 98"/>
          <p:cNvSpPr>
            <a:spLocks noGrp="1" noChangeArrowheads="1"/>
          </p:cNvSpPr>
          <p:nvPr>
            <p:ph type="body" idx="1"/>
          </p:nvPr>
        </p:nvSpPr>
        <p:spPr>
          <a:xfrm>
            <a:off x="762000" y="1447800"/>
            <a:ext cx="7467600" cy="4114800"/>
          </a:xfrm>
        </p:spPr>
        <p:txBody>
          <a:bodyPr/>
          <a:lstStyle/>
          <a:p>
            <a:pPr lvl="0"/>
            <a:r>
              <a:rPr lang="en-US" dirty="0" smtClean="0"/>
              <a:t>Best Practices (con’t):</a:t>
            </a:r>
          </a:p>
          <a:p>
            <a:pPr lvl="1"/>
            <a:r>
              <a:rPr lang="en-US" dirty="0" smtClean="0"/>
              <a:t>If you request your team work overtime, feed them! Bagels on a weekend or pizza at night go a long way.</a:t>
            </a:r>
          </a:p>
          <a:p>
            <a:pPr lvl="1"/>
            <a:r>
              <a:rPr lang="en-US" dirty="0" smtClean="0"/>
              <a:t>Help </a:t>
            </a:r>
            <a:r>
              <a:rPr lang="en-US" dirty="0"/>
              <a:t>to cultivate team </a:t>
            </a:r>
            <a:r>
              <a:rPr lang="en-US" dirty="0" smtClean="0"/>
              <a:t>cohesiveness</a:t>
            </a:r>
          </a:p>
          <a:p>
            <a:pPr lvl="1"/>
            <a:r>
              <a:rPr lang="en-US" dirty="0" smtClean="0"/>
              <a:t>Go above-and-beyond to be of service as a Project Manager; this is yoga and will benefit everyone!</a:t>
            </a:r>
            <a:endParaRPr lang="en-US" dirty="0" smtClean="0"/>
          </a:p>
          <a:p>
            <a:pPr lvl="1"/>
            <a:endParaRPr lang="en-US" dirty="0" smtClean="0"/>
          </a:p>
          <a:p>
            <a:pPr lvl="1"/>
            <a:endParaRPr lang="en-US" dirty="0"/>
          </a:p>
        </p:txBody>
      </p:sp>
      <p:sp>
        <p:nvSpPr>
          <p:cNvPr id="4" name="TextBox 3"/>
          <p:cNvSpPr txBox="1"/>
          <p:nvPr/>
        </p:nvSpPr>
        <p:spPr>
          <a:xfrm>
            <a:off x="236524" y="6400800"/>
            <a:ext cx="409086" cy="338554"/>
          </a:xfrm>
          <a:prstGeom prst="rect">
            <a:avLst/>
          </a:prstGeom>
          <a:noFill/>
        </p:spPr>
        <p:txBody>
          <a:bodyPr wrap="none" rtlCol="0">
            <a:spAutoFit/>
          </a:bodyPr>
          <a:lstStyle/>
          <a:p>
            <a:r>
              <a:rPr lang="en-US" sz="1600" dirty="0" smtClean="0">
                <a:solidFill>
                  <a:srgbClr val="000000"/>
                </a:solidFill>
              </a:rPr>
              <a:t>11</a:t>
            </a:r>
            <a:endParaRPr lang="en-US" sz="1600" dirty="0">
              <a:solidFill>
                <a:srgbClr val="000000"/>
              </a:solidFill>
            </a:endParaRPr>
          </a:p>
        </p:txBody>
      </p:sp>
    </p:spTree>
    <p:extLst>
      <p:ext uri="{BB962C8B-B14F-4D97-AF65-F5344CB8AC3E}">
        <p14:creationId xmlns:p14="http://schemas.microsoft.com/office/powerpoint/2010/main" val="20934383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ph type="title"/>
          </p:nvPr>
        </p:nvSpPr>
        <p:spPr>
          <a:xfrm>
            <a:off x="1370013" y="533400"/>
            <a:ext cx="7469187" cy="609600"/>
          </a:xfrm>
          <a:noFill/>
          <a:ln/>
        </p:spPr>
        <p:txBody>
          <a:bodyPr/>
          <a:lstStyle/>
          <a:p>
            <a:r>
              <a:rPr lang="en-US" altLang="en-US" sz="2800" dirty="0" smtClean="0"/>
              <a:t>What I have Learned from Mentors</a:t>
            </a:r>
            <a:endParaRPr lang="en-US" altLang="en-US" sz="2800" dirty="0"/>
          </a:p>
        </p:txBody>
      </p:sp>
      <p:sp>
        <p:nvSpPr>
          <p:cNvPr id="5218" name="Rectangle 98"/>
          <p:cNvSpPr>
            <a:spLocks noGrp="1" noChangeArrowheads="1"/>
          </p:cNvSpPr>
          <p:nvPr>
            <p:ph type="body" idx="1"/>
          </p:nvPr>
        </p:nvSpPr>
        <p:spPr>
          <a:xfrm>
            <a:off x="762000" y="1447800"/>
            <a:ext cx="7467600" cy="4419600"/>
          </a:xfrm>
        </p:spPr>
        <p:txBody>
          <a:bodyPr/>
          <a:lstStyle/>
          <a:p>
            <a:pPr lvl="0"/>
            <a:r>
              <a:rPr lang="en-US" dirty="0" smtClean="0"/>
              <a:t>Students:</a:t>
            </a:r>
          </a:p>
          <a:p>
            <a:pPr lvl="1"/>
            <a:r>
              <a:rPr lang="en-US" dirty="0" smtClean="0"/>
              <a:t>First female student (good friend and roommate) who landed a high-paying contract on Wall Street; she was my pioneer and I aspired to be like her, just by observing her work ethic</a:t>
            </a:r>
          </a:p>
          <a:p>
            <a:pPr lvl="1"/>
            <a:r>
              <a:rPr lang="en-US" dirty="0" smtClean="0"/>
              <a:t>Female student who has similar background to me, but different style and experiences; we learn from each other</a:t>
            </a:r>
          </a:p>
          <a:p>
            <a:pPr lvl="1"/>
            <a:r>
              <a:rPr lang="en-US" dirty="0" smtClean="0"/>
              <a:t>Female student who originally taught us how to interview for a high-paying contract; by mirroring the interviewer, by listening, asking questions and taking notes</a:t>
            </a:r>
            <a:endParaRPr lang="en-US" dirty="0"/>
          </a:p>
        </p:txBody>
      </p:sp>
      <p:sp>
        <p:nvSpPr>
          <p:cNvPr id="4" name="TextBox 3"/>
          <p:cNvSpPr txBox="1"/>
          <p:nvPr/>
        </p:nvSpPr>
        <p:spPr>
          <a:xfrm>
            <a:off x="236524" y="6400800"/>
            <a:ext cx="409086" cy="338554"/>
          </a:xfrm>
          <a:prstGeom prst="rect">
            <a:avLst/>
          </a:prstGeom>
          <a:noFill/>
        </p:spPr>
        <p:txBody>
          <a:bodyPr wrap="none" rtlCol="0">
            <a:spAutoFit/>
          </a:bodyPr>
          <a:lstStyle/>
          <a:p>
            <a:r>
              <a:rPr lang="en-US" sz="1600" dirty="0" smtClean="0">
                <a:solidFill>
                  <a:srgbClr val="000000"/>
                </a:solidFill>
              </a:rPr>
              <a:t>12</a:t>
            </a:r>
            <a:endParaRPr lang="en-US" sz="1600" dirty="0">
              <a:solidFill>
                <a:srgbClr val="000000"/>
              </a:solidFill>
            </a:endParaRPr>
          </a:p>
        </p:txBody>
      </p:sp>
    </p:spTree>
    <p:extLst>
      <p:ext uri="{BB962C8B-B14F-4D97-AF65-F5344CB8AC3E}">
        <p14:creationId xmlns:p14="http://schemas.microsoft.com/office/powerpoint/2010/main" val="40584105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ph type="title"/>
          </p:nvPr>
        </p:nvSpPr>
        <p:spPr>
          <a:xfrm>
            <a:off x="1370013" y="533400"/>
            <a:ext cx="7469187" cy="609600"/>
          </a:xfrm>
          <a:noFill/>
          <a:ln/>
        </p:spPr>
        <p:txBody>
          <a:bodyPr/>
          <a:lstStyle/>
          <a:p>
            <a:r>
              <a:rPr lang="en-US" altLang="en-US" sz="2800" dirty="0" smtClean="0"/>
              <a:t>What I have Learned from Mentors (con’t)</a:t>
            </a:r>
            <a:endParaRPr lang="en-US" altLang="en-US" sz="2800" dirty="0"/>
          </a:p>
        </p:txBody>
      </p:sp>
      <p:sp>
        <p:nvSpPr>
          <p:cNvPr id="5218" name="Rectangle 98"/>
          <p:cNvSpPr>
            <a:spLocks noGrp="1" noChangeArrowheads="1"/>
          </p:cNvSpPr>
          <p:nvPr>
            <p:ph type="body" idx="1"/>
          </p:nvPr>
        </p:nvSpPr>
        <p:spPr>
          <a:xfrm>
            <a:off x="762000" y="1447800"/>
            <a:ext cx="7467600" cy="4419600"/>
          </a:xfrm>
        </p:spPr>
        <p:txBody>
          <a:bodyPr/>
          <a:lstStyle/>
          <a:p>
            <a:pPr lvl="0"/>
            <a:r>
              <a:rPr lang="en-US" dirty="0" smtClean="0"/>
              <a:t>Business Leaders:</a:t>
            </a:r>
          </a:p>
          <a:p>
            <a:pPr lvl="1"/>
            <a:r>
              <a:rPr lang="en-US" dirty="0" smtClean="0"/>
              <a:t>Financial executive who has core values that align with mine, and who successfully – and with integrity – applies them to business; client-focused</a:t>
            </a:r>
          </a:p>
          <a:p>
            <a:pPr lvl="1"/>
            <a:r>
              <a:rPr lang="en-US" dirty="0" smtClean="0"/>
              <a:t>Female financial executive who was qualified for – and who applied for – a leadership position. A lessor-qualified male landed the job. This mentor rose above and ended up getting an even higher-level job through personal resilience.</a:t>
            </a:r>
          </a:p>
          <a:p>
            <a:pPr lvl="1"/>
            <a:r>
              <a:rPr lang="en-US" dirty="0" smtClean="0"/>
              <a:t>Female high-tech executive who had the timely idea years ago to implement formal, structured project management into the environment. This enabled the company to successfully implement projects, and averted legal, risk and compliance issues</a:t>
            </a:r>
            <a:endParaRPr lang="en-US" dirty="0"/>
          </a:p>
        </p:txBody>
      </p:sp>
      <p:sp>
        <p:nvSpPr>
          <p:cNvPr id="4" name="TextBox 3"/>
          <p:cNvSpPr txBox="1"/>
          <p:nvPr/>
        </p:nvSpPr>
        <p:spPr>
          <a:xfrm>
            <a:off x="236524" y="6400800"/>
            <a:ext cx="409086" cy="338554"/>
          </a:xfrm>
          <a:prstGeom prst="rect">
            <a:avLst/>
          </a:prstGeom>
          <a:noFill/>
        </p:spPr>
        <p:txBody>
          <a:bodyPr wrap="none" rtlCol="0">
            <a:spAutoFit/>
          </a:bodyPr>
          <a:lstStyle/>
          <a:p>
            <a:r>
              <a:rPr lang="en-US" sz="1600" dirty="0" smtClean="0">
                <a:solidFill>
                  <a:srgbClr val="000000"/>
                </a:solidFill>
              </a:rPr>
              <a:t>13</a:t>
            </a:r>
            <a:endParaRPr lang="en-US" sz="1600" dirty="0">
              <a:solidFill>
                <a:srgbClr val="000000"/>
              </a:solidFill>
            </a:endParaRPr>
          </a:p>
        </p:txBody>
      </p:sp>
    </p:spTree>
    <p:extLst>
      <p:ext uri="{BB962C8B-B14F-4D97-AF65-F5344CB8AC3E}">
        <p14:creationId xmlns:p14="http://schemas.microsoft.com/office/powerpoint/2010/main" val="24859384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ph type="title"/>
          </p:nvPr>
        </p:nvSpPr>
        <p:spPr>
          <a:xfrm>
            <a:off x="1370013" y="533400"/>
            <a:ext cx="7469187" cy="609600"/>
          </a:xfrm>
          <a:noFill/>
          <a:ln/>
        </p:spPr>
        <p:txBody>
          <a:bodyPr/>
          <a:lstStyle/>
          <a:p>
            <a:r>
              <a:rPr lang="en-US" altLang="en-US" sz="2800" dirty="0" smtClean="0"/>
              <a:t>Reference Materials</a:t>
            </a:r>
            <a:endParaRPr lang="en-US" altLang="en-US" sz="2800" dirty="0"/>
          </a:p>
        </p:txBody>
      </p:sp>
      <p:sp>
        <p:nvSpPr>
          <p:cNvPr id="5218" name="Rectangle 98"/>
          <p:cNvSpPr>
            <a:spLocks noGrp="1" noChangeArrowheads="1"/>
          </p:cNvSpPr>
          <p:nvPr>
            <p:ph type="body" idx="1"/>
          </p:nvPr>
        </p:nvSpPr>
        <p:spPr>
          <a:xfrm>
            <a:off x="762000" y="1447800"/>
            <a:ext cx="7467600" cy="4419600"/>
          </a:xfrm>
        </p:spPr>
        <p:txBody>
          <a:bodyPr/>
          <a:lstStyle/>
          <a:p>
            <a:pPr lvl="0"/>
            <a:r>
              <a:rPr lang="en-US" dirty="0" smtClean="0"/>
              <a:t>Education and Certifications:</a:t>
            </a:r>
          </a:p>
          <a:p>
            <a:pPr lvl="1"/>
            <a:r>
              <a:rPr lang="en-US" dirty="0" smtClean="0"/>
              <a:t>Become a member of Project Management Institute (</a:t>
            </a:r>
            <a:r>
              <a:rPr lang="en-US" dirty="0" smtClean="0">
                <a:hlinkClick r:id="rId2"/>
              </a:rPr>
              <a:t>www.pmi.org</a:t>
            </a:r>
            <a:r>
              <a:rPr lang="en-US" dirty="0" smtClean="0"/>
              <a:t>). Visit their website to:</a:t>
            </a:r>
          </a:p>
          <a:p>
            <a:pPr lvl="2"/>
            <a:r>
              <a:rPr lang="en-US" dirty="0"/>
              <a:t>L</a:t>
            </a:r>
            <a:r>
              <a:rPr lang="en-US" dirty="0" smtClean="0"/>
              <a:t>earn about certifications offered</a:t>
            </a:r>
          </a:p>
          <a:p>
            <a:pPr lvl="2"/>
            <a:r>
              <a:rPr lang="en-US" dirty="0" smtClean="0"/>
              <a:t>Get an understanding of PMBOK (Project Management Book Of Knowledge) Guide &amp; Standards </a:t>
            </a:r>
          </a:p>
          <a:p>
            <a:pPr lvl="1"/>
            <a:r>
              <a:rPr lang="en-US" dirty="0" smtClean="0"/>
              <a:t>If interested in becoming certified as a Project Management Professional (PMP):</a:t>
            </a:r>
          </a:p>
          <a:p>
            <a:pPr lvl="2"/>
            <a:r>
              <a:rPr lang="en-US" dirty="0" smtClean="0"/>
              <a:t>Browse online to see which courses resonate</a:t>
            </a:r>
          </a:p>
          <a:p>
            <a:pPr lvl="2"/>
            <a:endParaRPr lang="en-US" dirty="0"/>
          </a:p>
          <a:p>
            <a:pPr lvl="2"/>
            <a:endParaRPr lang="en-US" dirty="0"/>
          </a:p>
          <a:p>
            <a:pPr lvl="2"/>
            <a:endParaRPr lang="en-US" dirty="0" smtClean="0"/>
          </a:p>
        </p:txBody>
      </p:sp>
      <p:sp>
        <p:nvSpPr>
          <p:cNvPr id="4" name="TextBox 3"/>
          <p:cNvSpPr txBox="1"/>
          <p:nvPr/>
        </p:nvSpPr>
        <p:spPr>
          <a:xfrm>
            <a:off x="236524" y="6400800"/>
            <a:ext cx="409086" cy="338554"/>
          </a:xfrm>
          <a:prstGeom prst="rect">
            <a:avLst/>
          </a:prstGeom>
          <a:noFill/>
        </p:spPr>
        <p:txBody>
          <a:bodyPr wrap="none" rtlCol="0">
            <a:spAutoFit/>
          </a:bodyPr>
          <a:lstStyle/>
          <a:p>
            <a:r>
              <a:rPr lang="en-US" sz="1600" dirty="0" smtClean="0">
                <a:solidFill>
                  <a:srgbClr val="000000"/>
                </a:solidFill>
              </a:rPr>
              <a:t>14</a:t>
            </a:r>
            <a:endParaRPr lang="en-US" sz="1600" dirty="0">
              <a:solidFill>
                <a:srgbClr val="000000"/>
              </a:solidFill>
            </a:endParaRPr>
          </a:p>
        </p:txBody>
      </p:sp>
    </p:spTree>
    <p:extLst>
      <p:ext uri="{BB962C8B-B14F-4D97-AF65-F5344CB8AC3E}">
        <p14:creationId xmlns:p14="http://schemas.microsoft.com/office/powerpoint/2010/main" val="33013320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ph type="title"/>
          </p:nvPr>
        </p:nvSpPr>
        <p:spPr>
          <a:xfrm>
            <a:off x="1370013" y="533400"/>
            <a:ext cx="7469187" cy="609600"/>
          </a:xfrm>
          <a:noFill/>
          <a:ln/>
        </p:spPr>
        <p:txBody>
          <a:bodyPr/>
          <a:lstStyle/>
          <a:p>
            <a:r>
              <a:rPr lang="en-US" altLang="en-US" sz="2800" dirty="0" smtClean="0"/>
              <a:t>Reference Materials (con’t)</a:t>
            </a:r>
            <a:endParaRPr lang="en-US" altLang="en-US" sz="2800" dirty="0"/>
          </a:p>
        </p:txBody>
      </p:sp>
      <p:sp>
        <p:nvSpPr>
          <p:cNvPr id="5218" name="Rectangle 98"/>
          <p:cNvSpPr>
            <a:spLocks noGrp="1" noChangeArrowheads="1"/>
          </p:cNvSpPr>
          <p:nvPr>
            <p:ph type="body" idx="1"/>
          </p:nvPr>
        </p:nvSpPr>
        <p:spPr>
          <a:xfrm>
            <a:off x="762000" y="1447800"/>
            <a:ext cx="7467600" cy="4419600"/>
          </a:xfrm>
        </p:spPr>
        <p:txBody>
          <a:bodyPr/>
          <a:lstStyle/>
          <a:p>
            <a:pPr lvl="0"/>
            <a:r>
              <a:rPr lang="en-US" dirty="0" smtClean="0"/>
              <a:t>Books:</a:t>
            </a:r>
          </a:p>
          <a:p>
            <a:pPr lvl="1"/>
            <a:r>
              <a:rPr lang="en-US" dirty="0" smtClean="0"/>
              <a:t>Dale Carnegie’s “How to Win Friends and Influence People” (recommended by Rama, available on Amazon):</a:t>
            </a:r>
          </a:p>
          <a:p>
            <a:pPr lvl="2"/>
            <a:r>
              <a:rPr lang="en-US" dirty="0" smtClean="0"/>
              <a:t>I read this every other year and these stories are timeless; I apply them to life and to work.</a:t>
            </a:r>
          </a:p>
          <a:p>
            <a:pPr lvl="2"/>
            <a:r>
              <a:rPr lang="en-US" dirty="0" smtClean="0"/>
              <a:t>The unabridged audiobook is wonderful</a:t>
            </a:r>
          </a:p>
          <a:p>
            <a:pPr lvl="1"/>
            <a:r>
              <a:rPr lang="en-US" dirty="0" smtClean="0"/>
              <a:t>Project Management books written by Harold Kerzner (recommended by Rama, available on Amazon)</a:t>
            </a:r>
          </a:p>
          <a:p>
            <a:pPr lvl="2"/>
            <a:endParaRPr lang="en-US" dirty="0" smtClean="0"/>
          </a:p>
          <a:p>
            <a:pPr lvl="2"/>
            <a:endParaRPr lang="en-US" dirty="0" smtClean="0"/>
          </a:p>
          <a:p>
            <a:pPr marL="457200" lvl="1" indent="0">
              <a:buNone/>
            </a:pPr>
            <a:endParaRPr lang="en-US" dirty="0"/>
          </a:p>
          <a:p>
            <a:pPr lvl="1"/>
            <a:endParaRPr lang="en-US" dirty="0" smtClean="0"/>
          </a:p>
          <a:p>
            <a:pPr lvl="1"/>
            <a:endParaRPr lang="en-US" dirty="0" smtClean="0"/>
          </a:p>
          <a:p>
            <a:pPr lvl="1"/>
            <a:endParaRPr lang="en-US" dirty="0" smtClean="0"/>
          </a:p>
          <a:p>
            <a:pPr lvl="1"/>
            <a:endParaRPr lang="en-US" dirty="0"/>
          </a:p>
          <a:p>
            <a:pPr lvl="1"/>
            <a:endParaRPr lang="en-US" dirty="0" smtClean="0"/>
          </a:p>
        </p:txBody>
      </p:sp>
      <p:sp>
        <p:nvSpPr>
          <p:cNvPr id="4" name="TextBox 3"/>
          <p:cNvSpPr txBox="1"/>
          <p:nvPr/>
        </p:nvSpPr>
        <p:spPr>
          <a:xfrm>
            <a:off x="236524" y="6400800"/>
            <a:ext cx="409086" cy="338554"/>
          </a:xfrm>
          <a:prstGeom prst="rect">
            <a:avLst/>
          </a:prstGeom>
          <a:noFill/>
        </p:spPr>
        <p:txBody>
          <a:bodyPr wrap="none" rtlCol="0">
            <a:spAutoFit/>
          </a:bodyPr>
          <a:lstStyle/>
          <a:p>
            <a:r>
              <a:rPr lang="en-US" sz="1600" dirty="0" smtClean="0">
                <a:solidFill>
                  <a:srgbClr val="000000"/>
                </a:solidFill>
              </a:rPr>
              <a:t>15</a:t>
            </a:r>
            <a:endParaRPr lang="en-US" sz="1600" dirty="0">
              <a:solidFill>
                <a:srgbClr val="000000"/>
              </a:solidFill>
            </a:endParaRPr>
          </a:p>
        </p:txBody>
      </p:sp>
    </p:spTree>
    <p:extLst>
      <p:ext uri="{BB962C8B-B14F-4D97-AF65-F5344CB8AC3E}">
        <p14:creationId xmlns:p14="http://schemas.microsoft.com/office/powerpoint/2010/main" val="21698900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ph type="title"/>
          </p:nvPr>
        </p:nvSpPr>
        <p:spPr>
          <a:xfrm>
            <a:off x="1370013" y="533400"/>
            <a:ext cx="7469187" cy="609600"/>
          </a:xfrm>
          <a:noFill/>
          <a:ln/>
        </p:spPr>
        <p:txBody>
          <a:bodyPr/>
          <a:lstStyle/>
          <a:p>
            <a:r>
              <a:rPr lang="en-US" altLang="en-US" sz="2800" dirty="0" smtClean="0"/>
              <a:t>How Can I Help?</a:t>
            </a:r>
            <a:endParaRPr lang="en-US" altLang="en-US" sz="2800" dirty="0"/>
          </a:p>
        </p:txBody>
      </p:sp>
      <p:sp>
        <p:nvSpPr>
          <p:cNvPr id="5218" name="Rectangle 98"/>
          <p:cNvSpPr>
            <a:spLocks noGrp="1" noChangeArrowheads="1"/>
          </p:cNvSpPr>
          <p:nvPr>
            <p:ph type="body" idx="1"/>
          </p:nvPr>
        </p:nvSpPr>
        <p:spPr>
          <a:xfrm>
            <a:off x="762000" y="1447800"/>
            <a:ext cx="7467600" cy="4419600"/>
          </a:xfrm>
        </p:spPr>
        <p:txBody>
          <a:bodyPr/>
          <a:lstStyle/>
          <a:p>
            <a:pPr marL="0" lvl="0" indent="0" algn="ctr">
              <a:buNone/>
            </a:pPr>
            <a:r>
              <a:rPr lang="en-US" i="1" dirty="0" smtClean="0">
                <a:solidFill>
                  <a:srgbClr val="0070C0"/>
                </a:solidFill>
              </a:rPr>
              <a:t>Please feel free to reach out to me with any questions you might have related to Project Management. I would be happy to help! Thank you.</a:t>
            </a:r>
          </a:p>
          <a:p>
            <a:pPr marL="0" lvl="0" indent="0" algn="ctr">
              <a:buNone/>
            </a:pPr>
            <a:endParaRPr lang="en-US" i="1" dirty="0">
              <a:solidFill>
                <a:srgbClr val="0070C0"/>
              </a:solidFill>
            </a:endParaRPr>
          </a:p>
          <a:p>
            <a:pPr marL="0" lvl="0" indent="0" algn="ctr">
              <a:buNone/>
            </a:pPr>
            <a:r>
              <a:rPr lang="en-US" dirty="0" smtClean="0">
                <a:solidFill>
                  <a:srgbClr val="0070C0"/>
                </a:solidFill>
                <a:hlinkClick r:id="rId2"/>
              </a:rPr>
              <a:t>carolornstein@yahoo.com</a:t>
            </a:r>
            <a:endParaRPr lang="en-US" dirty="0" smtClean="0">
              <a:solidFill>
                <a:srgbClr val="0070C0"/>
              </a:solidFill>
            </a:endParaRPr>
          </a:p>
          <a:p>
            <a:pPr marL="0" lvl="0" indent="0" algn="ctr">
              <a:buNone/>
            </a:pPr>
            <a:r>
              <a:rPr lang="en-US" dirty="0" smtClean="0">
                <a:solidFill>
                  <a:srgbClr val="0070C0"/>
                </a:solidFill>
              </a:rPr>
              <a:t>650-637-2090</a:t>
            </a:r>
          </a:p>
          <a:p>
            <a:pPr lvl="2"/>
            <a:endParaRPr lang="en-US" dirty="0" smtClean="0"/>
          </a:p>
          <a:p>
            <a:pPr marL="457200" lvl="1" indent="0">
              <a:buNone/>
            </a:pPr>
            <a:endParaRPr lang="en-US" dirty="0"/>
          </a:p>
          <a:p>
            <a:pPr marL="457200" lvl="1" indent="0">
              <a:buNone/>
            </a:pPr>
            <a:endParaRPr lang="en-US" dirty="0" smtClean="0"/>
          </a:p>
          <a:p>
            <a:pPr lvl="1"/>
            <a:endParaRPr lang="en-US" dirty="0" smtClean="0"/>
          </a:p>
          <a:p>
            <a:pPr lvl="1"/>
            <a:endParaRPr lang="en-US" dirty="0" smtClean="0"/>
          </a:p>
          <a:p>
            <a:pPr lvl="1"/>
            <a:endParaRPr lang="en-US" dirty="0"/>
          </a:p>
          <a:p>
            <a:pPr lvl="1"/>
            <a:endParaRPr lang="en-US" dirty="0" smtClean="0"/>
          </a:p>
        </p:txBody>
      </p:sp>
      <p:sp>
        <p:nvSpPr>
          <p:cNvPr id="4" name="TextBox 3"/>
          <p:cNvSpPr txBox="1"/>
          <p:nvPr/>
        </p:nvSpPr>
        <p:spPr>
          <a:xfrm>
            <a:off x="236524" y="6400800"/>
            <a:ext cx="409086" cy="338554"/>
          </a:xfrm>
          <a:prstGeom prst="rect">
            <a:avLst/>
          </a:prstGeom>
          <a:noFill/>
        </p:spPr>
        <p:txBody>
          <a:bodyPr wrap="none" rtlCol="0">
            <a:spAutoFit/>
          </a:bodyPr>
          <a:lstStyle/>
          <a:p>
            <a:r>
              <a:rPr lang="en-US" sz="1600" dirty="0" smtClean="0">
                <a:solidFill>
                  <a:srgbClr val="000000"/>
                </a:solidFill>
              </a:rPr>
              <a:t>16</a:t>
            </a:r>
            <a:endParaRPr lang="en-US" sz="1600" dirty="0">
              <a:solidFill>
                <a:srgbClr val="000000"/>
              </a:solidFill>
            </a:endParaRPr>
          </a:p>
        </p:txBody>
      </p:sp>
    </p:spTree>
    <p:extLst>
      <p:ext uri="{BB962C8B-B14F-4D97-AF65-F5344CB8AC3E}">
        <p14:creationId xmlns:p14="http://schemas.microsoft.com/office/powerpoint/2010/main" val="11637031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ph type="title"/>
          </p:nvPr>
        </p:nvSpPr>
        <p:spPr>
          <a:xfrm>
            <a:off x="1370013" y="533400"/>
            <a:ext cx="6859587" cy="609600"/>
          </a:xfrm>
          <a:noFill/>
          <a:ln/>
        </p:spPr>
        <p:txBody>
          <a:bodyPr/>
          <a:lstStyle/>
          <a:p>
            <a:r>
              <a:rPr lang="en-US" altLang="en-US" sz="2800" dirty="0" smtClean="0"/>
              <a:t>Intended Audience</a:t>
            </a:r>
            <a:endParaRPr lang="en-US" altLang="en-US" sz="2800" dirty="0"/>
          </a:p>
        </p:txBody>
      </p:sp>
      <p:sp>
        <p:nvSpPr>
          <p:cNvPr id="5218" name="Rectangle 98"/>
          <p:cNvSpPr>
            <a:spLocks noGrp="1" noChangeArrowheads="1"/>
          </p:cNvSpPr>
          <p:nvPr>
            <p:ph type="body" idx="1"/>
          </p:nvPr>
        </p:nvSpPr>
        <p:spPr>
          <a:xfrm>
            <a:off x="762000" y="1447800"/>
            <a:ext cx="7467600" cy="4419600"/>
          </a:xfrm>
        </p:spPr>
        <p:txBody>
          <a:bodyPr/>
          <a:lstStyle/>
          <a:p>
            <a:r>
              <a:rPr lang="en-US" altLang="en-US" dirty="0" smtClean="0"/>
              <a:t>People who have experience in project management, who might benefit from another perspective</a:t>
            </a:r>
          </a:p>
          <a:p>
            <a:r>
              <a:rPr lang="en-US" altLang="en-US" dirty="0" smtClean="0"/>
              <a:t>People who have no experience in project management, but who are interested to learn more</a:t>
            </a:r>
          </a:p>
          <a:p>
            <a:pPr marL="342900" lvl="1" indent="-342900">
              <a:buFontTx/>
              <a:buChar char="•"/>
            </a:pPr>
            <a:r>
              <a:rPr lang="en-US" sz="2400" dirty="0"/>
              <a:t>Everyone on this </a:t>
            </a:r>
            <a:r>
              <a:rPr lang="en-US" sz="2400" dirty="0" smtClean="0"/>
              <a:t>call, or who is listening to the recording, has </a:t>
            </a:r>
            <a:r>
              <a:rPr lang="en-US" sz="2400" dirty="0"/>
              <a:t>a connection to Rama. I am not special. Even if you have never met Rama physically, he works with each of us and all of </a:t>
            </a:r>
            <a:r>
              <a:rPr lang="en-US" sz="2400" dirty="0" smtClean="0"/>
              <a:t>us.</a:t>
            </a:r>
          </a:p>
          <a:p>
            <a:pPr marL="342900" lvl="1" indent="-342900">
              <a:buFontTx/>
              <a:buChar char="•"/>
            </a:pPr>
            <a:r>
              <a:rPr lang="en-US" sz="2400" dirty="0" smtClean="0"/>
              <a:t>Rama told </a:t>
            </a:r>
            <a:r>
              <a:rPr lang="en-US" sz="2400" dirty="0"/>
              <a:t>us he can teach us more effectively out of the body than in the </a:t>
            </a:r>
            <a:r>
              <a:rPr lang="en-US" sz="2400" dirty="0" smtClean="0"/>
              <a:t>physical</a:t>
            </a:r>
            <a:endParaRPr lang="en-US" sz="2400" dirty="0"/>
          </a:p>
          <a:p>
            <a:pPr marL="342900" lvl="1" indent="-342900">
              <a:buFontTx/>
              <a:buChar char="•"/>
            </a:pPr>
            <a:endParaRPr lang="en-US" sz="2400" dirty="0" smtClean="0"/>
          </a:p>
          <a:p>
            <a:pPr marL="0" indent="0">
              <a:buNone/>
            </a:pPr>
            <a:endParaRPr lang="en-US" altLang="en-US" dirty="0" smtClean="0"/>
          </a:p>
        </p:txBody>
      </p:sp>
      <p:sp>
        <p:nvSpPr>
          <p:cNvPr id="2" name="TextBox 1"/>
          <p:cNvSpPr txBox="1"/>
          <p:nvPr/>
        </p:nvSpPr>
        <p:spPr>
          <a:xfrm>
            <a:off x="236524" y="6400800"/>
            <a:ext cx="296876" cy="338554"/>
          </a:xfrm>
          <a:prstGeom prst="rect">
            <a:avLst/>
          </a:prstGeom>
          <a:noFill/>
        </p:spPr>
        <p:txBody>
          <a:bodyPr wrap="none" rtlCol="0">
            <a:spAutoFit/>
          </a:bodyPr>
          <a:lstStyle/>
          <a:p>
            <a:r>
              <a:rPr lang="en-US" sz="1600" dirty="0" smtClean="0">
                <a:solidFill>
                  <a:srgbClr val="000000"/>
                </a:solidFill>
              </a:rPr>
              <a:t>1</a:t>
            </a:r>
            <a:endParaRPr lang="en-US" sz="1600" dirty="0">
              <a:solidFill>
                <a:srgbClr val="00000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ph type="title"/>
          </p:nvPr>
        </p:nvSpPr>
        <p:spPr>
          <a:xfrm>
            <a:off x="1370013" y="533400"/>
            <a:ext cx="6859587" cy="609600"/>
          </a:xfrm>
          <a:noFill/>
          <a:ln/>
        </p:spPr>
        <p:txBody>
          <a:bodyPr/>
          <a:lstStyle/>
          <a:p>
            <a:r>
              <a:rPr lang="en-US" altLang="en-US" sz="2800" dirty="0" smtClean="0"/>
              <a:t>Intention for this Discussion</a:t>
            </a:r>
            <a:endParaRPr lang="en-US" altLang="en-US" sz="2800" dirty="0"/>
          </a:p>
        </p:txBody>
      </p:sp>
      <p:sp>
        <p:nvSpPr>
          <p:cNvPr id="5218" name="Rectangle 98"/>
          <p:cNvSpPr>
            <a:spLocks noGrp="1" noChangeArrowheads="1"/>
          </p:cNvSpPr>
          <p:nvPr>
            <p:ph type="body" idx="1"/>
          </p:nvPr>
        </p:nvSpPr>
        <p:spPr>
          <a:xfrm>
            <a:off x="762000" y="1447800"/>
            <a:ext cx="7467600" cy="4114800"/>
          </a:xfrm>
        </p:spPr>
        <p:txBody>
          <a:bodyPr/>
          <a:lstStyle/>
          <a:p>
            <a:r>
              <a:rPr lang="en-US" altLang="en-US" dirty="0" smtClean="0"/>
              <a:t>To share how I have integrated qualities I have learned from Rama in my work as a Project Manager</a:t>
            </a:r>
          </a:p>
          <a:p>
            <a:r>
              <a:rPr lang="en-US" altLang="en-US" dirty="0" smtClean="0"/>
              <a:t>This connection is my yoga</a:t>
            </a:r>
          </a:p>
          <a:p>
            <a:r>
              <a:rPr lang="en-US" altLang="en-US" dirty="0" smtClean="0"/>
              <a:t>Provides me with tremendous energy, power and gratitude</a:t>
            </a:r>
          </a:p>
          <a:p>
            <a:r>
              <a:rPr lang="en-US" dirty="0"/>
              <a:t>Not a one-and-done conversation; just a </a:t>
            </a:r>
            <a:r>
              <a:rPr lang="en-US" dirty="0" smtClean="0"/>
              <a:t>start</a:t>
            </a:r>
          </a:p>
          <a:p>
            <a:r>
              <a:rPr lang="en-US" dirty="0" smtClean="0"/>
              <a:t>Other students have amazing expertise and different perspectives can be shared in future discussions, if there is an interest</a:t>
            </a:r>
            <a:endParaRPr lang="en-US" altLang="en-US" dirty="0" smtClean="0"/>
          </a:p>
        </p:txBody>
      </p:sp>
      <p:sp>
        <p:nvSpPr>
          <p:cNvPr id="4" name="TextBox 3"/>
          <p:cNvSpPr txBox="1"/>
          <p:nvPr/>
        </p:nvSpPr>
        <p:spPr>
          <a:xfrm>
            <a:off x="236524" y="6400800"/>
            <a:ext cx="296876" cy="338554"/>
          </a:xfrm>
          <a:prstGeom prst="rect">
            <a:avLst/>
          </a:prstGeom>
          <a:noFill/>
        </p:spPr>
        <p:txBody>
          <a:bodyPr wrap="none" rtlCol="0">
            <a:spAutoFit/>
          </a:bodyPr>
          <a:lstStyle/>
          <a:p>
            <a:r>
              <a:rPr lang="en-US" sz="1600" dirty="0">
                <a:solidFill>
                  <a:srgbClr val="000000"/>
                </a:solidFill>
              </a:rPr>
              <a:t>2</a:t>
            </a:r>
          </a:p>
        </p:txBody>
      </p:sp>
    </p:spTree>
    <p:extLst>
      <p:ext uri="{BB962C8B-B14F-4D97-AF65-F5344CB8AC3E}">
        <p14:creationId xmlns:p14="http://schemas.microsoft.com/office/powerpoint/2010/main" val="25972250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ph type="title"/>
          </p:nvPr>
        </p:nvSpPr>
        <p:spPr>
          <a:xfrm>
            <a:off x="1370013" y="533400"/>
            <a:ext cx="6859587" cy="609600"/>
          </a:xfrm>
          <a:noFill/>
          <a:ln/>
        </p:spPr>
        <p:txBody>
          <a:bodyPr/>
          <a:lstStyle/>
          <a:p>
            <a:r>
              <a:rPr lang="en-US" altLang="en-US" sz="2800" dirty="0" smtClean="0"/>
              <a:t>Background/Introduction</a:t>
            </a:r>
            <a:endParaRPr lang="en-US" altLang="en-US" sz="2800" dirty="0"/>
          </a:p>
        </p:txBody>
      </p:sp>
      <p:sp>
        <p:nvSpPr>
          <p:cNvPr id="5218" name="Rectangle 98"/>
          <p:cNvSpPr>
            <a:spLocks noGrp="1" noChangeArrowheads="1"/>
          </p:cNvSpPr>
          <p:nvPr>
            <p:ph type="body" idx="1"/>
          </p:nvPr>
        </p:nvSpPr>
        <p:spPr>
          <a:xfrm>
            <a:off x="762000" y="1447800"/>
            <a:ext cx="7467600" cy="4114800"/>
          </a:xfrm>
        </p:spPr>
        <p:txBody>
          <a:bodyPr/>
          <a:lstStyle/>
          <a:p>
            <a:r>
              <a:rPr lang="en-US" altLang="en-US" dirty="0" smtClean="0"/>
              <a:t>If you think, “There is NO way that I can ever be a project manager” – </a:t>
            </a:r>
            <a:r>
              <a:rPr lang="en-US" altLang="en-US" dirty="0" smtClean="0">
                <a:solidFill>
                  <a:srgbClr val="0033CC"/>
                </a:solidFill>
              </a:rPr>
              <a:t>YES YOU CAN</a:t>
            </a:r>
            <a:r>
              <a:rPr lang="en-US" altLang="en-US" dirty="0" smtClean="0"/>
              <a:t>!</a:t>
            </a:r>
          </a:p>
          <a:p>
            <a:r>
              <a:rPr lang="en-US" altLang="en-US" dirty="0" smtClean="0"/>
              <a:t>I took a non-traditional path. No high school diploma; earned my GED the following summer.</a:t>
            </a:r>
          </a:p>
          <a:p>
            <a:r>
              <a:rPr lang="en-US" altLang="en-US" dirty="0" smtClean="0"/>
              <a:t>Met Atmananda my senior year of high school in 1982. No clear career path – great to have a clean slate, but I was rebellious and a bit lazy!</a:t>
            </a:r>
          </a:p>
          <a:p>
            <a:r>
              <a:rPr lang="en-US" altLang="en-US" dirty="0" smtClean="0"/>
              <a:t>Started and dropped out of who Computer Learning Centers (CLCs) in two different states</a:t>
            </a:r>
          </a:p>
        </p:txBody>
      </p:sp>
      <p:sp>
        <p:nvSpPr>
          <p:cNvPr id="4" name="TextBox 3"/>
          <p:cNvSpPr txBox="1"/>
          <p:nvPr/>
        </p:nvSpPr>
        <p:spPr>
          <a:xfrm>
            <a:off x="236524" y="6400800"/>
            <a:ext cx="296876" cy="338554"/>
          </a:xfrm>
          <a:prstGeom prst="rect">
            <a:avLst/>
          </a:prstGeom>
          <a:noFill/>
        </p:spPr>
        <p:txBody>
          <a:bodyPr wrap="none" rtlCol="0">
            <a:spAutoFit/>
          </a:bodyPr>
          <a:lstStyle/>
          <a:p>
            <a:r>
              <a:rPr lang="en-US" sz="1600" dirty="0">
                <a:solidFill>
                  <a:srgbClr val="000000"/>
                </a:solidFill>
              </a:rPr>
              <a:t>3</a:t>
            </a:r>
          </a:p>
        </p:txBody>
      </p:sp>
    </p:spTree>
    <p:extLst>
      <p:ext uri="{BB962C8B-B14F-4D97-AF65-F5344CB8AC3E}">
        <p14:creationId xmlns:p14="http://schemas.microsoft.com/office/powerpoint/2010/main" val="8199501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ph type="title"/>
          </p:nvPr>
        </p:nvSpPr>
        <p:spPr>
          <a:xfrm>
            <a:off x="1370013" y="533400"/>
            <a:ext cx="7240587" cy="609600"/>
          </a:xfrm>
          <a:noFill/>
          <a:ln/>
        </p:spPr>
        <p:txBody>
          <a:bodyPr/>
          <a:lstStyle/>
          <a:p>
            <a:r>
              <a:rPr lang="en-US" altLang="en-US" sz="2800" dirty="0" smtClean="0"/>
              <a:t>Background/Introduction (con’t)</a:t>
            </a:r>
            <a:endParaRPr lang="en-US" altLang="en-US" sz="2800" dirty="0"/>
          </a:p>
        </p:txBody>
      </p:sp>
      <p:sp>
        <p:nvSpPr>
          <p:cNvPr id="5218" name="Rectangle 98"/>
          <p:cNvSpPr>
            <a:spLocks noGrp="1" noChangeArrowheads="1"/>
          </p:cNvSpPr>
          <p:nvPr>
            <p:ph type="body" idx="1"/>
          </p:nvPr>
        </p:nvSpPr>
        <p:spPr>
          <a:xfrm>
            <a:off x="762000" y="1447800"/>
            <a:ext cx="7467600" cy="4114800"/>
          </a:xfrm>
        </p:spPr>
        <p:txBody>
          <a:bodyPr/>
          <a:lstStyle/>
          <a:p>
            <a:r>
              <a:rPr lang="en-US" altLang="en-US" dirty="0" smtClean="0"/>
              <a:t>First contract for $50/hour as COBOL programmer; some studying, but unsuccessful (did not come naturally to me). Copied other students’ code to try to learn.</a:t>
            </a:r>
          </a:p>
          <a:p>
            <a:r>
              <a:rPr lang="en-US" altLang="en-US" dirty="0" smtClean="0"/>
              <a:t>Introduced to CICS (job scheduler); resonated with me, since I could see the organization of jobs in-queue, which ones completed and failed</a:t>
            </a:r>
          </a:p>
          <a:p>
            <a:r>
              <a:rPr lang="en-US" altLang="en-US" dirty="0" smtClean="0"/>
              <a:t>Moved into process modeling and then logical data modeling; loved this for two reasons: (1) working with the business to understand “as-is” state and document “future” state, and (2) the logical structures made sense</a:t>
            </a:r>
          </a:p>
        </p:txBody>
      </p:sp>
      <p:sp>
        <p:nvSpPr>
          <p:cNvPr id="4" name="TextBox 3"/>
          <p:cNvSpPr txBox="1"/>
          <p:nvPr/>
        </p:nvSpPr>
        <p:spPr>
          <a:xfrm>
            <a:off x="236524" y="6400800"/>
            <a:ext cx="296876" cy="338554"/>
          </a:xfrm>
          <a:prstGeom prst="rect">
            <a:avLst/>
          </a:prstGeom>
          <a:noFill/>
        </p:spPr>
        <p:txBody>
          <a:bodyPr wrap="none" rtlCol="0">
            <a:spAutoFit/>
          </a:bodyPr>
          <a:lstStyle/>
          <a:p>
            <a:r>
              <a:rPr lang="en-US" sz="1600" dirty="0">
                <a:solidFill>
                  <a:srgbClr val="000000"/>
                </a:solidFill>
              </a:rPr>
              <a:t>4</a:t>
            </a:r>
          </a:p>
        </p:txBody>
      </p:sp>
    </p:spTree>
    <p:extLst>
      <p:ext uri="{BB962C8B-B14F-4D97-AF65-F5344CB8AC3E}">
        <p14:creationId xmlns:p14="http://schemas.microsoft.com/office/powerpoint/2010/main" val="34152020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ph type="title"/>
          </p:nvPr>
        </p:nvSpPr>
        <p:spPr>
          <a:xfrm>
            <a:off x="1370013" y="533400"/>
            <a:ext cx="7240587" cy="609600"/>
          </a:xfrm>
          <a:noFill/>
          <a:ln/>
        </p:spPr>
        <p:txBody>
          <a:bodyPr/>
          <a:lstStyle/>
          <a:p>
            <a:r>
              <a:rPr lang="en-US" altLang="en-US" sz="2800" dirty="0" smtClean="0"/>
              <a:t>Background/Introduction (con’t)</a:t>
            </a:r>
            <a:endParaRPr lang="en-US" altLang="en-US" sz="2800" dirty="0"/>
          </a:p>
        </p:txBody>
      </p:sp>
      <p:sp>
        <p:nvSpPr>
          <p:cNvPr id="5218" name="Rectangle 98"/>
          <p:cNvSpPr>
            <a:spLocks noGrp="1" noChangeArrowheads="1"/>
          </p:cNvSpPr>
          <p:nvPr>
            <p:ph type="body" idx="1"/>
          </p:nvPr>
        </p:nvSpPr>
        <p:spPr>
          <a:xfrm>
            <a:off x="762000" y="1447800"/>
            <a:ext cx="7467600" cy="4114800"/>
          </a:xfrm>
        </p:spPr>
        <p:txBody>
          <a:bodyPr/>
          <a:lstStyle/>
          <a:p>
            <a:pPr marL="342900" lvl="1" indent="-342900">
              <a:buFontTx/>
              <a:buChar char="•"/>
            </a:pPr>
            <a:r>
              <a:rPr lang="en-US" sz="2400" dirty="0" smtClean="0"/>
              <a:t>Landed </a:t>
            </a:r>
            <a:r>
              <a:rPr lang="en-US" sz="2400" dirty="0"/>
              <a:t>first big project management contract in 1997 – SG Cowen for $170/hour on Wall Street. Life changing on every level. Rama!!! Magic TOTALLY happens! We can lead uncommonly fine </a:t>
            </a:r>
            <a:r>
              <a:rPr lang="en-US" sz="2400" dirty="0" smtClean="0"/>
              <a:t>lives.</a:t>
            </a:r>
          </a:p>
          <a:p>
            <a:pPr marL="342900" lvl="1" indent="-342900">
              <a:buFontTx/>
              <a:buChar char="•"/>
            </a:pPr>
            <a:r>
              <a:rPr lang="en-US" sz="2400" dirty="0"/>
              <a:t>Think about your </a:t>
            </a:r>
            <a:r>
              <a:rPr lang="en-US" sz="2400" dirty="0" smtClean="0"/>
              <a:t>background. Even </a:t>
            </a:r>
            <a:r>
              <a:rPr lang="en-US" sz="2400" dirty="0"/>
              <a:t>if you have not formally </a:t>
            </a:r>
            <a:r>
              <a:rPr lang="en-US" sz="2400" dirty="0" smtClean="0"/>
              <a:t>worked in </a:t>
            </a:r>
            <a:r>
              <a:rPr lang="en-US" sz="2400" dirty="0"/>
              <a:t>project management, </a:t>
            </a:r>
            <a:r>
              <a:rPr lang="en-US" sz="2400" dirty="0" smtClean="0"/>
              <a:t>there are situations that apply.</a:t>
            </a:r>
          </a:p>
          <a:p>
            <a:pPr marL="742950" lvl="2" indent="-342900"/>
            <a:r>
              <a:rPr lang="en-US" dirty="0" smtClean="0"/>
              <a:t>Maybe </a:t>
            </a:r>
            <a:r>
              <a:rPr lang="en-US" dirty="0"/>
              <a:t>you ran a </a:t>
            </a:r>
            <a:r>
              <a:rPr lang="en-US" dirty="0" smtClean="0"/>
              <a:t>household or worked </a:t>
            </a:r>
            <a:r>
              <a:rPr lang="en-US" dirty="0"/>
              <a:t>in a clothing </a:t>
            </a:r>
            <a:r>
              <a:rPr lang="en-US" dirty="0" smtClean="0"/>
              <a:t>store.</a:t>
            </a:r>
          </a:p>
          <a:p>
            <a:pPr marL="742950" lvl="2" indent="-342900"/>
            <a:r>
              <a:rPr lang="en-US" dirty="0" smtClean="0"/>
              <a:t>We </a:t>
            </a:r>
            <a:r>
              <a:rPr lang="en-US" dirty="0"/>
              <a:t>are always managing/organizing, even </a:t>
            </a:r>
            <a:r>
              <a:rPr lang="en-US" dirty="0" smtClean="0"/>
              <a:t>individually, and can </a:t>
            </a:r>
            <a:r>
              <a:rPr lang="en-US" dirty="0"/>
              <a:t>apply more than we realize to project management</a:t>
            </a:r>
            <a:r>
              <a:rPr lang="en-US" dirty="0" smtClean="0"/>
              <a:t>.</a:t>
            </a:r>
            <a:endParaRPr lang="en-US" dirty="0"/>
          </a:p>
        </p:txBody>
      </p:sp>
      <p:sp>
        <p:nvSpPr>
          <p:cNvPr id="4" name="TextBox 3"/>
          <p:cNvSpPr txBox="1"/>
          <p:nvPr/>
        </p:nvSpPr>
        <p:spPr>
          <a:xfrm>
            <a:off x="236524" y="6400800"/>
            <a:ext cx="296876" cy="338554"/>
          </a:xfrm>
          <a:prstGeom prst="rect">
            <a:avLst/>
          </a:prstGeom>
          <a:noFill/>
        </p:spPr>
        <p:txBody>
          <a:bodyPr wrap="none" rtlCol="0">
            <a:spAutoFit/>
          </a:bodyPr>
          <a:lstStyle/>
          <a:p>
            <a:r>
              <a:rPr lang="en-US" sz="1600" dirty="0">
                <a:solidFill>
                  <a:srgbClr val="000000"/>
                </a:solidFill>
              </a:rPr>
              <a:t>5</a:t>
            </a:r>
          </a:p>
        </p:txBody>
      </p:sp>
    </p:spTree>
    <p:extLst>
      <p:ext uri="{BB962C8B-B14F-4D97-AF65-F5344CB8AC3E}">
        <p14:creationId xmlns:p14="http://schemas.microsoft.com/office/powerpoint/2010/main" val="20663269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ph type="title"/>
          </p:nvPr>
        </p:nvSpPr>
        <p:spPr>
          <a:xfrm>
            <a:off x="1370013" y="533400"/>
            <a:ext cx="7240587" cy="609600"/>
          </a:xfrm>
          <a:noFill/>
          <a:ln/>
        </p:spPr>
        <p:txBody>
          <a:bodyPr/>
          <a:lstStyle/>
          <a:p>
            <a:r>
              <a:rPr lang="en-US" altLang="en-US" sz="2800" dirty="0" smtClean="0"/>
              <a:t>A Science, then an Art</a:t>
            </a:r>
            <a:endParaRPr lang="en-US" altLang="en-US" sz="2800" dirty="0"/>
          </a:p>
        </p:txBody>
      </p:sp>
      <p:sp>
        <p:nvSpPr>
          <p:cNvPr id="5218" name="Rectangle 98"/>
          <p:cNvSpPr>
            <a:spLocks noGrp="1" noChangeArrowheads="1"/>
          </p:cNvSpPr>
          <p:nvPr>
            <p:ph type="body" idx="1"/>
          </p:nvPr>
        </p:nvSpPr>
        <p:spPr>
          <a:xfrm>
            <a:off x="762000" y="1447800"/>
            <a:ext cx="7467600" cy="4114800"/>
          </a:xfrm>
        </p:spPr>
        <p:txBody>
          <a:bodyPr/>
          <a:lstStyle/>
          <a:p>
            <a:pPr lvl="0"/>
            <a:r>
              <a:rPr lang="en-US" dirty="0" smtClean="0"/>
              <a:t>Project Management starts </a:t>
            </a:r>
            <a:r>
              <a:rPr lang="en-US" dirty="0"/>
              <a:t>off as a science (</a:t>
            </a:r>
            <a:r>
              <a:rPr lang="en-US" dirty="0" smtClean="0"/>
              <a:t>step-by-step methodology with phases), </a:t>
            </a:r>
            <a:r>
              <a:rPr lang="en-US" dirty="0"/>
              <a:t>then turns into an </a:t>
            </a:r>
            <a:r>
              <a:rPr lang="en-US" dirty="0" smtClean="0"/>
              <a:t>art</a:t>
            </a:r>
          </a:p>
          <a:p>
            <a:pPr lvl="0"/>
            <a:r>
              <a:rPr lang="en-US" dirty="0" smtClean="0"/>
              <a:t>We learned from the best with Rama; he managed several projects simultaneously</a:t>
            </a:r>
            <a:r>
              <a:rPr lang="en-US" dirty="0"/>
              <a:t>, and </a:t>
            </a:r>
            <a:r>
              <a:rPr lang="en-US" dirty="0" smtClean="0"/>
              <a:t>did </a:t>
            </a:r>
            <a:r>
              <a:rPr lang="en-US" dirty="0"/>
              <a:t>them all </a:t>
            </a:r>
            <a:r>
              <a:rPr lang="en-US" dirty="0" smtClean="0"/>
              <a:t>impeccably:</a:t>
            </a:r>
          </a:p>
          <a:p>
            <a:pPr lvl="1"/>
            <a:r>
              <a:rPr lang="en-US" dirty="0" smtClean="0"/>
              <a:t>Zazen </a:t>
            </a:r>
            <a:r>
              <a:rPr lang="en-US" dirty="0"/>
              <a:t>music, teaching us many subjects (meditation, career success), </a:t>
            </a:r>
            <a:r>
              <a:rPr lang="en-US" dirty="0" smtClean="0"/>
              <a:t>successful </a:t>
            </a:r>
            <a:r>
              <a:rPr lang="en-US" dirty="0"/>
              <a:t>businesses, </a:t>
            </a:r>
            <a:r>
              <a:rPr lang="en-US" dirty="0" smtClean="0"/>
              <a:t>events </a:t>
            </a:r>
            <a:r>
              <a:rPr lang="en-US" dirty="0"/>
              <a:t>and </a:t>
            </a:r>
            <a:r>
              <a:rPr lang="en-US" dirty="0" smtClean="0"/>
              <a:t>trips to name a few</a:t>
            </a:r>
          </a:p>
          <a:p>
            <a:pPr lvl="1"/>
            <a:r>
              <a:rPr lang="en-US" dirty="0" smtClean="0"/>
              <a:t>We </a:t>
            </a:r>
            <a:r>
              <a:rPr lang="en-US" dirty="0"/>
              <a:t>imprint from </a:t>
            </a:r>
            <a:r>
              <a:rPr lang="en-US" dirty="0" smtClean="0"/>
              <a:t>Rama</a:t>
            </a:r>
            <a:endParaRPr lang="en-US" dirty="0"/>
          </a:p>
          <a:p>
            <a:pPr lvl="0"/>
            <a:r>
              <a:rPr lang="en-US" dirty="0" smtClean="0"/>
              <a:t>Project Management is “Making </a:t>
            </a:r>
            <a:r>
              <a:rPr lang="en-US" dirty="0"/>
              <a:t>organization out of Chaos</a:t>
            </a:r>
            <a:r>
              <a:rPr lang="en-US" dirty="0" smtClean="0"/>
              <a:t>”</a:t>
            </a:r>
            <a:endParaRPr lang="en-US" dirty="0"/>
          </a:p>
          <a:p>
            <a:pPr marL="342900" lvl="1" indent="-342900">
              <a:buFontTx/>
              <a:buChar char="•"/>
            </a:pPr>
            <a:endParaRPr lang="en-US" dirty="0"/>
          </a:p>
        </p:txBody>
      </p:sp>
      <p:sp>
        <p:nvSpPr>
          <p:cNvPr id="4" name="TextBox 3"/>
          <p:cNvSpPr txBox="1"/>
          <p:nvPr/>
        </p:nvSpPr>
        <p:spPr>
          <a:xfrm>
            <a:off x="236524" y="6400800"/>
            <a:ext cx="296876" cy="338554"/>
          </a:xfrm>
          <a:prstGeom prst="rect">
            <a:avLst/>
          </a:prstGeom>
          <a:noFill/>
        </p:spPr>
        <p:txBody>
          <a:bodyPr wrap="none" rtlCol="0">
            <a:spAutoFit/>
          </a:bodyPr>
          <a:lstStyle/>
          <a:p>
            <a:r>
              <a:rPr lang="en-US" sz="1600" dirty="0">
                <a:solidFill>
                  <a:srgbClr val="000000"/>
                </a:solidFill>
              </a:rPr>
              <a:t>6</a:t>
            </a:r>
          </a:p>
        </p:txBody>
      </p:sp>
    </p:spTree>
    <p:extLst>
      <p:ext uri="{BB962C8B-B14F-4D97-AF65-F5344CB8AC3E}">
        <p14:creationId xmlns:p14="http://schemas.microsoft.com/office/powerpoint/2010/main" val="19825857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ph type="title"/>
          </p:nvPr>
        </p:nvSpPr>
        <p:spPr>
          <a:xfrm>
            <a:off x="1370013" y="533400"/>
            <a:ext cx="7240587" cy="609600"/>
          </a:xfrm>
          <a:noFill/>
          <a:ln/>
        </p:spPr>
        <p:txBody>
          <a:bodyPr/>
          <a:lstStyle/>
          <a:p>
            <a:r>
              <a:rPr lang="en-US" altLang="en-US" sz="2800" dirty="0" smtClean="0"/>
              <a:t>Different Types of Project Managers</a:t>
            </a:r>
            <a:endParaRPr lang="en-US" altLang="en-US" sz="2800" dirty="0"/>
          </a:p>
        </p:txBody>
      </p:sp>
      <p:sp>
        <p:nvSpPr>
          <p:cNvPr id="5218" name="Rectangle 98"/>
          <p:cNvSpPr>
            <a:spLocks noGrp="1" noChangeArrowheads="1"/>
          </p:cNvSpPr>
          <p:nvPr>
            <p:ph type="body" idx="1"/>
          </p:nvPr>
        </p:nvSpPr>
        <p:spPr>
          <a:xfrm>
            <a:off x="762000" y="1447800"/>
            <a:ext cx="7467600" cy="4114800"/>
          </a:xfrm>
        </p:spPr>
        <p:txBody>
          <a:bodyPr/>
          <a:lstStyle/>
          <a:p>
            <a:pPr lvl="0"/>
            <a:r>
              <a:rPr lang="en-US" dirty="0" smtClean="0"/>
              <a:t>Business Project Manager</a:t>
            </a:r>
          </a:p>
          <a:p>
            <a:pPr lvl="0"/>
            <a:r>
              <a:rPr lang="en-US" dirty="0" smtClean="0"/>
              <a:t>Technical Project Manager</a:t>
            </a:r>
          </a:p>
          <a:p>
            <a:pPr lvl="0"/>
            <a:r>
              <a:rPr lang="en-US" dirty="0" smtClean="0"/>
              <a:t>Project Manager who manages people</a:t>
            </a:r>
          </a:p>
          <a:p>
            <a:pPr lvl="0"/>
            <a:r>
              <a:rPr lang="en-US" dirty="0" smtClean="0"/>
              <a:t>Project Manager who manages projects</a:t>
            </a:r>
          </a:p>
          <a:p>
            <a:pPr lvl="0"/>
            <a:r>
              <a:rPr lang="en-US" dirty="0" smtClean="0"/>
              <a:t>Project Manager who manages both people and projects</a:t>
            </a:r>
          </a:p>
          <a:p>
            <a:pPr lvl="0"/>
            <a:r>
              <a:rPr lang="en-US" u="sng" dirty="0" smtClean="0"/>
              <a:t>Recommend</a:t>
            </a:r>
            <a:r>
              <a:rPr lang="en-US" dirty="0"/>
              <a:t>: </a:t>
            </a:r>
            <a:r>
              <a:rPr lang="en-US" dirty="0" smtClean="0"/>
              <a:t>Become </a:t>
            </a:r>
            <a:r>
              <a:rPr lang="en-US" dirty="0"/>
              <a:t>a very strong generalist </a:t>
            </a:r>
            <a:r>
              <a:rPr lang="en-US" dirty="0" smtClean="0"/>
              <a:t>Project Manager; this </a:t>
            </a:r>
            <a:r>
              <a:rPr lang="en-US" dirty="0"/>
              <a:t>will give you the foundation to branch out into a “</a:t>
            </a:r>
            <a:r>
              <a:rPr lang="en-US" dirty="0" smtClean="0"/>
              <a:t>specialty”</a:t>
            </a:r>
          </a:p>
          <a:p>
            <a:pPr lvl="1"/>
            <a:r>
              <a:rPr lang="en-US" dirty="0" smtClean="0"/>
              <a:t>Example: A </a:t>
            </a:r>
            <a:r>
              <a:rPr lang="en-US" dirty="0"/>
              <a:t>doctor who starts off as a General Practitioner and then hones in on a specialty, like orthopedics.</a:t>
            </a:r>
          </a:p>
          <a:p>
            <a:pPr marL="342900" lvl="1" indent="-342900">
              <a:buFontTx/>
              <a:buChar char="•"/>
            </a:pPr>
            <a:endParaRPr lang="en-US" dirty="0"/>
          </a:p>
        </p:txBody>
      </p:sp>
      <p:sp>
        <p:nvSpPr>
          <p:cNvPr id="4" name="TextBox 3"/>
          <p:cNvSpPr txBox="1"/>
          <p:nvPr/>
        </p:nvSpPr>
        <p:spPr>
          <a:xfrm>
            <a:off x="236524" y="6400800"/>
            <a:ext cx="296876" cy="338554"/>
          </a:xfrm>
          <a:prstGeom prst="rect">
            <a:avLst/>
          </a:prstGeom>
          <a:noFill/>
        </p:spPr>
        <p:txBody>
          <a:bodyPr wrap="none" rtlCol="0">
            <a:spAutoFit/>
          </a:bodyPr>
          <a:lstStyle/>
          <a:p>
            <a:r>
              <a:rPr lang="en-US" sz="1600" dirty="0">
                <a:solidFill>
                  <a:srgbClr val="000000"/>
                </a:solidFill>
              </a:rPr>
              <a:t>7</a:t>
            </a:r>
          </a:p>
        </p:txBody>
      </p:sp>
    </p:spTree>
    <p:extLst>
      <p:ext uri="{BB962C8B-B14F-4D97-AF65-F5344CB8AC3E}">
        <p14:creationId xmlns:p14="http://schemas.microsoft.com/office/powerpoint/2010/main" val="18827122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ph type="title"/>
          </p:nvPr>
        </p:nvSpPr>
        <p:spPr>
          <a:xfrm>
            <a:off x="1370013" y="533400"/>
            <a:ext cx="7469187" cy="609600"/>
          </a:xfrm>
          <a:noFill/>
          <a:ln/>
        </p:spPr>
        <p:txBody>
          <a:bodyPr/>
          <a:lstStyle/>
          <a:p>
            <a:r>
              <a:rPr lang="en-US" altLang="en-US" sz="2800" dirty="0" smtClean="0"/>
              <a:t>Foundations of a Good Project Manager: Synonymous with Core Values</a:t>
            </a:r>
            <a:endParaRPr lang="en-US" altLang="en-US" sz="2800" dirty="0"/>
          </a:p>
        </p:txBody>
      </p:sp>
      <p:sp>
        <p:nvSpPr>
          <p:cNvPr id="5218" name="Rectangle 98"/>
          <p:cNvSpPr>
            <a:spLocks noGrp="1" noChangeArrowheads="1"/>
          </p:cNvSpPr>
          <p:nvPr>
            <p:ph type="body" idx="1"/>
          </p:nvPr>
        </p:nvSpPr>
        <p:spPr>
          <a:xfrm>
            <a:off x="762000" y="1447800"/>
            <a:ext cx="7467600" cy="4114800"/>
          </a:xfrm>
        </p:spPr>
        <p:txBody>
          <a:bodyPr/>
          <a:lstStyle/>
          <a:p>
            <a:pPr lvl="0"/>
            <a:r>
              <a:rPr lang="en-US" dirty="0" smtClean="0"/>
              <a:t>Relationship building!</a:t>
            </a:r>
          </a:p>
          <a:p>
            <a:pPr lvl="0"/>
            <a:r>
              <a:rPr lang="en-US" dirty="0" smtClean="0"/>
              <a:t>Organizational skills: take the time</a:t>
            </a:r>
          </a:p>
          <a:p>
            <a:pPr lvl="0"/>
            <a:r>
              <a:rPr lang="en-US" dirty="0" smtClean="0"/>
              <a:t>Communication and follow-up: check-in regularly with your partners and team members and don’t be afraid to adjust</a:t>
            </a:r>
          </a:p>
          <a:p>
            <a:pPr lvl="0"/>
            <a:r>
              <a:rPr lang="en-US" dirty="0"/>
              <a:t>G</a:t>
            </a:r>
            <a:r>
              <a:rPr lang="en-US" dirty="0" smtClean="0"/>
              <a:t>ood listener</a:t>
            </a:r>
          </a:p>
          <a:p>
            <a:pPr lvl="0"/>
            <a:r>
              <a:rPr lang="en-US" dirty="0" smtClean="0"/>
              <a:t>Responsible, but flexible and able to creatively trouble-shoot and problem-solve</a:t>
            </a:r>
          </a:p>
          <a:p>
            <a:pPr lvl="0"/>
            <a:r>
              <a:rPr lang="en-US" dirty="0" smtClean="0"/>
              <a:t>Personal resilience</a:t>
            </a:r>
          </a:p>
          <a:p>
            <a:pPr lvl="0"/>
            <a:r>
              <a:rPr lang="en-US" dirty="0" smtClean="0"/>
              <a:t>Balance being nice with tough, when appropriate</a:t>
            </a:r>
          </a:p>
          <a:p>
            <a:pPr lvl="0"/>
            <a:r>
              <a:rPr lang="en-US" dirty="0" smtClean="0"/>
              <a:t>Compassion and Respect</a:t>
            </a:r>
          </a:p>
          <a:p>
            <a:pPr lvl="0"/>
            <a:endParaRPr lang="en-US" dirty="0"/>
          </a:p>
          <a:p>
            <a:pPr lvl="0"/>
            <a:endParaRPr lang="en-US" dirty="0" smtClean="0"/>
          </a:p>
          <a:p>
            <a:pPr lvl="0"/>
            <a:endParaRPr lang="en-US" dirty="0" smtClean="0"/>
          </a:p>
          <a:p>
            <a:pPr marL="0" lvl="0" indent="0">
              <a:buNone/>
            </a:pPr>
            <a:endParaRPr lang="en-US" dirty="0" smtClean="0"/>
          </a:p>
        </p:txBody>
      </p:sp>
      <p:sp>
        <p:nvSpPr>
          <p:cNvPr id="4" name="TextBox 3"/>
          <p:cNvSpPr txBox="1"/>
          <p:nvPr/>
        </p:nvSpPr>
        <p:spPr>
          <a:xfrm>
            <a:off x="236524" y="6400800"/>
            <a:ext cx="296876" cy="338554"/>
          </a:xfrm>
          <a:prstGeom prst="rect">
            <a:avLst/>
          </a:prstGeom>
          <a:noFill/>
        </p:spPr>
        <p:txBody>
          <a:bodyPr wrap="none" rtlCol="0">
            <a:spAutoFit/>
          </a:bodyPr>
          <a:lstStyle/>
          <a:p>
            <a:r>
              <a:rPr lang="en-US" sz="1600" dirty="0" smtClean="0">
                <a:solidFill>
                  <a:srgbClr val="000000"/>
                </a:solidFill>
              </a:rPr>
              <a:t>8</a:t>
            </a:r>
            <a:endParaRPr lang="en-US" sz="1600" dirty="0">
              <a:solidFill>
                <a:srgbClr val="000000"/>
              </a:solidFill>
            </a:endParaRPr>
          </a:p>
        </p:txBody>
      </p:sp>
    </p:spTree>
    <p:extLst>
      <p:ext uri="{BB962C8B-B14F-4D97-AF65-F5344CB8AC3E}">
        <p14:creationId xmlns:p14="http://schemas.microsoft.com/office/powerpoint/2010/main" val="1977918931"/>
      </p:ext>
    </p:extLst>
  </p:cSld>
  <p:clrMapOvr>
    <a:masterClrMapping/>
  </p:clrMapOvr>
  <p:timing>
    <p:tnLst>
      <p:par>
        <p:cTn id="1" dur="indefinite" restart="never" nodeType="tmRoot"/>
      </p:par>
    </p:tnLst>
  </p:timing>
</p:sld>
</file>

<file path=ppt/theme/theme1.xml><?xml version="1.0" encoding="utf-8"?>
<a:theme xmlns:a="http://schemas.openxmlformats.org/drawingml/2006/main" name="Marketing plan presentation">
  <a:themeElements>
    <a:clrScheme name="Default Design 1">
      <a:dk1>
        <a:srgbClr val="336699"/>
      </a:dk1>
      <a:lt1>
        <a:srgbClr val="FFFFFF"/>
      </a:lt1>
      <a:dk2>
        <a:srgbClr val="0066FF"/>
      </a:dk2>
      <a:lt2>
        <a:srgbClr val="AFB5D2"/>
      </a:lt2>
      <a:accent1>
        <a:srgbClr val="66CCFF"/>
      </a:accent1>
      <a:accent2>
        <a:srgbClr val="99FFCC"/>
      </a:accent2>
      <a:accent3>
        <a:srgbClr val="FFFFFF"/>
      </a:accent3>
      <a:accent4>
        <a:srgbClr val="2A5682"/>
      </a:accent4>
      <a:accent5>
        <a:srgbClr val="B8E2FF"/>
      </a:accent5>
      <a:accent6>
        <a:srgbClr val="8AE7B9"/>
      </a:accent6>
      <a:hlink>
        <a:srgbClr val="FF99FF"/>
      </a:hlink>
      <a:folHlink>
        <a:srgbClr val="CCCCFF"/>
      </a:folHlink>
    </a:clrScheme>
    <a:fontScheme name="Default Desig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altLang="en-US" sz="24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altLang="en-US" sz="24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Default Design 1">
        <a:dk1>
          <a:srgbClr val="336699"/>
        </a:dk1>
        <a:lt1>
          <a:srgbClr val="FFFFFF"/>
        </a:lt1>
        <a:dk2>
          <a:srgbClr val="0066FF"/>
        </a:dk2>
        <a:lt2>
          <a:srgbClr val="AFB5D2"/>
        </a:lt2>
        <a:accent1>
          <a:srgbClr val="66CCFF"/>
        </a:accent1>
        <a:accent2>
          <a:srgbClr val="99FFCC"/>
        </a:accent2>
        <a:accent3>
          <a:srgbClr val="FFFFFF"/>
        </a:accent3>
        <a:accent4>
          <a:srgbClr val="2A5682"/>
        </a:accent4>
        <a:accent5>
          <a:srgbClr val="B8E2FF"/>
        </a:accent5>
        <a:accent6>
          <a:srgbClr val="8AE7B9"/>
        </a:accent6>
        <a:hlink>
          <a:srgbClr val="FF99FF"/>
        </a:hlink>
        <a:folHlink>
          <a:srgbClr val="CCCCFF"/>
        </a:folHlink>
      </a:clrScheme>
      <a:clrMap bg1="lt1" tx1="dk1" bg2="lt2" tx2="dk2" accent1="accent1" accent2="accent2" accent3="accent3" accent4="accent4" accent5="accent5" accent6="accent6" hlink="hlink" folHlink="folHlink"/>
    </a:extraClrScheme>
    <a:extraClrScheme>
      <a:clrScheme name="Default Design 2">
        <a:dk1>
          <a:srgbClr val="003366"/>
        </a:dk1>
        <a:lt1>
          <a:srgbClr val="CCECFF"/>
        </a:lt1>
        <a:dk2>
          <a:srgbClr val="4B3384"/>
        </a:dk2>
        <a:lt2>
          <a:srgbClr val="849CBB"/>
        </a:lt2>
        <a:accent1>
          <a:srgbClr val="90DBFF"/>
        </a:accent1>
        <a:accent2>
          <a:srgbClr val="99FFCC"/>
        </a:accent2>
        <a:accent3>
          <a:srgbClr val="E2F4FF"/>
        </a:accent3>
        <a:accent4>
          <a:srgbClr val="002A56"/>
        </a:accent4>
        <a:accent5>
          <a:srgbClr val="C6EAFF"/>
        </a:accent5>
        <a:accent6>
          <a:srgbClr val="8AE7B9"/>
        </a:accent6>
        <a:hlink>
          <a:srgbClr val="DFC0FF"/>
        </a:hlink>
        <a:folHlink>
          <a:srgbClr val="6DC5DE"/>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B2B2B2"/>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Marketing plan presentation</Template>
  <TotalTime>131</TotalTime>
  <Words>1386</Words>
  <Application>Microsoft Office PowerPoint</Application>
  <PresentationFormat>On-screen Show (4:3)</PresentationFormat>
  <Paragraphs>153</Paragraphs>
  <Slides>17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Times New Roman</vt:lpstr>
      <vt:lpstr>Tahoma</vt:lpstr>
      <vt:lpstr>Marketing plan presentation</vt:lpstr>
      <vt:lpstr>Project Management Tips from the Trenches</vt:lpstr>
      <vt:lpstr>Intended Audience</vt:lpstr>
      <vt:lpstr>Intention for this Discussion</vt:lpstr>
      <vt:lpstr>Background/Introduction</vt:lpstr>
      <vt:lpstr>Background/Introduction (con’t)</vt:lpstr>
      <vt:lpstr>Background/Introduction (con’t)</vt:lpstr>
      <vt:lpstr>A Science, then an Art</vt:lpstr>
      <vt:lpstr>Different Types of Project Managers</vt:lpstr>
      <vt:lpstr>Foundations of a Good Project Manager: Synonymous with Core Values</vt:lpstr>
      <vt:lpstr>Tips from the Trenches</vt:lpstr>
      <vt:lpstr>Tips from the Trenches (con’t)</vt:lpstr>
      <vt:lpstr>Tips from the Trenches (con’t)</vt:lpstr>
      <vt:lpstr>What I have Learned from Mentors</vt:lpstr>
      <vt:lpstr>What I have Learned from Mentors (con’t)</vt:lpstr>
      <vt:lpstr>Reference Materials</vt:lpstr>
      <vt:lpstr>Reference Materials (con’t)</vt:lpstr>
      <vt:lpstr>How Can I Help?</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[Product Name] Marketing Plan</dc:title>
  <dc:creator>Laptop</dc:creator>
  <cp:lastModifiedBy>Laptop</cp:lastModifiedBy>
  <cp:revision>33</cp:revision>
  <cp:lastPrinted>1601-01-01T00:00:00Z</cp:lastPrinted>
  <dcterms:created xsi:type="dcterms:W3CDTF">2018-08-13T19:50:08Z</dcterms:created>
  <dcterms:modified xsi:type="dcterms:W3CDTF">2018-08-13T22:01:17Z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TC010178121033</vt:lpwstr>
  </property>
</Properties>
</file>