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68" r:id="rId3"/>
    <p:sldId id="257" r:id="rId4"/>
    <p:sldId id="292" r:id="rId5"/>
    <p:sldId id="265" r:id="rId6"/>
    <p:sldId id="291" r:id="rId7"/>
    <p:sldId id="293" r:id="rId8"/>
    <p:sldId id="289" r:id="rId9"/>
    <p:sldId id="288" r:id="rId10"/>
    <p:sldId id="290" r:id="rId11"/>
    <p:sldId id="284" r:id="rId12"/>
    <p:sldId id="28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39" autoAdjust="0"/>
    <p:restoredTop sz="72680" autoAdjust="0"/>
  </p:normalViewPr>
  <p:slideViewPr>
    <p:cSldViewPr>
      <p:cViewPr varScale="1">
        <p:scale>
          <a:sx n="53" d="100"/>
          <a:sy n="53" d="100"/>
        </p:scale>
        <p:origin x="-1290" y="-90"/>
      </p:cViewPr>
      <p:guideLst>
        <p:guide orient="horz" pos="2160"/>
        <p:guide pos="2880"/>
      </p:guideLst>
    </p:cSldViewPr>
  </p:slideViewPr>
  <p:outlineViewPr>
    <p:cViewPr>
      <p:scale>
        <a:sx n="33" d="100"/>
        <a:sy n="33" d="100"/>
      </p:scale>
      <p:origin x="0" y="255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D8BD5C8-6985-4DBA-9938-4D2312EFB138}" type="datetimeFigureOut">
              <a:rPr lang="en-US" smtClean="0"/>
              <a:t>5/4/2014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D1D88FD-AEEF-4371-9249-70934AB43854}" type="slidenum">
              <a:rPr lang="en-US" smtClean="0"/>
              <a:t>‹#›</a:t>
            </a:fld>
            <a:endParaRPr lang="en-US"/>
          </a:p>
        </p:txBody>
      </p:sp>
    </p:spTree>
    <p:extLst>
      <p:ext uri="{BB962C8B-B14F-4D97-AF65-F5344CB8AC3E}">
        <p14:creationId xmlns:p14="http://schemas.microsoft.com/office/powerpoint/2010/main" val="32126432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B3155B-884E-4A73-99E3-26A76B56C33A}" type="datetimeFigureOut">
              <a:rPr lang="en-US" smtClean="0"/>
              <a:t>5/4/2014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CF9FF3-8C4C-4B3E-AA25-1B07AA799566}" type="slidenum">
              <a:rPr lang="en-US" smtClean="0"/>
              <a:t>‹#›</a:t>
            </a:fld>
            <a:endParaRPr lang="en-US" dirty="0"/>
          </a:p>
        </p:txBody>
      </p:sp>
    </p:spTree>
    <p:extLst>
      <p:ext uri="{BB962C8B-B14F-4D97-AF65-F5344CB8AC3E}">
        <p14:creationId xmlns:p14="http://schemas.microsoft.com/office/powerpoint/2010/main" val="2552715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CF9FF3-8C4C-4B3E-AA25-1B07AA799566}" type="slidenum">
              <a:rPr lang="en-US" smtClean="0"/>
              <a:t>1</a:t>
            </a:fld>
            <a:endParaRPr lang="en-US" dirty="0"/>
          </a:p>
        </p:txBody>
      </p:sp>
    </p:spTree>
    <p:extLst>
      <p:ext uri="{BB962C8B-B14F-4D97-AF65-F5344CB8AC3E}">
        <p14:creationId xmlns:p14="http://schemas.microsoft.com/office/powerpoint/2010/main" val="25046440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65CF9FF3-8C4C-4B3E-AA25-1B07AA799566}" type="slidenum">
              <a:rPr lang="en-US" smtClean="0"/>
              <a:t>10</a:t>
            </a:fld>
            <a:endParaRPr lang="en-US" dirty="0"/>
          </a:p>
        </p:txBody>
      </p:sp>
    </p:spTree>
    <p:extLst>
      <p:ext uri="{BB962C8B-B14F-4D97-AF65-F5344CB8AC3E}">
        <p14:creationId xmlns:p14="http://schemas.microsoft.com/office/powerpoint/2010/main" val="14056698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CF9FF3-8C4C-4B3E-AA25-1B07AA799566}" type="slidenum">
              <a:rPr lang="en-US" smtClean="0"/>
              <a:t>11</a:t>
            </a:fld>
            <a:endParaRPr lang="en-US" dirty="0"/>
          </a:p>
        </p:txBody>
      </p:sp>
    </p:spTree>
    <p:extLst>
      <p:ext uri="{BB962C8B-B14F-4D97-AF65-F5344CB8AC3E}">
        <p14:creationId xmlns:p14="http://schemas.microsoft.com/office/powerpoint/2010/main" val="39210647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Please let me know how you do.  Ask me questions!  I’m happy to come speak to your club.</a:t>
            </a:r>
          </a:p>
          <a:p>
            <a:r>
              <a:rPr lang="en-US" dirty="0" smtClean="0"/>
              <a:t>Sign up for information</a:t>
            </a:r>
            <a:r>
              <a:rPr lang="en-US" baseline="0" dirty="0" smtClean="0"/>
              <a:t> about my upcoming book – request the newsletter/blog alerts…  </a:t>
            </a:r>
          </a:p>
          <a:p>
            <a:r>
              <a:rPr lang="en-US" baseline="0" dirty="0" smtClean="0"/>
              <a:t>Hope to see you again soon – </a:t>
            </a:r>
            <a:r>
              <a:rPr lang="en-US" baseline="0" smtClean="0"/>
              <a:t>thank you!</a:t>
            </a:r>
            <a:endParaRPr lang="en-US" dirty="0"/>
          </a:p>
        </p:txBody>
      </p:sp>
      <p:sp>
        <p:nvSpPr>
          <p:cNvPr id="4" name="Slide Number Placeholder 3"/>
          <p:cNvSpPr>
            <a:spLocks noGrp="1"/>
          </p:cNvSpPr>
          <p:nvPr>
            <p:ph type="sldNum" sz="quarter" idx="10"/>
          </p:nvPr>
        </p:nvSpPr>
        <p:spPr/>
        <p:txBody>
          <a:bodyPr/>
          <a:lstStyle/>
          <a:p>
            <a:fld id="{65CF9FF3-8C4C-4B3E-AA25-1B07AA799566}" type="slidenum">
              <a:rPr lang="en-US" smtClean="0"/>
              <a:t>12</a:t>
            </a:fld>
            <a:endParaRPr lang="en-US" dirty="0"/>
          </a:p>
        </p:txBody>
      </p:sp>
    </p:spTree>
    <p:extLst>
      <p:ext uri="{BB962C8B-B14F-4D97-AF65-F5344CB8AC3E}">
        <p14:creationId xmlns:p14="http://schemas.microsoft.com/office/powerpoint/2010/main" val="1405669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5CF9FF3-8C4C-4B3E-AA25-1B07AA799566}" type="slidenum">
              <a:rPr lang="en-US" smtClean="0"/>
              <a:t>2</a:t>
            </a:fld>
            <a:endParaRPr lang="en-US" dirty="0"/>
          </a:p>
        </p:txBody>
      </p:sp>
    </p:spTree>
    <p:extLst>
      <p:ext uri="{BB962C8B-B14F-4D97-AF65-F5344CB8AC3E}">
        <p14:creationId xmlns:p14="http://schemas.microsoft.com/office/powerpoint/2010/main" val="1405669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CF9FF3-8C4C-4B3E-AA25-1B07AA799566}" type="slidenum">
              <a:rPr lang="en-US" smtClean="0"/>
              <a:t>3</a:t>
            </a:fld>
            <a:endParaRPr lang="en-US" dirty="0"/>
          </a:p>
        </p:txBody>
      </p:sp>
    </p:spTree>
    <p:extLst>
      <p:ext uri="{BB962C8B-B14F-4D97-AF65-F5344CB8AC3E}">
        <p14:creationId xmlns:p14="http://schemas.microsoft.com/office/powerpoint/2010/main" val="39470158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write down core ideas/lessons learn that they’ve acquired in their lifetimes.  These would be the truths that are at the core of their being, and then I’d ask them to share this with their neighbor, then switch.</a:t>
            </a:r>
          </a:p>
          <a:p>
            <a:r>
              <a:rPr lang="en-US" sz="1200" kern="1200" dirty="0" smtClean="0">
                <a:solidFill>
                  <a:schemeClr val="tx1"/>
                </a:solidFill>
                <a:effectLst/>
                <a:latin typeface="+mn-lt"/>
                <a:ea typeface="+mn-ea"/>
                <a:cs typeface="+mn-cs"/>
              </a:rPr>
              <a:t>why are you alive?  what do you want to accomplish in your life?  if you were give 30 days left to live what would you do?  what lessons would you like to convey?</a:t>
            </a:r>
          </a:p>
          <a:p>
            <a:endParaRPr lang="en-US" dirty="0"/>
          </a:p>
        </p:txBody>
      </p:sp>
      <p:sp>
        <p:nvSpPr>
          <p:cNvPr id="4" name="Slide Number Placeholder 3"/>
          <p:cNvSpPr>
            <a:spLocks noGrp="1"/>
          </p:cNvSpPr>
          <p:nvPr>
            <p:ph type="sldNum" sz="quarter" idx="10"/>
          </p:nvPr>
        </p:nvSpPr>
        <p:spPr/>
        <p:txBody>
          <a:bodyPr/>
          <a:lstStyle/>
          <a:p>
            <a:fld id="{65CF9FF3-8C4C-4B3E-AA25-1B07AA799566}" type="slidenum">
              <a:rPr lang="en-US" smtClean="0"/>
              <a:t>4</a:t>
            </a:fld>
            <a:endParaRPr lang="en-US" dirty="0"/>
          </a:p>
        </p:txBody>
      </p:sp>
    </p:spTree>
    <p:extLst>
      <p:ext uri="{BB962C8B-B14F-4D97-AF65-F5344CB8AC3E}">
        <p14:creationId xmlns:p14="http://schemas.microsoft.com/office/powerpoint/2010/main" val="39470158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65CF9FF3-8C4C-4B3E-AA25-1B07AA799566}" type="slidenum">
              <a:rPr lang="en-US" smtClean="0"/>
              <a:t>5</a:t>
            </a:fld>
            <a:endParaRPr lang="en-US" dirty="0"/>
          </a:p>
        </p:txBody>
      </p:sp>
    </p:spTree>
    <p:extLst>
      <p:ext uri="{BB962C8B-B14F-4D97-AF65-F5344CB8AC3E}">
        <p14:creationId xmlns:p14="http://schemas.microsoft.com/office/powerpoint/2010/main" val="14056698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65CF9FF3-8C4C-4B3E-AA25-1B07AA799566}" type="slidenum">
              <a:rPr lang="en-US" smtClean="0"/>
              <a:t>6</a:t>
            </a:fld>
            <a:endParaRPr lang="en-US" dirty="0"/>
          </a:p>
        </p:txBody>
      </p:sp>
    </p:spTree>
    <p:extLst>
      <p:ext uri="{BB962C8B-B14F-4D97-AF65-F5344CB8AC3E}">
        <p14:creationId xmlns:p14="http://schemas.microsoft.com/office/powerpoint/2010/main" val="14056698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65CF9FF3-8C4C-4B3E-AA25-1B07AA799566}" type="slidenum">
              <a:rPr lang="en-US" smtClean="0"/>
              <a:t>7</a:t>
            </a:fld>
            <a:endParaRPr lang="en-US" dirty="0"/>
          </a:p>
        </p:txBody>
      </p:sp>
    </p:spTree>
    <p:extLst>
      <p:ext uri="{BB962C8B-B14F-4D97-AF65-F5344CB8AC3E}">
        <p14:creationId xmlns:p14="http://schemas.microsoft.com/office/powerpoint/2010/main" val="14056698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While self-published authors get no advance, they typically receive 70 percent of sales. </a:t>
            </a:r>
            <a:r>
              <a:rPr lang="en-US" sz="1200" kern="1200" smtClean="0">
                <a:solidFill>
                  <a:schemeClr val="tx1"/>
                </a:solidFill>
                <a:effectLst/>
                <a:latin typeface="+mn-lt"/>
                <a:ea typeface="+mn-ea"/>
                <a:cs typeface="+mn-cs"/>
              </a:rPr>
              <a:t>A standard contract with a traditional house gives an author an advance, and only pays royalties — the standard is 25 percent of digital sales and 7 to 12 percent of the list price for bound books — after the advance is earned back in sales.</a:t>
            </a:r>
          </a:p>
          <a:p>
            <a:endParaRPr lang="en-US" baseline="0" dirty="0" smtClean="0"/>
          </a:p>
        </p:txBody>
      </p:sp>
      <p:sp>
        <p:nvSpPr>
          <p:cNvPr id="4" name="Slide Number Placeholder 3"/>
          <p:cNvSpPr>
            <a:spLocks noGrp="1"/>
          </p:cNvSpPr>
          <p:nvPr>
            <p:ph type="sldNum" sz="quarter" idx="10"/>
          </p:nvPr>
        </p:nvSpPr>
        <p:spPr/>
        <p:txBody>
          <a:bodyPr/>
          <a:lstStyle/>
          <a:p>
            <a:fld id="{65CF9FF3-8C4C-4B3E-AA25-1B07AA799566}" type="slidenum">
              <a:rPr lang="en-US" smtClean="0"/>
              <a:t>8</a:t>
            </a:fld>
            <a:endParaRPr lang="en-US" dirty="0"/>
          </a:p>
        </p:txBody>
      </p:sp>
    </p:spTree>
    <p:extLst>
      <p:ext uri="{BB962C8B-B14F-4D97-AF65-F5344CB8AC3E}">
        <p14:creationId xmlns:p14="http://schemas.microsoft.com/office/powerpoint/2010/main" val="14056698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how</a:t>
            </a:r>
            <a:r>
              <a:rPr lang="en-US" baseline="0" dirty="0" smtClean="0"/>
              <a:t> our course was advertised, is this what you want?</a:t>
            </a:r>
          </a:p>
        </p:txBody>
      </p:sp>
      <p:sp>
        <p:nvSpPr>
          <p:cNvPr id="4" name="Slide Number Placeholder 3"/>
          <p:cNvSpPr>
            <a:spLocks noGrp="1"/>
          </p:cNvSpPr>
          <p:nvPr>
            <p:ph type="sldNum" sz="quarter" idx="10"/>
          </p:nvPr>
        </p:nvSpPr>
        <p:spPr/>
        <p:txBody>
          <a:bodyPr/>
          <a:lstStyle/>
          <a:p>
            <a:fld id="{65CF9FF3-8C4C-4B3E-AA25-1B07AA799566}" type="slidenum">
              <a:rPr lang="en-US" smtClean="0"/>
              <a:t>9</a:t>
            </a:fld>
            <a:endParaRPr lang="en-US" dirty="0"/>
          </a:p>
        </p:txBody>
      </p:sp>
    </p:spTree>
    <p:extLst>
      <p:ext uri="{BB962C8B-B14F-4D97-AF65-F5344CB8AC3E}">
        <p14:creationId xmlns:p14="http://schemas.microsoft.com/office/powerpoint/2010/main" val="1405669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1D203DE-8FCC-4A52-BF93-6F0464D9DB33}" type="datetimeFigureOut">
              <a:rPr lang="en-US" smtClean="0"/>
              <a:t>5/4/2014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67B67E-627B-4DFF-8372-AF825014CD89}" type="slidenum">
              <a:rPr lang="en-US" smtClean="0"/>
              <a:t>‹#›</a:t>
            </a:fld>
            <a:endParaRPr lang="en-US" dirty="0"/>
          </a:p>
        </p:txBody>
      </p:sp>
    </p:spTree>
    <p:extLst>
      <p:ext uri="{BB962C8B-B14F-4D97-AF65-F5344CB8AC3E}">
        <p14:creationId xmlns:p14="http://schemas.microsoft.com/office/powerpoint/2010/main" val="717779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D203DE-8FCC-4A52-BF93-6F0464D9DB33}" type="datetimeFigureOut">
              <a:rPr lang="en-US" smtClean="0"/>
              <a:t>5/4/2014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67B67E-627B-4DFF-8372-AF825014CD89}" type="slidenum">
              <a:rPr lang="en-US" smtClean="0"/>
              <a:t>‹#›</a:t>
            </a:fld>
            <a:endParaRPr lang="en-US" dirty="0"/>
          </a:p>
        </p:txBody>
      </p:sp>
    </p:spTree>
    <p:extLst>
      <p:ext uri="{BB962C8B-B14F-4D97-AF65-F5344CB8AC3E}">
        <p14:creationId xmlns:p14="http://schemas.microsoft.com/office/powerpoint/2010/main" val="442739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D203DE-8FCC-4A52-BF93-6F0464D9DB33}" type="datetimeFigureOut">
              <a:rPr lang="en-US" smtClean="0"/>
              <a:t>5/4/2014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67B67E-627B-4DFF-8372-AF825014CD89}" type="slidenum">
              <a:rPr lang="en-US" smtClean="0"/>
              <a:t>‹#›</a:t>
            </a:fld>
            <a:endParaRPr lang="en-US" dirty="0"/>
          </a:p>
        </p:txBody>
      </p:sp>
    </p:spTree>
    <p:extLst>
      <p:ext uri="{BB962C8B-B14F-4D97-AF65-F5344CB8AC3E}">
        <p14:creationId xmlns:p14="http://schemas.microsoft.com/office/powerpoint/2010/main" val="2948000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D203DE-8FCC-4A52-BF93-6F0464D9DB33}" type="datetimeFigureOut">
              <a:rPr lang="en-US" smtClean="0"/>
              <a:t>5/4/2014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67B67E-627B-4DFF-8372-AF825014CD89}" type="slidenum">
              <a:rPr lang="en-US" smtClean="0"/>
              <a:t>‹#›</a:t>
            </a:fld>
            <a:endParaRPr lang="en-US" dirty="0"/>
          </a:p>
        </p:txBody>
      </p:sp>
    </p:spTree>
    <p:extLst>
      <p:ext uri="{BB962C8B-B14F-4D97-AF65-F5344CB8AC3E}">
        <p14:creationId xmlns:p14="http://schemas.microsoft.com/office/powerpoint/2010/main" val="3993714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D203DE-8FCC-4A52-BF93-6F0464D9DB33}" type="datetimeFigureOut">
              <a:rPr lang="en-US" smtClean="0"/>
              <a:t>5/4/2014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67B67E-627B-4DFF-8372-AF825014CD89}" type="slidenum">
              <a:rPr lang="en-US" smtClean="0"/>
              <a:t>‹#›</a:t>
            </a:fld>
            <a:endParaRPr lang="en-US" dirty="0"/>
          </a:p>
        </p:txBody>
      </p:sp>
    </p:spTree>
    <p:extLst>
      <p:ext uri="{BB962C8B-B14F-4D97-AF65-F5344CB8AC3E}">
        <p14:creationId xmlns:p14="http://schemas.microsoft.com/office/powerpoint/2010/main" val="1380591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1D203DE-8FCC-4A52-BF93-6F0464D9DB33}" type="datetimeFigureOut">
              <a:rPr lang="en-US" smtClean="0"/>
              <a:t>5/4/2014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C67B67E-627B-4DFF-8372-AF825014CD89}" type="slidenum">
              <a:rPr lang="en-US" smtClean="0"/>
              <a:t>‹#›</a:t>
            </a:fld>
            <a:endParaRPr lang="en-US" dirty="0"/>
          </a:p>
        </p:txBody>
      </p:sp>
    </p:spTree>
    <p:extLst>
      <p:ext uri="{BB962C8B-B14F-4D97-AF65-F5344CB8AC3E}">
        <p14:creationId xmlns:p14="http://schemas.microsoft.com/office/powerpoint/2010/main" val="1074619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1D203DE-8FCC-4A52-BF93-6F0464D9DB33}" type="datetimeFigureOut">
              <a:rPr lang="en-US" smtClean="0"/>
              <a:t>5/4/2014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C67B67E-627B-4DFF-8372-AF825014CD89}" type="slidenum">
              <a:rPr lang="en-US" smtClean="0"/>
              <a:t>‹#›</a:t>
            </a:fld>
            <a:endParaRPr lang="en-US" dirty="0"/>
          </a:p>
        </p:txBody>
      </p:sp>
    </p:spTree>
    <p:extLst>
      <p:ext uri="{BB962C8B-B14F-4D97-AF65-F5344CB8AC3E}">
        <p14:creationId xmlns:p14="http://schemas.microsoft.com/office/powerpoint/2010/main" val="2565247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1D203DE-8FCC-4A52-BF93-6F0464D9DB33}" type="datetimeFigureOut">
              <a:rPr lang="en-US" smtClean="0"/>
              <a:t>5/4/2014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C67B67E-627B-4DFF-8372-AF825014CD89}" type="slidenum">
              <a:rPr lang="en-US" smtClean="0"/>
              <a:t>‹#›</a:t>
            </a:fld>
            <a:endParaRPr lang="en-US" dirty="0"/>
          </a:p>
        </p:txBody>
      </p:sp>
    </p:spTree>
    <p:extLst>
      <p:ext uri="{BB962C8B-B14F-4D97-AF65-F5344CB8AC3E}">
        <p14:creationId xmlns:p14="http://schemas.microsoft.com/office/powerpoint/2010/main" val="1792813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D203DE-8FCC-4A52-BF93-6F0464D9DB33}" type="datetimeFigureOut">
              <a:rPr lang="en-US" smtClean="0"/>
              <a:t>5/4/2014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C67B67E-627B-4DFF-8372-AF825014CD89}" type="slidenum">
              <a:rPr lang="en-US" smtClean="0"/>
              <a:t>‹#›</a:t>
            </a:fld>
            <a:endParaRPr lang="en-US" dirty="0"/>
          </a:p>
        </p:txBody>
      </p:sp>
    </p:spTree>
    <p:extLst>
      <p:ext uri="{BB962C8B-B14F-4D97-AF65-F5344CB8AC3E}">
        <p14:creationId xmlns:p14="http://schemas.microsoft.com/office/powerpoint/2010/main" val="3194519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D203DE-8FCC-4A52-BF93-6F0464D9DB33}" type="datetimeFigureOut">
              <a:rPr lang="en-US" smtClean="0"/>
              <a:t>5/4/2014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C67B67E-627B-4DFF-8372-AF825014CD89}" type="slidenum">
              <a:rPr lang="en-US" smtClean="0"/>
              <a:t>‹#›</a:t>
            </a:fld>
            <a:endParaRPr lang="en-US" dirty="0"/>
          </a:p>
        </p:txBody>
      </p:sp>
    </p:spTree>
    <p:extLst>
      <p:ext uri="{BB962C8B-B14F-4D97-AF65-F5344CB8AC3E}">
        <p14:creationId xmlns:p14="http://schemas.microsoft.com/office/powerpoint/2010/main" val="2532100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D203DE-8FCC-4A52-BF93-6F0464D9DB33}" type="datetimeFigureOut">
              <a:rPr lang="en-US" smtClean="0"/>
              <a:t>5/4/2014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C67B67E-627B-4DFF-8372-AF825014CD89}" type="slidenum">
              <a:rPr lang="en-US" smtClean="0"/>
              <a:t>‹#›</a:t>
            </a:fld>
            <a:endParaRPr lang="en-US" dirty="0"/>
          </a:p>
        </p:txBody>
      </p:sp>
    </p:spTree>
    <p:extLst>
      <p:ext uri="{BB962C8B-B14F-4D97-AF65-F5344CB8AC3E}">
        <p14:creationId xmlns:p14="http://schemas.microsoft.com/office/powerpoint/2010/main" val="1910893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D203DE-8FCC-4A52-BF93-6F0464D9DB33}" type="datetimeFigureOut">
              <a:rPr lang="en-US" smtClean="0"/>
              <a:t>5/4/2014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67B67E-627B-4DFF-8372-AF825014CD89}" type="slidenum">
              <a:rPr lang="en-US" smtClean="0"/>
              <a:t>‹#›</a:t>
            </a:fld>
            <a:endParaRPr lang="en-US" dirty="0"/>
          </a:p>
        </p:txBody>
      </p:sp>
    </p:spTree>
    <p:extLst>
      <p:ext uri="{BB962C8B-B14F-4D97-AF65-F5344CB8AC3E}">
        <p14:creationId xmlns:p14="http://schemas.microsoft.com/office/powerpoint/2010/main" val="22577290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www.goodreads.com/author/show/7113.Anne_Lamott"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hyperlink" Target="http://www.goodreads.com/work/quotes/841198"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mailto:VBSanford@yahoo.com" TargetMode="External"/><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hyperlink" Target="http://www.veronicasanford.co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www.goodreads.com/author/show/7113.Anne_Lamott"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hyperlink" Target="http://www.goodreads.com/work/quotes/841198"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www.goodreads.com/author/show/7113.Anne_Lamott"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hyperlink" Target="http://www.goodreads.com/work/quotes/841198"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www.goodreads.com/author/show/7113.Anne_Lamott"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hyperlink" Target="http://www.goodreads.com/work/quotes/841198"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657599"/>
          </a:xfrm>
        </p:spPr>
        <p:txBody>
          <a:bodyPr>
            <a:noAutofit/>
          </a:bodyPr>
          <a:lstStyle/>
          <a:p>
            <a:r>
              <a:rPr lang="en-US" sz="5400" dirty="0" smtClean="0"/>
              <a:t>How to Self-Publish </a:t>
            </a:r>
            <a:r>
              <a:rPr lang="en-US" sz="5400" dirty="0"/>
              <a:t>Y</a:t>
            </a:r>
            <a:r>
              <a:rPr lang="en-US" sz="5400" dirty="0" smtClean="0"/>
              <a:t>our Book for Free in 3 Days or Less</a:t>
            </a:r>
            <a:endParaRPr lang="en-US" sz="6000" dirty="0"/>
          </a:p>
        </p:txBody>
      </p:sp>
      <p:sp>
        <p:nvSpPr>
          <p:cNvPr id="3" name="Subtitle 2"/>
          <p:cNvSpPr>
            <a:spLocks noGrp="1"/>
          </p:cNvSpPr>
          <p:nvPr>
            <p:ph type="subTitle" idx="1"/>
          </p:nvPr>
        </p:nvSpPr>
        <p:spPr>
          <a:xfrm>
            <a:off x="1371600" y="4800600"/>
            <a:ext cx="6400800" cy="1676400"/>
          </a:xfrm>
        </p:spPr>
        <p:txBody>
          <a:bodyPr>
            <a:normAutofit/>
          </a:bodyPr>
          <a:lstStyle/>
          <a:p>
            <a:endParaRPr lang="en-US" dirty="0" smtClean="0"/>
          </a:p>
          <a:p>
            <a:r>
              <a:rPr lang="en-US" smtClean="0"/>
              <a:t>Sunday</a:t>
            </a:r>
            <a:r>
              <a:rPr lang="en-US" dirty="0" smtClean="0"/>
              <a:t>, May </a:t>
            </a:r>
            <a:r>
              <a:rPr lang="en-US" dirty="0" smtClean="0"/>
              <a:t>4, </a:t>
            </a:r>
            <a:r>
              <a:rPr lang="en-US" dirty="0" smtClean="0"/>
              <a:t>2014</a:t>
            </a:r>
          </a:p>
        </p:txBody>
      </p:sp>
    </p:spTree>
    <p:extLst>
      <p:ext uri="{BB962C8B-B14F-4D97-AF65-F5344CB8AC3E}">
        <p14:creationId xmlns:p14="http://schemas.microsoft.com/office/powerpoint/2010/main" val="19605285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762000" y="1219200"/>
            <a:ext cx="7543800" cy="4906963"/>
          </a:xfrm>
        </p:spPr>
        <p:txBody>
          <a:bodyPr>
            <a:normAutofit fontScale="70000" lnSpcReduction="20000"/>
          </a:bodyPr>
          <a:lstStyle/>
          <a:p>
            <a:pPr marL="1427163" indent="0">
              <a:buNone/>
            </a:pPr>
            <a:r>
              <a:rPr lang="en-US" sz="7700" dirty="0"/>
              <a:t>How to </a:t>
            </a:r>
            <a:r>
              <a:rPr lang="en-US" sz="7700" dirty="0" smtClean="0"/>
              <a:t>Market</a:t>
            </a:r>
          </a:p>
          <a:p>
            <a:pPr marL="1101725" indent="-857250"/>
            <a:r>
              <a:rPr lang="en-US" sz="6000" dirty="0" smtClean="0"/>
              <a:t>Radio</a:t>
            </a:r>
          </a:p>
          <a:p>
            <a:pPr marL="1101725" indent="-857250"/>
            <a:r>
              <a:rPr lang="en-US" sz="6000" dirty="0" smtClean="0"/>
              <a:t>Toastmasters / Speeches</a:t>
            </a:r>
          </a:p>
          <a:p>
            <a:pPr marL="1101725" indent="-857250"/>
            <a:r>
              <a:rPr lang="en-US" sz="6000" dirty="0" smtClean="0"/>
              <a:t>Hire a PR Firm</a:t>
            </a:r>
          </a:p>
          <a:p>
            <a:pPr marL="1101725" indent="-857250"/>
            <a:r>
              <a:rPr lang="en-US" sz="6000" dirty="0" smtClean="0"/>
              <a:t>Blog / Website</a:t>
            </a:r>
          </a:p>
          <a:p>
            <a:pPr marL="1101725" indent="-857250"/>
            <a:r>
              <a:rPr lang="en-US" sz="6000" dirty="0" smtClean="0"/>
              <a:t>Use Book as Advertisement</a:t>
            </a:r>
          </a:p>
          <a:p>
            <a:pPr marL="1101725" indent="-857250"/>
            <a:r>
              <a:rPr lang="en-US" sz="6000" dirty="0" smtClean="0"/>
              <a:t>Guest Blogger</a:t>
            </a:r>
          </a:p>
          <a:p>
            <a:pPr marL="976313" indent="-857250"/>
            <a:endParaRPr lang="en-US" sz="6000" dirty="0"/>
          </a:p>
        </p:txBody>
      </p:sp>
    </p:spTree>
    <p:extLst>
      <p:ext uri="{BB962C8B-B14F-4D97-AF65-F5344CB8AC3E}">
        <p14:creationId xmlns:p14="http://schemas.microsoft.com/office/powerpoint/2010/main" val="8750916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54424" y="1219200"/>
            <a:ext cx="7848600" cy="4985980"/>
          </a:xfrm>
          <a:prstGeom prst="rect">
            <a:avLst/>
          </a:prstGeom>
        </p:spPr>
        <p:txBody>
          <a:bodyPr wrap="square">
            <a:spAutoFit/>
          </a:bodyPr>
          <a:lstStyle/>
          <a:p>
            <a:pPr lvl="0" algn="ctr"/>
            <a:r>
              <a:rPr lang="en-US" sz="5400" dirty="0" smtClean="0"/>
              <a:t>“</a:t>
            </a:r>
            <a:r>
              <a:rPr lang="en-US" sz="5400" dirty="0"/>
              <a:t>We all know we're going to die; what's important is the kind of men and women we are in the face of this.” </a:t>
            </a:r>
            <a:r>
              <a:rPr lang="en-US" sz="6000" dirty="0"/>
              <a:t/>
            </a:r>
            <a:br>
              <a:rPr lang="en-US" sz="6000" dirty="0"/>
            </a:br>
            <a:r>
              <a:rPr lang="en-US" sz="2400" dirty="0"/>
              <a:t>― </a:t>
            </a:r>
            <a:r>
              <a:rPr lang="en-US" sz="2400" dirty="0">
                <a:hlinkClick r:id="rId3"/>
              </a:rPr>
              <a:t>Anne </a:t>
            </a:r>
            <a:r>
              <a:rPr lang="en-US" sz="2400" dirty="0" err="1">
                <a:hlinkClick r:id="rId3"/>
              </a:rPr>
              <a:t>Lamott</a:t>
            </a:r>
            <a:r>
              <a:rPr lang="en-US" sz="2400" dirty="0"/>
              <a:t>, </a:t>
            </a:r>
            <a:r>
              <a:rPr lang="en-US" sz="2400" i="1" dirty="0">
                <a:hlinkClick r:id="rId4"/>
              </a:rPr>
              <a:t>Bird by Bird: Some Instructions on Writing and Life</a:t>
            </a:r>
            <a:r>
              <a:rPr lang="en-US" sz="2400" i="1" dirty="0"/>
              <a:t> </a:t>
            </a:r>
            <a:endParaRPr lang="en-US" sz="2400" dirty="0" smtClean="0"/>
          </a:p>
        </p:txBody>
      </p:sp>
    </p:spTree>
    <p:extLst>
      <p:ext uri="{BB962C8B-B14F-4D97-AF65-F5344CB8AC3E}">
        <p14:creationId xmlns:p14="http://schemas.microsoft.com/office/powerpoint/2010/main" val="1614818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905000"/>
            <a:ext cx="9144000" cy="4221163"/>
          </a:xfrm>
        </p:spPr>
        <p:txBody>
          <a:bodyPr>
            <a:normAutofit/>
          </a:bodyPr>
          <a:lstStyle/>
          <a:p>
            <a:pPr marL="0" indent="0" algn="ctr">
              <a:buNone/>
            </a:pPr>
            <a:r>
              <a:rPr lang="en-US" sz="6000" dirty="0" smtClean="0">
                <a:hlinkClick r:id="rId3"/>
              </a:rPr>
              <a:t>VBSanford@yahoo.com</a:t>
            </a:r>
            <a:endParaRPr lang="en-US" sz="6000" dirty="0" smtClean="0"/>
          </a:p>
          <a:p>
            <a:pPr marL="0" indent="0" algn="ctr">
              <a:buNone/>
            </a:pPr>
            <a:r>
              <a:rPr lang="en-US" sz="6000" dirty="0" smtClean="0"/>
              <a:t>614-560-0640</a:t>
            </a:r>
          </a:p>
          <a:p>
            <a:pPr marL="0" indent="0" algn="ctr">
              <a:buNone/>
            </a:pPr>
            <a:r>
              <a:rPr lang="en-US" sz="6000" smtClean="0">
                <a:hlinkClick r:id="rId4"/>
              </a:rPr>
              <a:t>www.VeronicaSanford.com</a:t>
            </a:r>
            <a:r>
              <a:rPr lang="en-US" sz="6000" smtClean="0"/>
              <a:t> </a:t>
            </a:r>
            <a:endParaRPr lang="en-US" sz="6000" dirty="0" smtClean="0"/>
          </a:p>
        </p:txBody>
      </p:sp>
    </p:spTree>
    <p:extLst>
      <p:ext uri="{BB962C8B-B14F-4D97-AF65-F5344CB8AC3E}">
        <p14:creationId xmlns:p14="http://schemas.microsoft.com/office/powerpoint/2010/main" val="565284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838200"/>
            <a:ext cx="9144000" cy="5287963"/>
          </a:xfrm>
        </p:spPr>
        <p:txBody>
          <a:bodyPr>
            <a:normAutofit fontScale="85000" lnSpcReduction="20000"/>
          </a:bodyPr>
          <a:lstStyle/>
          <a:p>
            <a:pPr marL="0" indent="0" algn="ctr">
              <a:buNone/>
            </a:pPr>
            <a:r>
              <a:rPr lang="en-US" sz="7100" dirty="0" smtClean="0"/>
              <a:t>Agenda</a:t>
            </a:r>
          </a:p>
          <a:p>
            <a:pPr marL="0" indent="0" algn="ctr">
              <a:buNone/>
            </a:pPr>
            <a:endParaRPr lang="en-US" sz="3500" dirty="0" smtClean="0"/>
          </a:p>
          <a:p>
            <a:pPr marL="1770063"/>
            <a:r>
              <a:rPr lang="en-US" sz="6000" dirty="0" smtClean="0"/>
              <a:t>Why Write / Publish</a:t>
            </a:r>
          </a:p>
          <a:p>
            <a:pPr marL="1770063"/>
            <a:r>
              <a:rPr lang="en-US" sz="6000" dirty="0" smtClean="0"/>
              <a:t>How to Overcome Fear</a:t>
            </a:r>
          </a:p>
          <a:p>
            <a:pPr marL="1770063"/>
            <a:r>
              <a:rPr lang="en-US" sz="6000" dirty="0" smtClean="0"/>
              <a:t>Why Self-Publish</a:t>
            </a:r>
          </a:p>
          <a:p>
            <a:pPr marL="1770063"/>
            <a:r>
              <a:rPr lang="en-US" sz="6000" dirty="0" smtClean="0"/>
              <a:t>How to Self-Publish</a:t>
            </a:r>
          </a:p>
          <a:p>
            <a:pPr marL="1770063"/>
            <a:r>
              <a:rPr lang="en-US" sz="6000" dirty="0" smtClean="0"/>
              <a:t>How to Market </a:t>
            </a:r>
            <a:endParaRPr lang="en-US" sz="6000" dirty="0"/>
          </a:p>
        </p:txBody>
      </p:sp>
    </p:spTree>
    <p:extLst>
      <p:ext uri="{BB962C8B-B14F-4D97-AF65-F5344CB8AC3E}">
        <p14:creationId xmlns:p14="http://schemas.microsoft.com/office/powerpoint/2010/main" val="31052988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295400"/>
            <a:ext cx="9144000" cy="4830763"/>
          </a:xfrm>
        </p:spPr>
        <p:txBody>
          <a:bodyPr>
            <a:normAutofit fontScale="92500" lnSpcReduction="20000"/>
          </a:bodyPr>
          <a:lstStyle/>
          <a:p>
            <a:pPr marL="0" indent="0" algn="ctr">
              <a:buNone/>
            </a:pPr>
            <a:r>
              <a:rPr lang="en-US" sz="6500" dirty="0" smtClean="0"/>
              <a:t>Why Write / Publish?</a:t>
            </a:r>
          </a:p>
          <a:p>
            <a:pPr marL="0" indent="0" algn="ctr">
              <a:buNone/>
            </a:pPr>
            <a:endParaRPr lang="en-US" sz="3300" dirty="0" smtClean="0"/>
          </a:p>
          <a:p>
            <a:pPr marL="1725613"/>
            <a:r>
              <a:rPr lang="en-US" sz="6000" dirty="0" smtClean="0"/>
              <a:t>Consolidate Ideas</a:t>
            </a:r>
          </a:p>
          <a:p>
            <a:pPr marL="1725613"/>
            <a:r>
              <a:rPr lang="en-US" sz="6000" dirty="0" smtClean="0"/>
              <a:t>Increase Credibility</a:t>
            </a:r>
          </a:p>
          <a:p>
            <a:pPr marL="1725613"/>
            <a:r>
              <a:rPr lang="en-US" sz="6000" dirty="0" smtClean="0"/>
              <a:t>Generate Sales</a:t>
            </a:r>
          </a:p>
          <a:p>
            <a:pPr marL="1725613"/>
            <a:r>
              <a:rPr lang="en-US" sz="6000" dirty="0" smtClean="0"/>
              <a:t>Make a Difference</a:t>
            </a:r>
          </a:p>
          <a:p>
            <a:pPr algn="ctr"/>
            <a:endParaRPr lang="en-US" sz="6000" dirty="0" smtClean="0"/>
          </a:p>
        </p:txBody>
      </p:sp>
    </p:spTree>
    <p:extLst>
      <p:ext uri="{BB962C8B-B14F-4D97-AF65-F5344CB8AC3E}">
        <p14:creationId xmlns:p14="http://schemas.microsoft.com/office/powerpoint/2010/main" val="10532209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762000"/>
            <a:ext cx="8839200" cy="5364163"/>
          </a:xfrm>
        </p:spPr>
        <p:txBody>
          <a:bodyPr>
            <a:normAutofit fontScale="92500" lnSpcReduction="20000"/>
          </a:bodyPr>
          <a:lstStyle/>
          <a:p>
            <a:pPr marL="0" indent="0" algn="ctr">
              <a:buNone/>
            </a:pPr>
            <a:r>
              <a:rPr lang="en-US" sz="7100" dirty="0" smtClean="0"/>
              <a:t>Exercise… </a:t>
            </a:r>
          </a:p>
          <a:p>
            <a:pPr marL="0" indent="0" algn="ctr">
              <a:buNone/>
            </a:pPr>
            <a:r>
              <a:rPr lang="en-US" sz="6000" dirty="0" smtClean="0"/>
              <a:t>“</a:t>
            </a:r>
            <a:r>
              <a:rPr lang="en-US" sz="6000" dirty="0"/>
              <a:t>Writing and reading decrease our sense of isolation. They deepen and widen and expand our sense of life: they feed the soul.” </a:t>
            </a:r>
            <a:br>
              <a:rPr lang="en-US" sz="6000" dirty="0"/>
            </a:br>
            <a:r>
              <a:rPr lang="en-US" sz="3400" dirty="0"/>
              <a:t>― </a:t>
            </a:r>
            <a:r>
              <a:rPr lang="en-US" sz="3400" dirty="0">
                <a:hlinkClick r:id="rId3"/>
              </a:rPr>
              <a:t>Anne </a:t>
            </a:r>
            <a:r>
              <a:rPr lang="en-US" sz="3400" dirty="0" err="1">
                <a:hlinkClick r:id="rId3"/>
              </a:rPr>
              <a:t>Lamott</a:t>
            </a:r>
            <a:r>
              <a:rPr lang="en-US" sz="3400" dirty="0"/>
              <a:t>, </a:t>
            </a:r>
            <a:r>
              <a:rPr lang="en-US" sz="3400" i="1" dirty="0">
                <a:hlinkClick r:id="rId4"/>
              </a:rPr>
              <a:t>Bird by Bird: Some Instructions on Writing and Life</a:t>
            </a:r>
            <a:r>
              <a:rPr lang="en-US" sz="3400" i="1" dirty="0"/>
              <a:t> </a:t>
            </a:r>
            <a:endParaRPr lang="en-US" sz="3400" dirty="0" smtClean="0"/>
          </a:p>
        </p:txBody>
      </p:sp>
    </p:spTree>
    <p:extLst>
      <p:ext uri="{BB962C8B-B14F-4D97-AF65-F5344CB8AC3E}">
        <p14:creationId xmlns:p14="http://schemas.microsoft.com/office/powerpoint/2010/main" val="32540707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838200"/>
            <a:ext cx="8305800" cy="5287963"/>
          </a:xfrm>
        </p:spPr>
        <p:txBody>
          <a:bodyPr>
            <a:normAutofit fontScale="85000" lnSpcReduction="10000"/>
          </a:bodyPr>
          <a:lstStyle/>
          <a:p>
            <a:pPr marL="0" indent="0">
              <a:buNone/>
            </a:pPr>
            <a:r>
              <a:rPr lang="en-US" sz="7700" dirty="0" smtClean="0"/>
              <a:t>How to Overcome Fear</a:t>
            </a:r>
          </a:p>
          <a:p>
            <a:pPr marL="0" indent="0">
              <a:buNone/>
            </a:pPr>
            <a:endParaRPr lang="en-US" sz="3300" dirty="0" smtClean="0"/>
          </a:p>
          <a:p>
            <a:r>
              <a:rPr lang="en-US" sz="6000" dirty="0" smtClean="0"/>
              <a:t>Identify Specific Fear(s)</a:t>
            </a:r>
          </a:p>
          <a:p>
            <a:r>
              <a:rPr lang="en-US" sz="6000" dirty="0" smtClean="0"/>
              <a:t>Baby Steps</a:t>
            </a:r>
          </a:p>
          <a:p>
            <a:r>
              <a:rPr lang="en-US" sz="6000" dirty="0" smtClean="0"/>
              <a:t>Friends - Responses Vary</a:t>
            </a:r>
          </a:p>
          <a:p>
            <a:r>
              <a:rPr lang="en-US" sz="6000" dirty="0" smtClean="0"/>
              <a:t>Create Deadlines – Set </a:t>
            </a:r>
            <a:r>
              <a:rPr lang="en-US" sz="6000" dirty="0"/>
              <a:t>T</a:t>
            </a:r>
            <a:r>
              <a:rPr lang="en-US" sz="6000" dirty="0" smtClean="0"/>
              <a:t>imer</a:t>
            </a:r>
          </a:p>
        </p:txBody>
      </p:sp>
    </p:spTree>
    <p:extLst>
      <p:ext uri="{BB962C8B-B14F-4D97-AF65-F5344CB8AC3E}">
        <p14:creationId xmlns:p14="http://schemas.microsoft.com/office/powerpoint/2010/main" val="13110262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762000" y="1219200"/>
            <a:ext cx="7543800" cy="4906963"/>
          </a:xfrm>
        </p:spPr>
        <p:txBody>
          <a:bodyPr>
            <a:normAutofit fontScale="92500"/>
          </a:bodyPr>
          <a:lstStyle/>
          <a:p>
            <a:pPr marL="0" indent="0" algn="ctr">
              <a:buNone/>
            </a:pPr>
            <a:r>
              <a:rPr lang="en-US" sz="6000" dirty="0" smtClean="0"/>
              <a:t>“</a:t>
            </a:r>
            <a:r>
              <a:rPr lang="en-US" sz="6000" dirty="0"/>
              <a:t>Almost all good writing begins with terrible first efforts. You need to start somewhere.” </a:t>
            </a:r>
            <a:br>
              <a:rPr lang="en-US" sz="6000" dirty="0"/>
            </a:br>
            <a:r>
              <a:rPr lang="en-US" sz="3100" dirty="0"/>
              <a:t>― </a:t>
            </a:r>
            <a:r>
              <a:rPr lang="en-US" sz="3100" dirty="0">
                <a:hlinkClick r:id="rId3"/>
              </a:rPr>
              <a:t>Anne </a:t>
            </a:r>
            <a:r>
              <a:rPr lang="en-US" sz="3100" dirty="0" err="1">
                <a:hlinkClick r:id="rId3"/>
              </a:rPr>
              <a:t>Lamott</a:t>
            </a:r>
            <a:r>
              <a:rPr lang="en-US" sz="3100" dirty="0"/>
              <a:t>, </a:t>
            </a:r>
            <a:r>
              <a:rPr lang="en-US" sz="3100" i="1" dirty="0">
                <a:hlinkClick r:id="rId4"/>
              </a:rPr>
              <a:t>Bird by Bird: Some Instructions on Writing and Life</a:t>
            </a:r>
            <a:r>
              <a:rPr lang="en-US" sz="3100" i="1" dirty="0"/>
              <a:t> </a:t>
            </a:r>
            <a:endParaRPr lang="en-US" sz="3100" dirty="0" smtClean="0"/>
          </a:p>
        </p:txBody>
      </p:sp>
    </p:spTree>
    <p:extLst>
      <p:ext uri="{BB962C8B-B14F-4D97-AF65-F5344CB8AC3E}">
        <p14:creationId xmlns:p14="http://schemas.microsoft.com/office/powerpoint/2010/main" val="38743120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3400" y="609600"/>
            <a:ext cx="8153400" cy="5638800"/>
          </a:xfrm>
        </p:spPr>
        <p:txBody>
          <a:bodyPr>
            <a:normAutofit fontScale="25000" lnSpcReduction="20000"/>
          </a:bodyPr>
          <a:lstStyle/>
          <a:p>
            <a:pPr marL="0" indent="0" algn="ctr">
              <a:buNone/>
            </a:pPr>
            <a:r>
              <a:rPr lang="en-US" sz="12800" dirty="0" smtClean="0"/>
              <a:t>“</a:t>
            </a:r>
            <a:r>
              <a:rPr lang="en-US" sz="12800" dirty="0"/>
              <a:t>Perfectionism is the voice of the oppressor, the enemy of the people. </a:t>
            </a:r>
            <a:endParaRPr lang="en-US" sz="12800" dirty="0" smtClean="0"/>
          </a:p>
          <a:p>
            <a:pPr marL="0" indent="0" algn="ctr">
              <a:buNone/>
            </a:pPr>
            <a:r>
              <a:rPr lang="en-US" sz="12800" dirty="0" smtClean="0"/>
              <a:t>It </a:t>
            </a:r>
            <a:r>
              <a:rPr lang="en-US" sz="12800" dirty="0"/>
              <a:t>will keep you cramped and insane your whole life, and it is the main obstacle between you and a shitty first draft. </a:t>
            </a:r>
            <a:endParaRPr lang="en-US" sz="12800" dirty="0" smtClean="0"/>
          </a:p>
          <a:p>
            <a:pPr marL="0" indent="0" algn="ctr">
              <a:buNone/>
            </a:pPr>
            <a:r>
              <a:rPr lang="en-US" sz="12800" dirty="0" smtClean="0"/>
              <a:t>I </a:t>
            </a:r>
            <a:r>
              <a:rPr lang="en-US" sz="12800" dirty="0"/>
              <a:t>think perfectionism is based on the obsessive belief that if you run carefully enough, hitting each stepping-stone just right, you won't have to die. </a:t>
            </a:r>
            <a:endParaRPr lang="en-US" sz="12800" dirty="0" smtClean="0"/>
          </a:p>
          <a:p>
            <a:pPr marL="0" indent="0" algn="ctr">
              <a:buNone/>
            </a:pPr>
            <a:r>
              <a:rPr lang="en-US" sz="12800" dirty="0" smtClean="0"/>
              <a:t>The </a:t>
            </a:r>
            <a:r>
              <a:rPr lang="en-US" sz="12800" dirty="0"/>
              <a:t>truth is that you will die anyway and that a lot of people who aren't even looking at their feet are going to do a whole lot better than you, and have a lot more fun while they're doing it.” </a:t>
            </a:r>
            <a:r>
              <a:rPr lang="en-US" sz="6000" dirty="0"/>
              <a:t/>
            </a:r>
            <a:br>
              <a:rPr lang="en-US" sz="6000" dirty="0"/>
            </a:br>
            <a:r>
              <a:rPr lang="en-US" sz="6000" dirty="0"/>
              <a:t>― </a:t>
            </a:r>
            <a:r>
              <a:rPr lang="en-US" sz="6000" dirty="0">
                <a:hlinkClick r:id="rId3"/>
              </a:rPr>
              <a:t>Anne </a:t>
            </a:r>
            <a:r>
              <a:rPr lang="en-US" sz="6000" dirty="0" err="1">
                <a:hlinkClick r:id="rId3"/>
              </a:rPr>
              <a:t>Lamott</a:t>
            </a:r>
            <a:r>
              <a:rPr lang="en-US" sz="6000" dirty="0"/>
              <a:t>, </a:t>
            </a:r>
            <a:r>
              <a:rPr lang="en-US" sz="6000" i="1" dirty="0">
                <a:hlinkClick r:id="rId4"/>
              </a:rPr>
              <a:t>Bird by Bird: Some Instructions on Writing and Life</a:t>
            </a:r>
            <a:r>
              <a:rPr lang="en-US" sz="6000" i="1" dirty="0"/>
              <a:t> </a:t>
            </a:r>
            <a:endParaRPr lang="en-US" sz="3100" dirty="0" smtClean="0"/>
          </a:p>
        </p:txBody>
      </p:sp>
    </p:spTree>
    <p:extLst>
      <p:ext uri="{BB962C8B-B14F-4D97-AF65-F5344CB8AC3E}">
        <p14:creationId xmlns:p14="http://schemas.microsoft.com/office/powerpoint/2010/main" val="7448853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762000" y="1219200"/>
            <a:ext cx="7543800" cy="4906963"/>
          </a:xfrm>
        </p:spPr>
        <p:txBody>
          <a:bodyPr>
            <a:normAutofit fontScale="92500" lnSpcReduction="20000"/>
          </a:bodyPr>
          <a:lstStyle/>
          <a:p>
            <a:pPr marL="1427163" indent="0">
              <a:buNone/>
            </a:pPr>
            <a:r>
              <a:rPr lang="en-US" sz="6000" dirty="0"/>
              <a:t>Why </a:t>
            </a:r>
            <a:r>
              <a:rPr lang="en-US" sz="6000" dirty="0" smtClean="0"/>
              <a:t>Self-Publish</a:t>
            </a:r>
          </a:p>
          <a:p>
            <a:pPr marL="1427163" indent="0">
              <a:buNone/>
            </a:pPr>
            <a:endParaRPr lang="en-US" sz="3300" dirty="0" smtClean="0"/>
          </a:p>
          <a:p>
            <a:pPr marL="1101725" indent="-857250"/>
            <a:r>
              <a:rPr lang="en-US" sz="6000" dirty="0" smtClean="0"/>
              <a:t>Marketing Control</a:t>
            </a:r>
          </a:p>
          <a:p>
            <a:pPr marL="1101725" indent="-857250"/>
            <a:r>
              <a:rPr lang="en-US" sz="6000" dirty="0" smtClean="0"/>
              <a:t>Speed to Market</a:t>
            </a:r>
          </a:p>
          <a:p>
            <a:pPr marL="1101725" indent="-857250"/>
            <a:r>
              <a:rPr lang="en-US" sz="6000" dirty="0" smtClean="0"/>
              <a:t>Cost / Profit</a:t>
            </a:r>
          </a:p>
          <a:p>
            <a:pPr marL="1101725" indent="-857250"/>
            <a:r>
              <a:rPr lang="en-US" sz="6000" dirty="0" smtClean="0"/>
              <a:t>Fewer Hurdles</a:t>
            </a:r>
          </a:p>
          <a:p>
            <a:pPr marL="2284413" indent="-857250"/>
            <a:endParaRPr lang="en-US" sz="6000" dirty="0"/>
          </a:p>
        </p:txBody>
      </p:sp>
    </p:spTree>
    <p:extLst>
      <p:ext uri="{BB962C8B-B14F-4D97-AF65-F5344CB8AC3E}">
        <p14:creationId xmlns:p14="http://schemas.microsoft.com/office/powerpoint/2010/main" val="23259184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762000" y="1219200"/>
            <a:ext cx="7543800" cy="4906963"/>
          </a:xfrm>
        </p:spPr>
        <p:txBody>
          <a:bodyPr>
            <a:normAutofit/>
          </a:bodyPr>
          <a:lstStyle/>
          <a:p>
            <a:pPr marL="46038" indent="0" algn="ctr">
              <a:buNone/>
            </a:pPr>
            <a:r>
              <a:rPr lang="en-US" sz="6000" dirty="0" smtClean="0"/>
              <a:t>How </a:t>
            </a:r>
            <a:r>
              <a:rPr lang="en-US" sz="6000" dirty="0"/>
              <a:t>to </a:t>
            </a:r>
            <a:r>
              <a:rPr lang="en-US" sz="6000" dirty="0" smtClean="0"/>
              <a:t>Self-Publish</a:t>
            </a:r>
          </a:p>
          <a:p>
            <a:pPr marL="46038" indent="0" algn="ctr">
              <a:buNone/>
            </a:pPr>
            <a:endParaRPr lang="en-US" sz="2800" dirty="0" smtClean="0"/>
          </a:p>
          <a:p>
            <a:pPr marL="903288" indent="-857250"/>
            <a:r>
              <a:rPr lang="en-US" sz="5400" dirty="0" smtClean="0"/>
              <a:t>See Screenshots</a:t>
            </a:r>
          </a:p>
          <a:p>
            <a:pPr marL="903288" indent="-857250"/>
            <a:r>
              <a:rPr lang="en-US" sz="5400" dirty="0" smtClean="0"/>
              <a:t>CreateSpace.com .pdf</a:t>
            </a:r>
          </a:p>
          <a:p>
            <a:pPr marL="903288" indent="-857250"/>
            <a:r>
              <a:rPr lang="en-US" sz="5400" dirty="0" smtClean="0"/>
              <a:t>Kindle Word.doc</a:t>
            </a:r>
            <a:endParaRPr lang="en-US" sz="5400" dirty="0"/>
          </a:p>
        </p:txBody>
      </p:sp>
    </p:spTree>
    <p:extLst>
      <p:ext uri="{BB962C8B-B14F-4D97-AF65-F5344CB8AC3E}">
        <p14:creationId xmlns:p14="http://schemas.microsoft.com/office/powerpoint/2010/main" val="5100675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1038</TotalTime>
  <Words>507</Words>
  <Application>Microsoft Office PowerPoint</Application>
  <PresentationFormat>On-screen Show (4:3)</PresentationFormat>
  <Paragraphs>70</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How to Self-Publish Your Book for Free in 3 Days or Less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Sharing Lessons from the Champions (and the Lady)</dc:title>
  <dc:creator>Veronica</dc:creator>
  <cp:lastModifiedBy>Veronica</cp:lastModifiedBy>
  <cp:revision>78</cp:revision>
  <cp:lastPrinted>2014-05-02T21:37:03Z</cp:lastPrinted>
  <dcterms:created xsi:type="dcterms:W3CDTF">2012-04-28T00:09:15Z</dcterms:created>
  <dcterms:modified xsi:type="dcterms:W3CDTF">2014-05-04T19:29:09Z</dcterms:modified>
</cp:coreProperties>
</file>