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8" r:id="rId3"/>
    <p:sldId id="257" r:id="rId4"/>
    <p:sldId id="258" r:id="rId5"/>
    <p:sldId id="259" r:id="rId6"/>
    <p:sldId id="261" r:id="rId7"/>
    <p:sldId id="260" r:id="rId8"/>
    <p:sldId id="272" r:id="rId9"/>
    <p:sldId id="273" r:id="rId10"/>
    <p:sldId id="274" r:id="rId11"/>
    <p:sldId id="275" r:id="rId12"/>
    <p:sldId id="276" r:id="rId13"/>
    <p:sldId id="277" r:id="rId14"/>
    <p:sldId id="279" r:id="rId15"/>
    <p:sldId id="280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175" autoAdjust="0"/>
  </p:normalViewPr>
  <p:slideViewPr>
    <p:cSldViewPr snapToGrid="0" snapToObjects="1">
      <p:cViewPr varScale="1">
        <p:scale>
          <a:sx n="97" d="100"/>
          <a:sy n="97" d="100"/>
        </p:scale>
        <p:origin x="11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C43C0-56CF-3B43-9D07-FD282DB583E0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A569B-5220-A841-B617-9FBBE9244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1pPr>
            <a:lvl2pPr marL="37931725" indent="-37474525" eaLnBrk="0" hangingPunct="0">
              <a:defRPr sz="30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2pPr>
            <a:lvl3pPr eaLnBrk="0" hangingPunct="0">
              <a:defRPr sz="30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3pPr>
            <a:lvl4pPr eaLnBrk="0" hangingPunct="0">
              <a:defRPr sz="30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4pPr>
            <a:lvl5pPr eaLnBrk="0" hangingPunct="0">
              <a:defRPr sz="30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9pPr>
          </a:lstStyle>
          <a:p>
            <a:pPr eaLnBrk="1" hangingPunct="1"/>
            <a:fld id="{0937C44B-199F-0A49-9533-77707E37A73D}" type="slidenum">
              <a:rPr lang="en-US" sz="1200"/>
              <a:pPr eaLnBrk="1" hangingPunct="1"/>
              <a:t>24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38300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C8C2-9929-164A-8EE8-31C8EE95010A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BD941-9493-5D4B-BD82-28FD23EA0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1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C8C2-9929-164A-8EE8-31C8EE95010A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BD941-9493-5D4B-BD82-28FD23EA0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78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C8C2-9929-164A-8EE8-31C8EE95010A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BD941-9493-5D4B-BD82-28FD23EA0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4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C8C2-9929-164A-8EE8-31C8EE95010A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BD941-9493-5D4B-BD82-28FD23EA0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9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C8C2-9929-164A-8EE8-31C8EE95010A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BD941-9493-5D4B-BD82-28FD23EA0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6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C8C2-9929-164A-8EE8-31C8EE95010A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BD941-9493-5D4B-BD82-28FD23EA0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68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C8C2-9929-164A-8EE8-31C8EE95010A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BD941-9493-5D4B-BD82-28FD23EA0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71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C8C2-9929-164A-8EE8-31C8EE95010A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BD941-9493-5D4B-BD82-28FD23EA0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6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C8C2-9929-164A-8EE8-31C8EE95010A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BD941-9493-5D4B-BD82-28FD23EA0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2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C8C2-9929-164A-8EE8-31C8EE95010A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BD941-9493-5D4B-BD82-28FD23EA0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8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C8C2-9929-164A-8EE8-31C8EE95010A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BD941-9493-5D4B-BD82-28FD23EA0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3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4C8C2-9929-164A-8EE8-31C8EE95010A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BD941-9493-5D4B-BD82-28FD23EA0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0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/>
          </p:cNvSpPr>
          <p:nvPr/>
        </p:nvSpPr>
        <p:spPr bwMode="auto">
          <a:xfrm>
            <a:off x="52759" y="2371896"/>
            <a:ext cx="9151938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en-US" sz="2500" dirty="0" smtClean="0">
              <a:solidFill>
                <a:schemeClr val="tx1"/>
              </a:solidFill>
              <a:latin typeface="Arial" charset="0"/>
              <a:cs typeface="Arial" charset="0"/>
              <a:sym typeface="Chalet-ParisNineteenSixty" charset="0"/>
            </a:endParaRPr>
          </a:p>
          <a:p>
            <a:pPr algn="ctr"/>
            <a:endParaRPr lang="en-US" sz="2500" dirty="0">
              <a:latin typeface="Arial" charset="0"/>
              <a:cs typeface="Arial" charset="0"/>
              <a:sym typeface="Chalet-ParisNineteenSixty" charset="0"/>
            </a:endParaRPr>
          </a:p>
          <a:p>
            <a:pPr algn="ctr"/>
            <a:r>
              <a:rPr lang="en-US" sz="2800" dirty="0" smtClean="0">
                <a:latin typeface="Arial" charset="0"/>
                <a:cs typeface="Arial" charset="0"/>
                <a:sym typeface="Chalet-ParisNineteenSixty" charset="0"/>
              </a:rPr>
              <a:t>Public </a:t>
            </a:r>
            <a:r>
              <a:rPr lang="en-US" sz="2800" dirty="0" smtClean="0">
                <a:latin typeface="Arial" charset="0"/>
                <a:cs typeface="Arial" charset="0"/>
                <a:sym typeface="Chalet-ParisNineteenSixty" charset="0"/>
              </a:rPr>
              <a:t>Relations &amp; Marketing </a:t>
            </a:r>
            <a:r>
              <a:rPr lang="en-US" sz="2800" dirty="0">
                <a:latin typeface="Arial" charset="0"/>
                <a:cs typeface="Arial" charset="0"/>
                <a:sym typeface="Chalet-ParisNineteenSixty" charset="0"/>
              </a:rPr>
              <a:t>Overview 2013-2014 </a:t>
            </a:r>
          </a:p>
          <a:p>
            <a:pPr algn="ctr"/>
            <a:endParaRPr lang="en-US" sz="3200" dirty="0" smtClean="0">
              <a:latin typeface="Arial" charset="0"/>
              <a:cs typeface="Arial" charset="0"/>
              <a:sym typeface="Chalet-ParisNineteenSixty" charset="0"/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  <a:sym typeface="Chalet-ParisNineteenSixty" charset="0"/>
              </a:rPr>
              <a:t> </a:t>
            </a:r>
            <a:endParaRPr lang="en-US" sz="2400" dirty="0">
              <a:solidFill>
                <a:schemeClr val="tx1"/>
              </a:solidFill>
              <a:latin typeface="Arial" charset="0"/>
              <a:cs typeface="Arial" charset="0"/>
              <a:sym typeface="Chalet-ParisNineteenSixty" charset="0"/>
            </a:endParaRPr>
          </a:p>
        </p:txBody>
      </p:sp>
      <p:pic>
        <p:nvPicPr>
          <p:cNvPr id="5" name="Picture 4" descr="Screen Shot 2014-06-04 at 10.43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9" y="3371177"/>
            <a:ext cx="4490392" cy="3008197"/>
          </a:xfrm>
          <a:prstGeom prst="rect">
            <a:avLst/>
          </a:prstGeom>
        </p:spPr>
      </p:pic>
      <p:pic>
        <p:nvPicPr>
          <p:cNvPr id="6" name="Picture 5" descr="Screen Shot 2014-06-04 at 10.45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89" y="3371176"/>
            <a:ext cx="4490392" cy="30282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69" y="475845"/>
            <a:ext cx="2880360" cy="141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8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2404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latin typeface="Arial"/>
                <a:cs typeface="Arial"/>
              </a:rPr>
              <a:t/>
            </a:r>
            <a:br>
              <a:rPr lang="en-US" sz="2700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>2014 TRAVEL AGENT </a:t>
            </a:r>
            <a:r>
              <a:rPr lang="en-US" sz="3600" dirty="0" smtClean="0">
                <a:latin typeface="Arial"/>
                <a:cs typeface="Arial"/>
              </a:rPr>
              <a:t>PARTNER</a:t>
            </a:r>
            <a:r>
              <a:rPr lang="en-US" sz="3600" dirty="0" smtClean="0">
                <a:latin typeface="Arial"/>
                <a:cs typeface="Arial"/>
              </a:rPr>
              <a:t> </a:t>
            </a:r>
            <a:r>
              <a:rPr lang="en-US" sz="3600" dirty="0">
                <a:latin typeface="Arial"/>
                <a:cs typeface="Arial"/>
              </a:rPr>
              <a:t>TRIPS</a:t>
            </a:r>
            <a:br>
              <a:rPr lang="en-US" sz="3600" dirty="0">
                <a:latin typeface="Arial"/>
                <a:cs typeface="Arial"/>
              </a:rPr>
            </a:b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22" name="Picture 21" descr="Screen shot 2014-06-03 at 3.13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11" y="586690"/>
            <a:ext cx="5559778" cy="621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2404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latin typeface="Arial"/>
                <a:cs typeface="Arial"/>
              </a:rPr>
              <a:t/>
            </a:r>
            <a:br>
              <a:rPr lang="en-US" sz="2700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>2014 TRAVEL AGENT </a:t>
            </a:r>
            <a:r>
              <a:rPr lang="en-US" sz="3600" dirty="0" smtClean="0">
                <a:latin typeface="Arial"/>
                <a:cs typeface="Arial"/>
              </a:rPr>
              <a:t>PARTNER</a:t>
            </a:r>
            <a:r>
              <a:rPr lang="en-US" sz="3600" dirty="0" smtClean="0">
                <a:latin typeface="Arial"/>
                <a:cs typeface="Arial"/>
              </a:rPr>
              <a:t> </a:t>
            </a:r>
            <a:r>
              <a:rPr lang="en-US" sz="3600" dirty="0">
                <a:latin typeface="Arial"/>
                <a:cs typeface="Arial"/>
              </a:rPr>
              <a:t>TRIPS</a:t>
            </a:r>
            <a:br>
              <a:rPr lang="en-US" sz="3600" dirty="0">
                <a:latin typeface="Arial"/>
                <a:cs typeface="Arial"/>
              </a:rPr>
            </a:b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31" name="Picture 30" descr="Screen shot 2014-06-03 at 3.1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15" y="632127"/>
            <a:ext cx="7955770" cy="544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8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2404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latin typeface="Arial"/>
                <a:cs typeface="Arial"/>
              </a:rPr>
              <a:t/>
            </a:r>
            <a:br>
              <a:rPr lang="en-US" sz="2700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>2013 TRAVEL </a:t>
            </a:r>
            <a:r>
              <a:rPr lang="en-US" sz="3600" dirty="0" smtClean="0">
                <a:latin typeface="Arial"/>
                <a:cs typeface="Arial"/>
              </a:rPr>
              <a:t>PARTNER</a:t>
            </a:r>
            <a:r>
              <a:rPr lang="en-US" sz="3600" dirty="0" smtClean="0">
                <a:latin typeface="Arial"/>
                <a:cs typeface="Arial"/>
              </a:rPr>
              <a:t> </a:t>
            </a:r>
            <a:r>
              <a:rPr lang="en-US" sz="3600" dirty="0" smtClean="0">
                <a:latin typeface="Arial"/>
                <a:cs typeface="Arial"/>
              </a:rPr>
              <a:t>TRADESHOWS</a:t>
            </a:r>
            <a:r>
              <a:rPr lang="en-US" sz="3600" dirty="0">
                <a:latin typeface="Arial"/>
                <a:cs typeface="Arial"/>
              </a:rPr>
              <a:t/>
            </a:r>
            <a:br>
              <a:rPr lang="en-US" sz="3600" dirty="0">
                <a:latin typeface="Arial"/>
                <a:cs typeface="Arial"/>
              </a:rPr>
            </a:b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23" name="Picture 22" descr="Screen shot 2014-06-03 at 3.24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2735"/>
            <a:ext cx="8686800" cy="591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7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2404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latin typeface="Arial"/>
                <a:cs typeface="Arial"/>
              </a:rPr>
              <a:t/>
            </a:r>
            <a:br>
              <a:rPr lang="en-US" sz="2700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>2014 TRAVEL </a:t>
            </a:r>
            <a:r>
              <a:rPr lang="en-US" sz="3600" dirty="0" smtClean="0">
                <a:latin typeface="Arial"/>
                <a:cs typeface="Arial"/>
              </a:rPr>
              <a:t>PARTNER</a:t>
            </a:r>
            <a:r>
              <a:rPr lang="en-US" sz="3600" dirty="0" smtClean="0">
                <a:latin typeface="Arial"/>
                <a:cs typeface="Arial"/>
              </a:rPr>
              <a:t> </a:t>
            </a:r>
            <a:r>
              <a:rPr lang="en-US" sz="3600" dirty="0" smtClean="0">
                <a:latin typeface="Arial"/>
                <a:cs typeface="Arial"/>
              </a:rPr>
              <a:t>TRADESHOWS</a:t>
            </a:r>
            <a:r>
              <a:rPr lang="en-US" sz="3600" dirty="0">
                <a:latin typeface="Arial"/>
                <a:cs typeface="Arial"/>
              </a:rPr>
              <a:t/>
            </a:r>
            <a:br>
              <a:rPr lang="en-US" sz="3600" dirty="0">
                <a:latin typeface="Arial"/>
                <a:cs typeface="Arial"/>
              </a:rPr>
            </a:b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20" name="Picture 19" descr="Screen shot 2014-06-03 at 3.31.0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8"/>
          <a:stretch/>
        </p:blipFill>
        <p:spPr>
          <a:xfrm>
            <a:off x="1609819" y="646545"/>
            <a:ext cx="5710021" cy="618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7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FOCUS ON WEDDINGS AND GROUPS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3" y="1417638"/>
            <a:ext cx="7777521" cy="5064279"/>
          </a:xfrm>
        </p:spPr>
      </p:pic>
    </p:spTree>
    <p:extLst>
      <p:ext uri="{BB962C8B-B14F-4D97-AF65-F5344CB8AC3E}">
        <p14:creationId xmlns:p14="http://schemas.microsoft.com/office/powerpoint/2010/main" val="1757554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97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BRAZIL AND SOUTH AMERICA</a:t>
            </a:r>
            <a:br>
              <a:rPr lang="en-US" dirty="0" smtClean="0"/>
            </a:br>
            <a:r>
              <a:rPr lang="en-US" sz="2200" dirty="0" smtClean="0"/>
              <a:t>Featured in top travel partner programs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Travel Week South America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8854" r="1831"/>
          <a:stretch/>
        </p:blipFill>
        <p:spPr>
          <a:xfrm>
            <a:off x="442778" y="1818968"/>
            <a:ext cx="8244022" cy="432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05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s-Hotel &amp; Din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40076" cy="710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6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s-Spa &amp; Retai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6"/>
          <a:stretch/>
        </p:blipFill>
        <p:spPr>
          <a:xfrm>
            <a:off x="0" y="0"/>
            <a:ext cx="9144000" cy="665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t C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8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-Room Message Car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9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/>
          </p:cNvSpPr>
          <p:nvPr/>
        </p:nvSpPr>
        <p:spPr bwMode="auto">
          <a:xfrm>
            <a:off x="1115767" y="524866"/>
            <a:ext cx="7500937" cy="3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3200" dirty="0" smtClean="0">
                <a:latin typeface="Arial"/>
                <a:cs typeface="Arial"/>
                <a:sym typeface="Chalet-ParisNineteenSixty" charset="0"/>
              </a:rPr>
              <a:t>PUBLIC RELATIONS</a:t>
            </a:r>
            <a:endParaRPr lang="en-US" sz="3200" dirty="0">
              <a:latin typeface="Arial"/>
              <a:cs typeface="Arial"/>
              <a:sym typeface="Chalet-ParisNineteenSixty" charset="0"/>
            </a:endParaRPr>
          </a:p>
        </p:txBody>
      </p:sp>
      <p:sp>
        <p:nvSpPr>
          <p:cNvPr id="23556" name="Rectangle 4"/>
          <p:cNvSpPr>
            <a:spLocks/>
          </p:cNvSpPr>
          <p:nvPr/>
        </p:nvSpPr>
        <p:spPr bwMode="auto">
          <a:xfrm>
            <a:off x="491612" y="1342608"/>
            <a:ext cx="5575137" cy="50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600" b="1" dirty="0" smtClean="0">
                <a:latin typeface="Arial"/>
                <a:cs typeface="Arial"/>
              </a:rPr>
              <a:t>Since January, 2013</a:t>
            </a:r>
            <a:r>
              <a:rPr lang="en-US" sz="1600" b="1" dirty="0" smtClean="0">
                <a:latin typeface="Arial"/>
                <a:cs typeface="Arial"/>
              </a:rPr>
              <a:t>, JPR has secured over 100 </a:t>
            </a:r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media </a:t>
            </a:r>
            <a:r>
              <a:rPr lang="en-US" sz="1600" b="1" dirty="0" smtClean="0">
                <a:latin typeface="Arial"/>
                <a:cs typeface="Arial"/>
              </a:rPr>
              <a:t>placements</a:t>
            </a:r>
            <a:r>
              <a:rPr lang="en-US" sz="1600" b="1" dirty="0">
                <a:latin typeface="Arial"/>
                <a:cs typeface="Arial"/>
              </a:rPr>
              <a:t>, </a:t>
            </a:r>
            <a:r>
              <a:rPr lang="en-US" sz="1600" b="1" dirty="0" smtClean="0">
                <a:latin typeface="Arial"/>
                <a:cs typeface="Arial"/>
              </a:rPr>
              <a:t>several dozen media </a:t>
            </a:r>
            <a:r>
              <a:rPr lang="en-US" sz="1600" b="1" dirty="0">
                <a:latin typeface="Arial"/>
                <a:cs typeface="Arial"/>
              </a:rPr>
              <a:t>visits, </a:t>
            </a:r>
            <a:r>
              <a:rPr lang="en-US" sz="1600" b="1" dirty="0" smtClean="0">
                <a:latin typeface="Arial"/>
                <a:cs typeface="Arial"/>
              </a:rPr>
              <a:t>and </a:t>
            </a:r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a </a:t>
            </a:r>
            <a:r>
              <a:rPr lang="en-US" sz="1600" b="1" dirty="0" smtClean="0">
                <a:latin typeface="Arial"/>
                <a:cs typeface="Arial"/>
              </a:rPr>
              <a:t>correlating advertising </a:t>
            </a:r>
            <a:r>
              <a:rPr lang="en-US" sz="1600" b="1" dirty="0">
                <a:latin typeface="Arial"/>
                <a:cs typeface="Arial"/>
              </a:rPr>
              <a:t>value </a:t>
            </a:r>
            <a:r>
              <a:rPr lang="en-US" sz="1600" b="1" dirty="0" smtClean="0">
                <a:latin typeface="Arial"/>
                <a:cs typeface="Arial"/>
              </a:rPr>
              <a:t>of over $15 million</a:t>
            </a:r>
            <a:r>
              <a:rPr lang="en-US" sz="1600" b="1" dirty="0" smtClean="0">
                <a:latin typeface="Arial"/>
                <a:cs typeface="Arial"/>
              </a:rPr>
              <a:t>.</a:t>
            </a:r>
          </a:p>
          <a:p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Regent </a:t>
            </a:r>
            <a:r>
              <a:rPr lang="en-US" sz="1600" dirty="0" smtClean="0">
                <a:latin typeface="Arial"/>
                <a:cs typeface="Arial"/>
              </a:rPr>
              <a:t>Palms received ink in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coveted </a:t>
            </a:r>
            <a:r>
              <a:rPr lang="en-US" sz="1600" dirty="0" smtClean="0">
                <a:latin typeface="Arial"/>
                <a:cs typeface="Arial"/>
              </a:rPr>
              <a:t>outlets such </a:t>
            </a:r>
            <a:r>
              <a:rPr lang="en-US" sz="1600" dirty="0" smtClean="0">
                <a:latin typeface="Arial"/>
                <a:cs typeface="Arial"/>
              </a:rPr>
              <a:t>as:</a:t>
            </a:r>
            <a:r>
              <a:rPr lang="en-US" sz="1600" b="1" dirty="0" smtClean="0">
                <a:latin typeface="Arial"/>
                <a:cs typeface="Arial"/>
              </a:rPr>
              <a:t> </a:t>
            </a:r>
          </a:p>
          <a:p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600" i="1" dirty="0" smtClean="0">
                <a:latin typeface="Arial"/>
                <a:cs typeface="Arial"/>
              </a:rPr>
              <a:t>The </a:t>
            </a:r>
            <a:r>
              <a:rPr lang="en-US" sz="1600" i="1" dirty="0">
                <a:latin typeface="Arial"/>
                <a:cs typeface="Arial"/>
              </a:rPr>
              <a:t>New York </a:t>
            </a:r>
            <a:r>
              <a:rPr lang="en-US" sz="1600" i="1" dirty="0" smtClean="0">
                <a:latin typeface="Arial"/>
                <a:cs typeface="Arial"/>
              </a:rPr>
              <a:t>Times </a:t>
            </a:r>
          </a:p>
          <a:p>
            <a:r>
              <a:rPr lang="en-US" sz="1600" i="1" dirty="0" smtClean="0">
                <a:latin typeface="Arial"/>
                <a:cs typeface="Arial"/>
              </a:rPr>
              <a:t>Forbes.com</a:t>
            </a:r>
          </a:p>
          <a:p>
            <a:r>
              <a:rPr lang="en-US" sz="1600" i="1" dirty="0" smtClean="0">
                <a:latin typeface="Arial"/>
                <a:cs typeface="Arial"/>
              </a:rPr>
              <a:t>Wall Street Journal</a:t>
            </a:r>
          </a:p>
          <a:p>
            <a:r>
              <a:rPr lang="en-US" sz="1600" i="1" dirty="0" smtClean="0">
                <a:latin typeface="Arial"/>
                <a:cs typeface="Arial"/>
              </a:rPr>
              <a:t>Modern Luxury</a:t>
            </a:r>
          </a:p>
          <a:p>
            <a:r>
              <a:rPr lang="en-US" sz="1600" i="1" dirty="0" smtClean="0">
                <a:latin typeface="Arial"/>
                <a:cs typeface="Arial"/>
              </a:rPr>
              <a:t>Travel </a:t>
            </a:r>
            <a:r>
              <a:rPr lang="en-US" sz="1600" i="1" dirty="0" smtClean="0">
                <a:latin typeface="Arial"/>
                <a:cs typeface="Arial"/>
              </a:rPr>
              <a:t>+ </a:t>
            </a:r>
            <a:r>
              <a:rPr lang="en-US" sz="1600" i="1" dirty="0" smtClean="0">
                <a:latin typeface="Arial"/>
                <a:cs typeface="Arial"/>
              </a:rPr>
              <a:t>Leisure</a:t>
            </a:r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CNN Travel</a:t>
            </a:r>
          </a:p>
          <a:p>
            <a:r>
              <a:rPr lang="en-US" sz="1600" i="1" dirty="0" smtClean="0">
                <a:latin typeface="Arial"/>
                <a:cs typeface="Arial"/>
              </a:rPr>
              <a:t>The </a:t>
            </a:r>
            <a:r>
              <a:rPr lang="en-US" sz="1600" i="1" dirty="0" smtClean="0">
                <a:latin typeface="Arial"/>
                <a:cs typeface="Arial"/>
              </a:rPr>
              <a:t>Dallas Morning </a:t>
            </a:r>
            <a:r>
              <a:rPr lang="en-US" sz="1600" i="1" dirty="0" smtClean="0">
                <a:latin typeface="Arial"/>
                <a:cs typeface="Arial"/>
              </a:rPr>
              <a:t>News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i="1" dirty="0" smtClean="0">
                <a:latin typeface="Arial"/>
                <a:cs typeface="Arial"/>
              </a:rPr>
              <a:t>Atlanta </a:t>
            </a:r>
            <a:r>
              <a:rPr lang="en-US" sz="1600" i="1" dirty="0" smtClean="0">
                <a:latin typeface="Arial"/>
                <a:cs typeface="Arial"/>
              </a:rPr>
              <a:t>Journal </a:t>
            </a:r>
            <a:r>
              <a:rPr lang="en-US" sz="1600" i="1" dirty="0" smtClean="0">
                <a:latin typeface="Arial"/>
                <a:cs typeface="Arial"/>
              </a:rPr>
              <a:t>Constitution</a:t>
            </a:r>
          </a:p>
          <a:p>
            <a:r>
              <a:rPr lang="en-US" sz="1600" i="1" dirty="0" smtClean="0">
                <a:latin typeface="Arial"/>
                <a:cs typeface="Arial"/>
              </a:rPr>
              <a:t>Incentive</a:t>
            </a:r>
            <a:r>
              <a:rPr lang="en-US" sz="1600" i="1" dirty="0" smtClean="0">
                <a:latin typeface="Arial"/>
                <a:cs typeface="Arial"/>
              </a:rPr>
              <a:t>, Virtuoso Life, Meetings Focus, American Spa</a:t>
            </a:r>
            <a:r>
              <a:rPr lang="en-US" sz="1600" dirty="0">
                <a:latin typeface="Arial"/>
                <a:cs typeface="Arial"/>
              </a:rPr>
              <a:t>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i="1" dirty="0" smtClean="0">
                <a:latin typeface="Arial"/>
                <a:cs typeface="Arial"/>
              </a:rPr>
              <a:t>Simply </a:t>
            </a:r>
            <a:r>
              <a:rPr lang="en-US" sz="1600" i="1" dirty="0" err="1" smtClean="0">
                <a:latin typeface="Arial"/>
                <a:cs typeface="Arial"/>
              </a:rPr>
              <a:t>Buckhead</a:t>
            </a:r>
            <a:r>
              <a:rPr lang="en-US" sz="1600" i="1" dirty="0" smtClean="0">
                <a:latin typeface="Arial"/>
                <a:cs typeface="Arial"/>
              </a:rPr>
              <a:t>.</a:t>
            </a:r>
            <a:endParaRPr lang="en-US" sz="1600" dirty="0" smtClean="0">
              <a:latin typeface="Arial"/>
              <a:cs typeface="Arial"/>
            </a:endParaRPr>
          </a:p>
          <a:p>
            <a:endParaRPr lang="en-US" sz="1000" dirty="0">
              <a:latin typeface="Arial"/>
              <a:cs typeface="Arial"/>
              <a:sym typeface="Chalet-ParisNineteenSixty" charset="0"/>
            </a:endParaRPr>
          </a:p>
          <a:p>
            <a:r>
              <a:rPr lang="en-US" sz="1400" b="1" dirty="0" smtClean="0">
                <a:latin typeface="Arial"/>
                <a:cs typeface="Arial"/>
                <a:sym typeface="Chalet-ParisNineteenSixty" charset="0"/>
              </a:rPr>
              <a:t>Held Media Missions and </a:t>
            </a:r>
            <a:r>
              <a:rPr lang="en-US" sz="1400" b="1" dirty="0" err="1" smtClean="0">
                <a:latin typeface="Arial"/>
                <a:cs typeface="Arial"/>
                <a:sym typeface="Chalet-ParisNineteenSixty" charset="0"/>
              </a:rPr>
              <a:t>Deskside</a:t>
            </a:r>
            <a:r>
              <a:rPr lang="en-US" sz="1400" b="1" dirty="0" smtClean="0">
                <a:latin typeface="Arial"/>
                <a:cs typeface="Arial"/>
                <a:sym typeface="Chalet-ParisNineteenSixty" charset="0"/>
              </a:rPr>
              <a:t> Chats in New York, Dallas, </a:t>
            </a:r>
          </a:p>
          <a:p>
            <a:r>
              <a:rPr lang="en-US" sz="1400" b="1" dirty="0" smtClean="0">
                <a:latin typeface="Arial"/>
                <a:cs typeface="Arial"/>
                <a:sym typeface="Chalet-ParisNineteenSixty" charset="0"/>
              </a:rPr>
              <a:t>San Diego, and Brazil.</a:t>
            </a:r>
            <a:endParaRPr lang="en-US" sz="1400" b="1" dirty="0">
              <a:latin typeface="Arial"/>
              <a:cs typeface="Arial"/>
              <a:sym typeface="Chalet-ParisNineteenSixty" charset="0"/>
            </a:endParaRPr>
          </a:p>
          <a:p>
            <a:pPr algn="just"/>
            <a:endParaRPr lang="en-US" sz="1000" dirty="0">
              <a:solidFill>
                <a:srgbClr val="211D1E"/>
              </a:solidFill>
              <a:latin typeface="Arial" charset="0"/>
              <a:cs typeface="Arial" charset="0"/>
              <a:sym typeface="Chalet-ParisNineteenSixty" charset="0"/>
            </a:endParaRPr>
          </a:p>
        </p:txBody>
      </p:sp>
      <p:pic>
        <p:nvPicPr>
          <p:cNvPr id="6" name="Picture 5" descr="041_palmspr_039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81" y="2046002"/>
            <a:ext cx="2918605" cy="393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9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te Car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8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4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n Down Car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er Promo Mai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2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ward Announcem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7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Rectangle 2"/>
          <p:cNvSpPr>
            <a:spLocks/>
          </p:cNvSpPr>
          <p:nvPr/>
        </p:nvSpPr>
        <p:spPr bwMode="auto">
          <a:xfrm>
            <a:off x="3054350" y="4237038"/>
            <a:ext cx="3036888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ts val="1550"/>
              </a:lnSpc>
            </a:pPr>
            <a:endParaRPr lang="en-US" sz="1100">
              <a:solidFill>
                <a:srgbClr val="211D1E"/>
              </a:solidFill>
              <a:latin typeface="Chalet-ParisNineteenSixty" charset="0"/>
              <a:cs typeface="Chalet-ParisNineteenSixty" charset="0"/>
              <a:sym typeface="Chalet-ParisNineteenSixty" charset="0"/>
            </a:endParaRPr>
          </a:p>
        </p:txBody>
      </p:sp>
      <p:sp>
        <p:nvSpPr>
          <p:cNvPr id="194564" name="Line 3"/>
          <p:cNvSpPr>
            <a:spLocks noChangeShapeType="1"/>
          </p:cNvSpPr>
          <p:nvPr/>
        </p:nvSpPr>
        <p:spPr bwMode="auto">
          <a:xfrm>
            <a:off x="2625725" y="3886200"/>
            <a:ext cx="3879850" cy="0"/>
          </a:xfrm>
          <a:prstGeom prst="line">
            <a:avLst/>
          </a:prstGeom>
          <a:noFill/>
          <a:ln w="12700">
            <a:solidFill>
              <a:srgbClr val="67676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38089" y="6034747"/>
            <a:ext cx="22735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Thank</a:t>
            </a:r>
            <a:r>
              <a:rPr lang="en-US" sz="3200" b="1" dirty="0" smtClean="0"/>
              <a:t> You! </a:t>
            </a:r>
            <a:endParaRPr lang="en-US" sz="3200" b="1" dirty="0"/>
          </a:p>
        </p:txBody>
      </p:sp>
      <p:pic>
        <p:nvPicPr>
          <p:cNvPr id="3" name="Picture 2" descr="Screen Shot 2014-06-03 at 12.17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4" y="196773"/>
            <a:ext cx="8638732" cy="58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2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 Shot 2014-06-03 at 12.38.00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5904" b="-239259"/>
          <a:stretch/>
        </p:blipFill>
        <p:spPr>
          <a:xfrm>
            <a:off x="150527" y="3393168"/>
            <a:ext cx="7918450" cy="4818063"/>
          </a:xfrm>
        </p:spPr>
      </p:pic>
      <p:sp>
        <p:nvSpPr>
          <p:cNvPr id="5" name="Rectangle 4"/>
          <p:cNvSpPr/>
          <p:nvPr/>
        </p:nvSpPr>
        <p:spPr>
          <a:xfrm>
            <a:off x="1652610" y="307538"/>
            <a:ext cx="6086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charset="0"/>
                <a:cs typeface="Arial" charset="0"/>
                <a:sym typeface="Chalet-ParisNineteenSixty" charset="0"/>
              </a:rPr>
              <a:t>GETTING PICKED UP</a:t>
            </a:r>
          </a:p>
          <a:p>
            <a:pPr algn="ctr"/>
            <a:r>
              <a:rPr lang="en-US" sz="3200" b="1" i="1" dirty="0" smtClean="0">
                <a:solidFill>
                  <a:schemeClr val="tx1"/>
                </a:solidFill>
                <a:latin typeface="Arial" charset="0"/>
                <a:cs typeface="Arial" charset="0"/>
                <a:sym typeface="Chalet-ParisNineteenSixty" charset="0"/>
              </a:rPr>
              <a:t>$</a:t>
            </a:r>
            <a:r>
              <a:rPr lang="en-US" sz="3200" b="1" dirty="0" smtClean="0">
                <a:solidFill>
                  <a:schemeClr val="tx1"/>
                </a:solidFill>
                <a:latin typeface="Arial" charset="0"/>
                <a:cs typeface="Arial" charset="0"/>
                <a:sym typeface="Chalet-ParisNineteenSixty" charset="0"/>
              </a:rPr>
              <a:t>15.39 Million in PR/AD Value </a:t>
            </a:r>
            <a:endParaRPr lang="en-US" sz="3200" b="1" dirty="0">
              <a:solidFill>
                <a:schemeClr val="tx1"/>
              </a:solidFill>
              <a:latin typeface="Calibri" charset="0"/>
              <a:cs typeface="Calibri" charset="0"/>
              <a:sym typeface="Chalet-ParisNineteenSixty" charset="0"/>
            </a:endParaRPr>
          </a:p>
        </p:txBody>
      </p:sp>
      <p:pic>
        <p:nvPicPr>
          <p:cNvPr id="4" name="Picture 3" descr="Screen Shot 2014-06-03 at 12.41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77" y="5429033"/>
            <a:ext cx="3938702" cy="685800"/>
          </a:xfrm>
          <a:prstGeom prst="rect">
            <a:avLst/>
          </a:prstGeom>
        </p:spPr>
      </p:pic>
      <p:pic>
        <p:nvPicPr>
          <p:cNvPr id="6" name="Picture 5" descr="Screen Shot 2014-06-03 at 12.52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43" y="1500375"/>
            <a:ext cx="3883192" cy="1280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237" r="-16" b="39583"/>
          <a:stretch/>
        </p:blipFill>
        <p:spPr bwMode="auto">
          <a:xfrm>
            <a:off x="2338917" y="2854484"/>
            <a:ext cx="3371488" cy="5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83068" y="3393168"/>
            <a:ext cx="2783400" cy="52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/>
          <a:p>
            <a:pPr eaLnBrk="1" hangingPunct="1"/>
            <a:r>
              <a:rPr lang="en-US" sz="1600" b="1" kern="1200" dirty="0" smtClean="0">
                <a:latin typeface="Arial" charset="0"/>
                <a:cs typeface="Arial" charset="0"/>
              </a:rPr>
              <a:t>Circulation: </a:t>
            </a:r>
            <a:r>
              <a:rPr lang="en-US" sz="1600" b="1" kern="1200" dirty="0">
                <a:latin typeface="Arial" charset="0"/>
                <a:cs typeface="Arial" charset="0"/>
              </a:rPr>
              <a:t>1. 9 million</a:t>
            </a:r>
          </a:p>
          <a:p>
            <a:pPr eaLnBrk="1" hangingPunct="1"/>
            <a:endParaRPr lang="en-US" sz="1400" kern="1200" dirty="0"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8062" y="5945556"/>
            <a:ext cx="2486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UMV: 50 million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0817" y="4716601"/>
            <a:ext cx="2473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Circulation: 971,922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6468" y="2780954"/>
            <a:ext cx="2202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Circulation: 250,000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0" y="1504693"/>
            <a:ext cx="2779712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50577" y="2515930"/>
            <a:ext cx="2182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Circulation: 100,000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5" name="Picture 14" descr="Screen Shot 2014-06-03 at 12.50.16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77" y="3776801"/>
            <a:ext cx="3263900" cy="939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57323" y="4760279"/>
            <a:ext cx="2622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Circulation: 43,000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7" name="Picture 16" descr="Screen Shot 2014-06-03 at 12.54.34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77" y="5268110"/>
            <a:ext cx="2933700" cy="1016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22632" y="6114833"/>
            <a:ext cx="2785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Circulation: 12,000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860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28874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rial" charset="0"/>
                <a:cs typeface="Arial" charset="0"/>
                <a:sym typeface="Chalet-ParisNineteenSixty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Arial" charset="0"/>
                <a:cs typeface="Arial" charset="0"/>
                <a:sym typeface="Chalet-ParisNineteenSixty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Arial" charset="0"/>
                <a:cs typeface="Arial" charset="0"/>
                <a:sym typeface="Chalet-ParisNineteenSixty" charset="0"/>
              </a:rPr>
              <a:t>GETTING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  <a:cs typeface="Arial" charset="0"/>
                <a:sym typeface="Chalet-ParisNineteenSixty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" charset="0"/>
                <a:cs typeface="Arial" charset="0"/>
                <a:sym typeface="Chalet-ParisNineteenSixty" charset="0"/>
              </a:rPr>
              <a:t>PICKED UP </a:t>
            </a:r>
            <a:br>
              <a:rPr lang="en-US" sz="3200" dirty="0" smtClean="0">
                <a:solidFill>
                  <a:schemeClr val="tx1"/>
                </a:solidFill>
                <a:latin typeface="Arial" charset="0"/>
                <a:cs typeface="Arial" charset="0"/>
                <a:sym typeface="Chalet-ParisNineteenSixty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Arial" charset="0"/>
                <a:cs typeface="Arial" charset="0"/>
                <a:sym typeface="Chalet-ParisNineteenSixty" charset="0"/>
              </a:rPr>
              <a:t>105 print and digital media placements</a:t>
            </a:r>
            <a:br>
              <a:rPr lang="en-US" sz="2800" b="1" dirty="0" smtClean="0">
                <a:solidFill>
                  <a:schemeClr val="tx1"/>
                </a:solidFill>
                <a:latin typeface="Arial" charset="0"/>
                <a:cs typeface="Arial" charset="0"/>
                <a:sym typeface="Chalet-ParisNineteenSixty" charset="0"/>
              </a:rPr>
            </a:br>
            <a:r>
              <a:rPr lang="en-US" sz="2800" b="1" dirty="0" smtClean="0">
                <a:latin typeface="Arial" charset="0"/>
                <a:cs typeface="Arial" charset="0"/>
                <a:sym typeface="Chalet-ParisNineteenSixty" charset="0"/>
              </a:rPr>
              <a:t>12.47 million total print circulation</a:t>
            </a:r>
            <a:br>
              <a:rPr lang="en-US" sz="2800" b="1" dirty="0" smtClean="0">
                <a:latin typeface="Arial" charset="0"/>
                <a:cs typeface="Arial" charset="0"/>
                <a:sym typeface="Chalet-ParisNineteenSixty" charset="0"/>
              </a:rPr>
            </a:br>
            <a:r>
              <a:rPr lang="en-US" sz="2800" b="1" dirty="0" smtClean="0">
                <a:latin typeface="Arial" charset="0"/>
                <a:cs typeface="Arial" charset="0"/>
                <a:sym typeface="Chalet-ParisNineteenSixty" charset="0"/>
              </a:rPr>
              <a:t>231.44 million total online monthly visitors</a:t>
            </a:r>
            <a:r>
              <a:rPr lang="en-US" sz="2400" b="1" i="1" dirty="0" smtClean="0">
                <a:latin typeface="Arial" charset="0"/>
                <a:cs typeface="Arial" charset="0"/>
                <a:sym typeface="Chalet-ParisNineteenSixty" charset="0"/>
              </a:rPr>
              <a:t/>
            </a:r>
            <a:br>
              <a:rPr lang="en-US" sz="2400" b="1" i="1" dirty="0" smtClean="0">
                <a:latin typeface="Arial" charset="0"/>
                <a:cs typeface="Arial" charset="0"/>
                <a:sym typeface="Chalet-ParisNineteenSixty" charset="0"/>
              </a:rPr>
            </a:b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9" b="27548"/>
          <a:stretch/>
        </p:blipFill>
        <p:spPr bwMode="auto">
          <a:xfrm>
            <a:off x="457200" y="2003511"/>
            <a:ext cx="2173287" cy="126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53430" y="3273431"/>
            <a:ext cx="1674813" cy="31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 eaLnBrk="1" hangingPunct="1"/>
            <a:r>
              <a:rPr lang="en-US" sz="1600" b="1" kern="1200" dirty="0">
                <a:latin typeface="Arial" charset="0"/>
                <a:cs typeface="Arial" charset="0"/>
              </a:rPr>
              <a:t>UMV: </a:t>
            </a:r>
            <a:r>
              <a:rPr lang="en-US" sz="1600" b="1" kern="1200" dirty="0" smtClean="0">
                <a:latin typeface="Arial" charset="0"/>
                <a:cs typeface="Arial" charset="0"/>
              </a:rPr>
              <a:t>200,000</a:t>
            </a:r>
            <a:endParaRPr lang="en-US" sz="1600" b="1" kern="1200" dirty="0">
              <a:latin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1" r="2000" b="34962"/>
          <a:stretch/>
        </p:blipFill>
        <p:spPr bwMode="auto">
          <a:xfrm>
            <a:off x="5085646" y="5099153"/>
            <a:ext cx="2800350" cy="100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odor's logo 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1" y="3670250"/>
            <a:ext cx="27686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creen Shot 2014-06-03 at 12.35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72" y="2489135"/>
            <a:ext cx="4920426" cy="635570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819242" y="6149281"/>
            <a:ext cx="1674813" cy="31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 eaLnBrk="1" hangingPunct="1"/>
            <a:r>
              <a:rPr lang="en-US" sz="1600" b="1" kern="1200" dirty="0">
                <a:latin typeface="Arial" charset="0"/>
                <a:cs typeface="Arial" charset="0"/>
              </a:rPr>
              <a:t>UMV: 26 </a:t>
            </a:r>
            <a:r>
              <a:rPr lang="en-US" sz="1600" b="1" kern="1200" dirty="0" smtClean="0">
                <a:latin typeface="Arial" charset="0"/>
                <a:cs typeface="Arial" charset="0"/>
              </a:rPr>
              <a:t>million</a:t>
            </a:r>
            <a:endParaRPr lang="en-US" sz="1600" b="1" kern="1200" dirty="0">
              <a:latin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4702" y="3124705"/>
            <a:ext cx="2289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Circulation: 240,000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6" name="Picture 15" descr="Screen Shot 2014-06-03 at 12.39.5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95" y="3670250"/>
            <a:ext cx="3898900" cy="1092200"/>
          </a:xfrm>
          <a:prstGeom prst="rect">
            <a:avLst/>
          </a:prstGeom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53430" y="4851249"/>
            <a:ext cx="1674813" cy="49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 eaLnBrk="1" hangingPunct="1"/>
            <a:r>
              <a:rPr lang="en-US" sz="1600" b="1" kern="1200" dirty="0">
                <a:latin typeface="Arial"/>
                <a:cs typeface="Arial"/>
              </a:rPr>
              <a:t>UMV: 404,000</a:t>
            </a:r>
          </a:p>
          <a:p>
            <a:pPr eaLnBrk="1" hangingPunct="1"/>
            <a:endParaRPr lang="en-US" sz="1200" kern="1200" dirty="0">
              <a:latin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0010" y="4760599"/>
            <a:ext cx="2367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Circulation: 38,000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01" y="5259430"/>
            <a:ext cx="2362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53430" y="6179428"/>
            <a:ext cx="2513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charset="0"/>
                <a:cs typeface="Arial" charset="0"/>
              </a:rPr>
              <a:t>Circulation: </a:t>
            </a:r>
            <a:r>
              <a:rPr lang="en-US" sz="1600" b="1" dirty="0">
                <a:latin typeface="Arial" charset="0"/>
                <a:cs typeface="Arial" charset="0"/>
              </a:rPr>
              <a:t>130,000</a:t>
            </a:r>
          </a:p>
        </p:txBody>
      </p:sp>
    </p:spTree>
    <p:extLst>
      <p:ext uri="{BB962C8B-B14F-4D97-AF65-F5344CB8AC3E}">
        <p14:creationId xmlns:p14="http://schemas.microsoft.com/office/powerpoint/2010/main" val="16135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 Shot 2014-06-03 at 1.04.54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86" t="-7869" r="-335240" b="-75860"/>
          <a:stretch/>
        </p:blipFill>
        <p:spPr>
          <a:xfrm>
            <a:off x="6612409" y="451584"/>
            <a:ext cx="9108229" cy="5051362"/>
          </a:xfr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0" y="455717"/>
            <a:ext cx="9144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3200" dirty="0" smtClean="0">
                <a:latin typeface="Arial" charset="0"/>
                <a:cs typeface="Arial" charset="0"/>
                <a:sym typeface="Chalet-ParisNineteenSixty" charset="0"/>
              </a:rPr>
              <a:t>UPCOMING STORIES</a:t>
            </a:r>
            <a:endParaRPr lang="en-US" sz="2500" dirty="0">
              <a:solidFill>
                <a:schemeClr val="tx1"/>
              </a:solidFill>
              <a:latin typeface="Arial" charset="0"/>
              <a:cs typeface="Arial" charset="0"/>
              <a:sym typeface="Chalet-ParisNineteenSixty" charset="0"/>
            </a:endParaRPr>
          </a:p>
        </p:txBody>
      </p:sp>
      <p:pic>
        <p:nvPicPr>
          <p:cNvPr id="5" name="Picture 4" descr="Screen Shot 2014-06-03 at 11.26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0" y="3532506"/>
            <a:ext cx="2296171" cy="2985633"/>
          </a:xfrm>
          <a:prstGeom prst="rect">
            <a:avLst/>
          </a:prstGeom>
        </p:spPr>
      </p:pic>
      <p:pic>
        <p:nvPicPr>
          <p:cNvPr id="6" name="Picture 5" descr="Screen Shot 2014-06-03 at 11.27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09" y="3942274"/>
            <a:ext cx="1920816" cy="2732664"/>
          </a:xfrm>
          <a:prstGeom prst="rect">
            <a:avLst/>
          </a:prstGeom>
        </p:spPr>
      </p:pic>
      <p:pic>
        <p:nvPicPr>
          <p:cNvPr id="9" name="Picture 8" descr="Screen Shot 2014-06-03 at 11.28.1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18" y="2243348"/>
            <a:ext cx="3869525" cy="673100"/>
          </a:xfrm>
          <a:prstGeom prst="rect">
            <a:avLst/>
          </a:prstGeom>
        </p:spPr>
      </p:pic>
      <p:pic>
        <p:nvPicPr>
          <p:cNvPr id="10" name="Picture 9" descr="Screen Shot 2014-06-03 at 11.33.5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58" y="4393544"/>
            <a:ext cx="3489079" cy="1295400"/>
          </a:xfrm>
          <a:prstGeom prst="rect">
            <a:avLst/>
          </a:prstGeom>
        </p:spPr>
      </p:pic>
      <p:pic>
        <p:nvPicPr>
          <p:cNvPr id="11" name="Picture 10" descr="Screen Shot 2014-06-03 at 11.37.0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43" y="1125264"/>
            <a:ext cx="2313294" cy="28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9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AWARDS &amp; </a:t>
            </a:r>
            <a:r>
              <a:rPr lang="en-US" sz="3200" dirty="0" smtClean="0">
                <a:latin typeface="Arial"/>
                <a:cs typeface="Arial"/>
              </a:rPr>
              <a:t>ACCOLADES</a:t>
            </a:r>
            <a:br>
              <a:rPr lang="en-US" sz="3200" dirty="0" smtClean="0"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(just to name a few)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 fontScale="92500" lnSpcReduction="10000"/>
          </a:bodyPr>
          <a:lstStyle/>
          <a:p>
            <a:r>
              <a:rPr lang="en-US" sz="1800" dirty="0">
                <a:latin typeface="Arial"/>
                <a:cs typeface="Arial"/>
              </a:rPr>
              <a:t>2014 </a:t>
            </a:r>
            <a:r>
              <a:rPr lang="en-US" sz="1800" i="1" dirty="0">
                <a:latin typeface="Arial"/>
                <a:cs typeface="Arial"/>
              </a:rPr>
              <a:t>Luxury Travel Advisor</a:t>
            </a:r>
            <a:r>
              <a:rPr lang="en-US" sz="1800" dirty="0">
                <a:latin typeface="Arial"/>
                <a:cs typeface="Arial"/>
              </a:rPr>
              <a:t> Top General Manager Worldwide</a:t>
            </a:r>
          </a:p>
          <a:p>
            <a:r>
              <a:rPr lang="en-US" sz="1800" dirty="0">
                <a:latin typeface="Arial"/>
                <a:cs typeface="Arial"/>
              </a:rPr>
              <a:t>2014 </a:t>
            </a:r>
            <a:r>
              <a:rPr lang="en-US" sz="1800" i="1" dirty="0" err="1" smtClean="0">
                <a:latin typeface="Arial"/>
                <a:cs typeface="Arial"/>
              </a:rPr>
              <a:t>Conde</a:t>
            </a:r>
            <a:r>
              <a:rPr lang="en-US" sz="1800" i="1" dirty="0" smtClean="0">
                <a:latin typeface="Arial"/>
                <a:cs typeface="Arial"/>
              </a:rPr>
              <a:t>’ </a:t>
            </a:r>
            <a:r>
              <a:rPr lang="en-US" sz="1800" i="1" dirty="0">
                <a:latin typeface="Arial"/>
                <a:cs typeface="Arial"/>
              </a:rPr>
              <a:t>Nast Johansen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“Best </a:t>
            </a:r>
            <a:r>
              <a:rPr lang="en-US" sz="1800" dirty="0">
                <a:latin typeface="Arial"/>
                <a:cs typeface="Arial"/>
              </a:rPr>
              <a:t>Hotel </a:t>
            </a:r>
            <a:r>
              <a:rPr lang="en-US" sz="1800" dirty="0" smtClean="0">
                <a:latin typeface="Arial"/>
                <a:cs typeface="Arial"/>
              </a:rPr>
              <a:t>Spa”</a:t>
            </a:r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2014 </a:t>
            </a:r>
            <a:r>
              <a:rPr lang="en-US" sz="1800" i="1" dirty="0" smtClean="0">
                <a:latin typeface="Arial"/>
                <a:cs typeface="Arial"/>
              </a:rPr>
              <a:t>Celebrated Living </a:t>
            </a:r>
            <a:r>
              <a:rPr lang="en-US" sz="1800" dirty="0" smtClean="0">
                <a:latin typeface="Arial"/>
                <a:cs typeface="Arial"/>
              </a:rPr>
              <a:t>Platinum Award Nomination</a:t>
            </a:r>
          </a:p>
          <a:p>
            <a:r>
              <a:rPr lang="en-US" sz="1800" dirty="0" smtClean="0">
                <a:latin typeface="Arial"/>
                <a:cs typeface="Arial"/>
              </a:rPr>
              <a:t>2014 Virtuoso Spa Nomination </a:t>
            </a:r>
          </a:p>
          <a:p>
            <a:r>
              <a:rPr lang="en-US" sz="1800" dirty="0" smtClean="0">
                <a:latin typeface="Arial"/>
                <a:cs typeface="Arial"/>
              </a:rPr>
              <a:t>2014 </a:t>
            </a:r>
            <a:r>
              <a:rPr lang="en-US" sz="1800" i="1" dirty="0" smtClean="0">
                <a:latin typeface="Arial"/>
                <a:cs typeface="Arial"/>
              </a:rPr>
              <a:t>LEADERS MAGAZINE</a:t>
            </a:r>
            <a:r>
              <a:rPr lang="en-US" sz="1800" dirty="0" smtClean="0">
                <a:latin typeface="Arial"/>
                <a:cs typeface="Arial"/>
              </a:rPr>
              <a:t> World’s Leading Suites</a:t>
            </a:r>
            <a:endParaRPr lang="en-US" sz="180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2013</a:t>
            </a:r>
            <a:r>
              <a:rPr lang="en-US" sz="1800" i="1" dirty="0">
                <a:latin typeface="Arial"/>
                <a:cs typeface="Arial"/>
              </a:rPr>
              <a:t> </a:t>
            </a:r>
            <a:r>
              <a:rPr lang="en-US" sz="1800" i="1" dirty="0" err="1" smtClean="0">
                <a:latin typeface="Arial"/>
                <a:cs typeface="Arial"/>
              </a:rPr>
              <a:t>Conde</a:t>
            </a:r>
            <a:r>
              <a:rPr lang="en-US" sz="1800" i="1" dirty="0" smtClean="0">
                <a:latin typeface="Arial"/>
                <a:cs typeface="Arial"/>
              </a:rPr>
              <a:t>’ </a:t>
            </a:r>
            <a:r>
              <a:rPr lang="en-US" sz="1800" i="1" dirty="0">
                <a:latin typeface="Arial"/>
                <a:cs typeface="Arial"/>
              </a:rPr>
              <a:t>Nast Traveler</a:t>
            </a:r>
            <a:r>
              <a:rPr lang="en-US" sz="1800" dirty="0">
                <a:latin typeface="Arial"/>
                <a:cs typeface="Arial"/>
              </a:rPr>
              <a:t> Gold List</a:t>
            </a:r>
          </a:p>
          <a:p>
            <a:r>
              <a:rPr lang="en-US" sz="1800" dirty="0">
                <a:latin typeface="Arial"/>
                <a:cs typeface="Arial"/>
              </a:rPr>
              <a:t>2013 </a:t>
            </a:r>
            <a:r>
              <a:rPr lang="en-US" sz="1800" i="1" dirty="0">
                <a:latin typeface="Arial"/>
                <a:cs typeface="Arial"/>
              </a:rPr>
              <a:t>T+L 500 </a:t>
            </a:r>
            <a:r>
              <a:rPr lang="en-US" sz="1800" dirty="0">
                <a:latin typeface="Arial"/>
                <a:cs typeface="Arial"/>
              </a:rPr>
              <a:t>Best Hotels in the World/ #1 in Turks and Caicos</a:t>
            </a:r>
          </a:p>
          <a:p>
            <a:r>
              <a:rPr lang="en-US" sz="1800" dirty="0">
                <a:latin typeface="Arial"/>
                <a:cs typeface="Arial"/>
              </a:rPr>
              <a:t>2013 </a:t>
            </a:r>
            <a:r>
              <a:rPr lang="en-US" sz="1800" i="1" dirty="0" err="1" smtClean="0">
                <a:latin typeface="Arial"/>
                <a:cs typeface="Arial"/>
              </a:rPr>
              <a:t>Conde</a:t>
            </a:r>
            <a:r>
              <a:rPr lang="en-US" sz="1800" i="1" dirty="0" smtClean="0">
                <a:latin typeface="Arial"/>
                <a:cs typeface="Arial"/>
              </a:rPr>
              <a:t>’ </a:t>
            </a:r>
            <a:r>
              <a:rPr lang="en-US" sz="1800" i="1" dirty="0">
                <a:latin typeface="Arial"/>
                <a:cs typeface="Arial"/>
              </a:rPr>
              <a:t>Nast Traveler</a:t>
            </a:r>
            <a:r>
              <a:rPr lang="en-US" sz="1800" dirty="0">
                <a:latin typeface="Arial"/>
                <a:cs typeface="Arial"/>
              </a:rPr>
              <a:t> Top </a:t>
            </a:r>
            <a:r>
              <a:rPr lang="en-US" sz="1800" dirty="0" smtClean="0">
                <a:latin typeface="Arial"/>
                <a:cs typeface="Arial"/>
              </a:rPr>
              <a:t>Spa in the Caribbean</a:t>
            </a:r>
            <a:endParaRPr lang="en-US" sz="1800" dirty="0">
              <a:latin typeface="Arial"/>
              <a:cs typeface="Arial"/>
            </a:endParaRPr>
          </a:p>
          <a:p>
            <a:r>
              <a:rPr lang="en-US" sz="1800" b="1" dirty="0">
                <a:solidFill>
                  <a:srgbClr val="7030A0"/>
                </a:solidFill>
                <a:latin typeface="Arial"/>
                <a:cs typeface="Arial"/>
              </a:rPr>
              <a:t>2013 </a:t>
            </a:r>
            <a:r>
              <a:rPr lang="en-US" sz="1800" b="1" dirty="0" smtClean="0">
                <a:solidFill>
                  <a:srgbClr val="7030A0"/>
                </a:solidFill>
                <a:latin typeface="Arial"/>
                <a:cs typeface="Arial"/>
              </a:rPr>
              <a:t>March - Regent Palms accepted into Virtuoso </a:t>
            </a:r>
            <a:endParaRPr lang="en-US" sz="1800" b="1" dirty="0">
              <a:solidFill>
                <a:srgbClr val="7030A0"/>
              </a:solidFill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2013 World Travel </a:t>
            </a:r>
            <a:r>
              <a:rPr lang="en-US" sz="1800" dirty="0" smtClean="0">
                <a:latin typeface="Arial"/>
                <a:cs typeface="Arial"/>
              </a:rPr>
              <a:t>Awards Turks </a:t>
            </a:r>
            <a:r>
              <a:rPr lang="en-US" sz="1800" dirty="0" smtClean="0">
                <a:latin typeface="Arial"/>
                <a:cs typeface="Arial"/>
              </a:rPr>
              <a:t>&amp; Caicos Leading </a:t>
            </a:r>
            <a:r>
              <a:rPr lang="en-US" sz="1800" dirty="0">
                <a:latin typeface="Arial"/>
                <a:cs typeface="Arial"/>
              </a:rPr>
              <a:t>Spa </a:t>
            </a:r>
            <a:r>
              <a:rPr lang="en-US" sz="1800" dirty="0" smtClean="0">
                <a:latin typeface="Arial"/>
                <a:cs typeface="Arial"/>
              </a:rPr>
              <a:t>Resort</a:t>
            </a:r>
          </a:p>
          <a:p>
            <a:r>
              <a:rPr lang="en-US" sz="1800" dirty="0" smtClean="0">
                <a:latin typeface="Arial"/>
                <a:cs typeface="Arial"/>
              </a:rPr>
              <a:t>2013 World Travel </a:t>
            </a:r>
            <a:r>
              <a:rPr lang="en-US" sz="1800" dirty="0" smtClean="0">
                <a:latin typeface="Arial"/>
                <a:cs typeface="Arial"/>
              </a:rPr>
              <a:t>Awards </a:t>
            </a:r>
            <a:r>
              <a:rPr lang="en-US" sz="1800" dirty="0" smtClean="0">
                <a:latin typeface="Arial"/>
                <a:cs typeface="Arial"/>
              </a:rPr>
              <a:t>Caribbean Leading Spa </a:t>
            </a:r>
            <a:r>
              <a:rPr lang="en-US" sz="1800" dirty="0" smtClean="0">
                <a:latin typeface="Arial"/>
                <a:cs typeface="Arial"/>
              </a:rPr>
              <a:t>Resort</a:t>
            </a:r>
          </a:p>
          <a:p>
            <a:r>
              <a:rPr lang="en-US" sz="1800" dirty="0" smtClean="0">
                <a:latin typeface="Arial"/>
                <a:cs typeface="Arial"/>
              </a:rPr>
              <a:t>2013 World Travel Awards Worlds Leading Spa Resort</a:t>
            </a:r>
            <a:endParaRPr lang="en-US" sz="1800" dirty="0"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2013 Star Awards’ Hotel of the Year</a:t>
            </a:r>
          </a:p>
          <a:p>
            <a:r>
              <a:rPr lang="en-US" sz="1800" dirty="0">
                <a:latin typeface="Arial"/>
                <a:cs typeface="Arial"/>
              </a:rPr>
              <a:t>2013 Star Awards’ Hotelier of the Year</a:t>
            </a:r>
          </a:p>
          <a:p>
            <a:r>
              <a:rPr lang="en-US" sz="1800" dirty="0">
                <a:latin typeface="Arial"/>
                <a:cs typeface="Arial"/>
              </a:rPr>
              <a:t>2013 </a:t>
            </a:r>
            <a:r>
              <a:rPr lang="en-US" sz="1800" i="1" dirty="0" smtClean="0">
                <a:latin typeface="Arial"/>
                <a:cs typeface="Arial"/>
              </a:rPr>
              <a:t>LEADERS MAGAZINE World’s Leading Suites</a:t>
            </a:r>
            <a:endParaRPr lang="en-US" sz="1800" dirty="0"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2013 </a:t>
            </a:r>
            <a:r>
              <a:rPr lang="en-US" sz="1800" i="1" dirty="0">
                <a:latin typeface="Arial"/>
                <a:cs typeface="Arial"/>
              </a:rPr>
              <a:t>Travel Weekly </a:t>
            </a:r>
            <a:r>
              <a:rPr lang="en-US" sz="1800" dirty="0">
                <a:latin typeface="Arial"/>
                <a:cs typeface="Arial"/>
              </a:rPr>
              <a:t>Magellan </a:t>
            </a:r>
            <a:r>
              <a:rPr lang="en-US" sz="1800" dirty="0" smtClean="0">
                <a:latin typeface="Arial"/>
                <a:cs typeface="Arial"/>
              </a:rPr>
              <a:t>Award, Luxury Spa Design</a:t>
            </a:r>
            <a:endParaRPr lang="en-US" sz="1800" dirty="0">
              <a:latin typeface="Arial"/>
              <a:cs typeface="Arial"/>
            </a:endParaRPr>
          </a:p>
          <a:p>
            <a:endParaRPr lang="en-US" sz="2500" dirty="0">
              <a:solidFill>
                <a:schemeClr val="tx1"/>
              </a:solidFill>
              <a:latin typeface="Arial" charset="0"/>
              <a:cs typeface="Arial" charset="0"/>
              <a:sym typeface="Chalet-ParisNineteenSixt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8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Arial"/>
                <a:cs typeface="Arial"/>
              </a:rPr>
              <a:t>PRESS TRIPS</a:t>
            </a:r>
            <a:br>
              <a:rPr lang="en-US" sz="36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30+ </a:t>
            </a:r>
            <a:r>
              <a:rPr lang="en-US" sz="2800" dirty="0">
                <a:latin typeface="Arial"/>
                <a:cs typeface="Arial"/>
              </a:rPr>
              <a:t>m</a:t>
            </a:r>
            <a:r>
              <a:rPr lang="en-US" sz="2800" dirty="0" smtClean="0">
                <a:latin typeface="Arial"/>
                <a:cs typeface="Arial"/>
              </a:rPr>
              <a:t>edia on property in 2013 and 2014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Five press trips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3114" y="1650696"/>
            <a:ext cx="35550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ea typeface="Lucida Grande"/>
                <a:cs typeface="Arial"/>
              </a:rPr>
              <a:t>Washington Post</a:t>
            </a:r>
            <a:endParaRPr lang="en-US" dirty="0">
              <a:latin typeface="Arial"/>
              <a:ea typeface="Lucida Grande"/>
              <a:cs typeface="Arial"/>
            </a:endParaRPr>
          </a:p>
          <a:p>
            <a:r>
              <a:rPr lang="en-US" dirty="0">
                <a:latin typeface="Arial"/>
                <a:ea typeface="Lucida Grande"/>
                <a:cs typeface="Arial"/>
              </a:rPr>
              <a:t>Simply </a:t>
            </a:r>
            <a:r>
              <a:rPr lang="en-US" dirty="0" err="1">
                <a:latin typeface="Arial"/>
                <a:ea typeface="Lucida Grande"/>
                <a:cs typeface="Arial"/>
              </a:rPr>
              <a:t>Buckhead</a:t>
            </a:r>
            <a:endParaRPr lang="en-US" dirty="0">
              <a:latin typeface="Arial"/>
              <a:ea typeface="Lucida Grande"/>
              <a:cs typeface="Arial"/>
            </a:endParaRPr>
          </a:p>
          <a:p>
            <a:r>
              <a:rPr lang="en-US" dirty="0">
                <a:latin typeface="Arial"/>
                <a:ea typeface="Lucida Grande"/>
                <a:cs typeface="Arial"/>
              </a:rPr>
              <a:t>Recommend</a:t>
            </a:r>
          </a:p>
          <a:p>
            <a:r>
              <a:rPr lang="en-US" dirty="0">
                <a:latin typeface="Arial"/>
                <a:ea typeface="Lucida Grande"/>
                <a:cs typeface="Arial"/>
              </a:rPr>
              <a:t>Fitness </a:t>
            </a:r>
          </a:p>
          <a:p>
            <a:r>
              <a:rPr lang="en-US" dirty="0">
                <a:latin typeface="Arial"/>
                <a:ea typeface="Lucida Grande"/>
                <a:cs typeface="Arial"/>
              </a:rPr>
              <a:t>New York Resident</a:t>
            </a:r>
          </a:p>
          <a:p>
            <a:r>
              <a:rPr lang="en-US" dirty="0">
                <a:latin typeface="Arial"/>
                <a:ea typeface="Lucida Grande"/>
                <a:cs typeface="Arial"/>
              </a:rPr>
              <a:t>New York Post </a:t>
            </a:r>
          </a:p>
          <a:p>
            <a:r>
              <a:rPr lang="en-US" dirty="0" err="1">
                <a:latin typeface="Arial"/>
                <a:ea typeface="Lucida Grande"/>
                <a:cs typeface="Arial"/>
              </a:rPr>
              <a:t>Northstar</a:t>
            </a:r>
            <a:r>
              <a:rPr lang="en-US" dirty="0">
                <a:latin typeface="Arial"/>
                <a:ea typeface="Lucida Grande"/>
                <a:cs typeface="Arial"/>
              </a:rPr>
              <a:t> Media </a:t>
            </a:r>
          </a:p>
          <a:p>
            <a:r>
              <a:rPr lang="en-US" dirty="0">
                <a:latin typeface="Arial"/>
                <a:ea typeface="Lucida Grande"/>
                <a:cs typeface="Arial"/>
              </a:rPr>
              <a:t>Lucky Magazine </a:t>
            </a:r>
          </a:p>
          <a:p>
            <a:r>
              <a:rPr lang="en-US" dirty="0">
                <a:latin typeface="Arial"/>
                <a:ea typeface="Lucida Grande"/>
                <a:cs typeface="Arial"/>
              </a:rPr>
              <a:t>Destination Weddings &amp; Honeymoons </a:t>
            </a:r>
          </a:p>
          <a:p>
            <a:r>
              <a:rPr lang="en-US" dirty="0" smtClean="0">
                <a:latin typeface="Arial"/>
                <a:ea typeface="Lucida Grande"/>
                <a:cs typeface="Arial"/>
              </a:rPr>
              <a:t>Modern </a:t>
            </a:r>
            <a:r>
              <a:rPr lang="en-US" dirty="0">
                <a:latin typeface="Arial"/>
                <a:ea typeface="Lucida Grande"/>
                <a:cs typeface="Arial"/>
              </a:rPr>
              <a:t>Luxury </a:t>
            </a:r>
          </a:p>
          <a:p>
            <a:r>
              <a:rPr lang="en-US" dirty="0">
                <a:latin typeface="Arial"/>
                <a:ea typeface="Lucida Grande"/>
                <a:cs typeface="Arial"/>
              </a:rPr>
              <a:t>South Florida Luxury Guide</a:t>
            </a:r>
          </a:p>
          <a:p>
            <a:r>
              <a:rPr lang="en-US" dirty="0">
                <a:latin typeface="Arial"/>
                <a:ea typeface="Lucida Grande"/>
                <a:cs typeface="Arial"/>
              </a:rPr>
              <a:t>Healthy </a:t>
            </a:r>
            <a:r>
              <a:rPr lang="en-US" dirty="0" smtClean="0">
                <a:latin typeface="Arial"/>
                <a:ea typeface="Lucida Grande"/>
                <a:cs typeface="Arial"/>
              </a:rPr>
              <a:t>Travel Magazine</a:t>
            </a:r>
            <a:endParaRPr lang="en-US" dirty="0">
              <a:latin typeface="Arial"/>
              <a:ea typeface="Lucida Grande"/>
              <a:cs typeface="Arial"/>
            </a:endParaRPr>
          </a:p>
          <a:p>
            <a:r>
              <a:rPr lang="en-US" dirty="0">
                <a:latin typeface="Arial"/>
                <a:ea typeface="Lucida Grande"/>
                <a:cs typeface="Arial"/>
              </a:rPr>
              <a:t>The Globe and </a:t>
            </a:r>
            <a:r>
              <a:rPr lang="en-US" dirty="0" smtClean="0">
                <a:latin typeface="Arial"/>
                <a:ea typeface="Lucida Grande"/>
                <a:cs typeface="Arial"/>
              </a:rPr>
              <a:t>Mail</a:t>
            </a:r>
            <a:endParaRPr lang="en-US" dirty="0">
              <a:latin typeface="Arial"/>
              <a:ea typeface="Lucida Grande"/>
              <a:cs typeface="Arial"/>
            </a:endParaRPr>
          </a:p>
          <a:p>
            <a:r>
              <a:rPr lang="en-US" dirty="0" err="1" smtClean="0">
                <a:latin typeface="Arial"/>
                <a:ea typeface="Lucida Grande"/>
                <a:cs typeface="Arial"/>
              </a:rPr>
              <a:t>Nuvo</a:t>
            </a:r>
            <a:endParaRPr lang="en-US" dirty="0" smtClean="0">
              <a:latin typeface="Arial"/>
              <a:ea typeface="Lucida Grande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87627" y="165069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JetSet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 Magazine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Bella NYC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Los Angeles Times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Up! WestJet’s in-flight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Dallas Morning News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Denver Reign magazine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Travel Weekly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Hotel-Online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MeetingsNet</a:t>
            </a:r>
            <a:endParaRPr lang="en-US" dirty="0" smtClean="0">
              <a:solidFill>
                <a:srgbClr val="000000"/>
              </a:solidFill>
              <a:latin typeface="Arial"/>
              <a:ea typeface="Lucida Grande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Details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Glamour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SCENE Magazine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Islands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Bridal Guide</a:t>
            </a:r>
          </a:p>
          <a:p>
            <a:endParaRPr lang="en-US" dirty="0">
              <a:latin typeface="Arial"/>
              <a:ea typeface="Lucida Grande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13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42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latin typeface="Arial"/>
                <a:cs typeface="Arial"/>
              </a:rPr>
              <a:t/>
            </a:r>
            <a:br>
              <a:rPr lang="en-US" sz="2700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>2013 TRAVEL </a:t>
            </a:r>
            <a:r>
              <a:rPr lang="en-US" sz="3600" dirty="0" smtClean="0">
                <a:latin typeface="Arial"/>
                <a:cs typeface="Arial"/>
              </a:rPr>
              <a:t>PARTNER</a:t>
            </a:r>
            <a:r>
              <a:rPr lang="en-US" sz="3600" dirty="0" smtClean="0">
                <a:latin typeface="Arial"/>
                <a:cs typeface="Arial"/>
              </a:rPr>
              <a:t> </a:t>
            </a:r>
            <a:r>
              <a:rPr lang="en-US" sz="3600" dirty="0">
                <a:latin typeface="Arial"/>
                <a:cs typeface="Arial"/>
              </a:rPr>
              <a:t>FAM TRIPS</a:t>
            </a:r>
            <a:br>
              <a:rPr lang="en-US" sz="3600" dirty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>.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26" name="Picture 25" descr="Screen shot 2014-06-03 at 2.55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83" y="584069"/>
            <a:ext cx="4941435" cy="589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8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33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latin typeface="Arial"/>
                <a:cs typeface="Arial"/>
              </a:rPr>
              <a:t/>
            </a:r>
            <a:br>
              <a:rPr lang="en-US" sz="2700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>2013 TRAVEL AGENT </a:t>
            </a:r>
            <a:r>
              <a:rPr lang="en-US" sz="3600" dirty="0" smtClean="0">
                <a:latin typeface="Arial"/>
                <a:cs typeface="Arial"/>
              </a:rPr>
              <a:t>PARTNER</a:t>
            </a:r>
            <a:r>
              <a:rPr lang="en-US" sz="3600" dirty="0" smtClean="0">
                <a:latin typeface="Arial"/>
                <a:cs typeface="Arial"/>
              </a:rPr>
              <a:t> </a:t>
            </a:r>
            <a:r>
              <a:rPr lang="en-US" sz="3600" dirty="0" smtClean="0">
                <a:latin typeface="Arial"/>
                <a:cs typeface="Arial"/>
              </a:rPr>
              <a:t>TRIPS</a:t>
            </a:r>
            <a:r>
              <a:rPr lang="en-US" sz="3600" dirty="0">
                <a:latin typeface="Arial"/>
                <a:cs typeface="Arial"/>
              </a:rPr>
              <a:t/>
            </a:r>
            <a:br>
              <a:rPr lang="en-US" sz="3600" dirty="0">
                <a:latin typeface="Arial"/>
                <a:cs typeface="Arial"/>
              </a:rPr>
            </a:b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19" name="Picture 18" descr="Screen shot 2014-06-03 at 2.58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70" y="733894"/>
            <a:ext cx="6748260" cy="510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3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272</Words>
  <Application>Microsoft Office PowerPoint</Application>
  <PresentationFormat>On-screen Show (4:3)</PresentationFormat>
  <Paragraphs>99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Chalet-ParisNineteenSixty</vt:lpstr>
      <vt:lpstr>GillSans</vt:lpstr>
      <vt:lpstr>Lucida Grande</vt:lpstr>
      <vt:lpstr>ヒラギノ角ゴ ProN W3</vt:lpstr>
      <vt:lpstr>Office Theme</vt:lpstr>
      <vt:lpstr>PowerPoint Presentation</vt:lpstr>
      <vt:lpstr>PowerPoint Presentation</vt:lpstr>
      <vt:lpstr>PowerPoint Presentation</vt:lpstr>
      <vt:lpstr> GETTING PICKED UP  105 print and digital media placements 12.47 million total print circulation 231.44 million total online monthly visitors </vt:lpstr>
      <vt:lpstr>PowerPoint Presentation</vt:lpstr>
      <vt:lpstr>AWARDS &amp; ACCOLADES (just to name a few)</vt:lpstr>
      <vt:lpstr>PRESS TRIPS 30+ media on property in 2013 and 2014 Five press trips</vt:lpstr>
      <vt:lpstr> 2013 TRAVEL PARTNER FAM TRIPS .</vt:lpstr>
      <vt:lpstr> 2013 TRAVEL AGENT PARTNER TRIPS </vt:lpstr>
      <vt:lpstr> 2014 TRAVEL AGENT PARTNER TRIPS </vt:lpstr>
      <vt:lpstr> 2014 TRAVEL AGENT PARTNER TRIPS </vt:lpstr>
      <vt:lpstr> 2013 TRAVEL PARTNER TRADESHOWS </vt:lpstr>
      <vt:lpstr> 2014 TRAVEL PARTNER TRADESHOWS </vt:lpstr>
      <vt:lpstr>FOCUS ON WEDDINGS AND GROUPS</vt:lpstr>
      <vt:lpstr>BRAZIL AND SOUTH AMERICA Featured in top travel partner programs Travel Week South America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JPR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Greer</dc:creator>
  <cp:lastModifiedBy>Karen S. Whitt</cp:lastModifiedBy>
  <cp:revision>61</cp:revision>
  <dcterms:created xsi:type="dcterms:W3CDTF">2014-06-02T13:35:17Z</dcterms:created>
  <dcterms:modified xsi:type="dcterms:W3CDTF">2014-06-04T19:43:53Z</dcterms:modified>
</cp:coreProperties>
</file>