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1.xml" ContentType="application/vnd.openxmlformats-officedocument.presentationml.comments+xml"/>
  <Override PartName="/ppt/notesSlides/notesSlide32.xml" ContentType="application/vnd.openxmlformats-officedocument.presentationml.notesSlide+xml"/>
  <Override PartName="/ppt/comments/comment2.xml" ContentType="application/vnd.openxmlformats-officedocument.presentationml.comments+xml"/>
  <Override PartName="/ppt/notesSlides/notesSlide33.xml" ContentType="application/vnd.openxmlformats-officedocument.presentationml.notesSlide+xml"/>
  <Override PartName="/ppt/comments/comment3.xml" ContentType="application/vnd.openxmlformats-officedocument.presentationml.comments+xml"/>
  <Override PartName="/ppt/notesSlides/notesSlide34.xml" ContentType="application/vnd.openxmlformats-officedocument.presentationml.notesSlide+xml"/>
  <Override PartName="/ppt/comments/comment4.xml" ContentType="application/vnd.openxmlformats-officedocument.presentationml.comments+xml"/>
  <Override PartName="/ppt/notesSlides/notesSlide35.xml" ContentType="application/vnd.openxmlformats-officedocument.presentationml.notesSlide+xml"/>
  <Override PartName="/ppt/comments/comment5.xml" ContentType="application/vnd.openxmlformats-officedocument.presentationml.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comment6.xml" ContentType="application/vnd.openxmlformats-officedocument.presentationml.comments+xml"/>
  <Override PartName="/ppt/notesSlides/notesSlide44.xml" ContentType="application/vnd.openxmlformats-officedocument.presentationml.notesSlide+xml"/>
  <Override PartName="/ppt/comments/comment7.xml" ContentType="application/vnd.openxmlformats-officedocument.presentationml.comments+xml"/>
  <Override PartName="/ppt/notesSlides/notesSlide45.xml" ContentType="application/vnd.openxmlformats-officedocument.presentationml.notesSlide+xml"/>
  <Override PartName="/ppt/comments/comment8.xml" ContentType="application/vnd.openxmlformats-officedocument.presentationml.comments+xml"/>
  <Override PartName="/ppt/notesSlides/notesSlide46.xml" ContentType="application/vnd.openxmlformats-officedocument.presentationml.notesSlide+xml"/>
  <Override PartName="/ppt/comments/comment9.xml" ContentType="application/vnd.openxmlformats-officedocument.presentationml.comments+xml"/>
  <Override PartName="/ppt/notesSlides/notesSlide47.xml" ContentType="application/vnd.openxmlformats-officedocument.presentationml.notesSlide+xml"/>
  <Override PartName="/ppt/comments/comment10.xml" ContentType="application/vnd.openxmlformats-officedocument.presentationml.comments+xml"/>
  <Override PartName="/ppt/notesSlides/notesSlide48.xml" ContentType="application/vnd.openxmlformats-officedocument.presentationml.notesSlide+xml"/>
  <Override PartName="/ppt/comments/comment11.xml" ContentType="application/vnd.openxmlformats-officedocument.presentationml.comments+xml"/>
  <Override PartName="/ppt/notesSlides/notesSlide49.xml" ContentType="application/vnd.openxmlformats-officedocument.presentationml.notesSlide+xml"/>
  <Override PartName="/ppt/comments/comment12.xml" ContentType="application/vnd.openxmlformats-officedocument.presentationml.comments+xml"/>
  <Override PartName="/ppt/notesSlides/notesSlide50.xml" ContentType="application/vnd.openxmlformats-officedocument.presentationml.notesSlide+xml"/>
  <Override PartName="/ppt/comments/comment13.xml" ContentType="application/vnd.openxmlformats-officedocument.presentationml.comments+xml"/>
  <Override PartName="/ppt/notesSlides/notesSlide51.xml" ContentType="application/vnd.openxmlformats-officedocument.presentationml.notesSlide+xml"/>
  <Override PartName="/ppt/comments/comment14.xml" ContentType="application/vnd.openxmlformats-officedocument.presentationml.comments+xml"/>
  <Override PartName="/ppt/notesSlides/notesSlide52.xml" ContentType="application/vnd.openxmlformats-officedocument.presentationml.notesSlide+xml"/>
  <Override PartName="/ppt/comments/comment15.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omments/comment16.xml" ContentType="application/vnd.openxmlformats-officedocument.presentationml.comments+xml"/>
  <Override PartName="/ppt/notesSlides/notesSlide59.xml" ContentType="application/vnd.openxmlformats-officedocument.presentationml.notesSlide+xml"/>
  <Override PartName="/ppt/comments/comment17.xml" ContentType="application/vnd.openxmlformats-officedocument.presentationml.comments+xml"/>
  <Override PartName="/ppt/notesSlides/notesSlide60.xml" ContentType="application/vnd.openxmlformats-officedocument.presentationml.notesSlide+xml"/>
  <Override PartName="/ppt/comments/comment18.xml" ContentType="application/vnd.openxmlformats-officedocument.presentationml.comment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omments/comment19.xml" ContentType="application/vnd.openxmlformats-officedocument.presentationml.comments+xml"/>
  <Override PartName="/ppt/notesSlides/notesSlide68.xml" ContentType="application/vnd.openxmlformats-officedocument.presentationml.notesSlide+xml"/>
  <Override PartName="/ppt/comments/comment20.xml" ContentType="application/vnd.openxmlformats-officedocument.presentationml.comments+xml"/>
  <Override PartName="/ppt/notesSlides/notesSlide69.xml" ContentType="application/vnd.openxmlformats-officedocument.presentationml.notesSlide+xml"/>
  <Override PartName="/ppt/comments/comment21.xml" ContentType="application/vnd.openxmlformats-officedocument.presentationml.comment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omments/comment22.xml" ContentType="application/vnd.openxmlformats-officedocument.presentationml.comments+xml"/>
  <Override PartName="/ppt/notesSlides/notesSlide74.xml" ContentType="application/vnd.openxmlformats-officedocument.presentationml.notesSlide+xml"/>
  <Override PartName="/ppt/comments/comment23.xml" ContentType="application/vnd.openxmlformats-officedocument.presentationml.comment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omments/comment24.xml" ContentType="application/vnd.openxmlformats-officedocument.presentationml.comment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5" r:id="rId1"/>
    <p:sldMasterId id="2147483726" r:id="rId2"/>
    <p:sldMasterId id="2147483727" r:id="rId3"/>
    <p:sldMasterId id="2147483728" r:id="rId4"/>
  </p:sldMasterIdLst>
  <p:notesMasterIdLst>
    <p:notesMasterId r:id="rId9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Lst>
  <p:sldSz cx="24384000" cy="13716000"/>
  <p:notesSz cx="6858000" cy="9144000"/>
  <p:embeddedFontLst>
    <p:embeddedFont>
      <p:font typeface="Calibri" panose="020F0502020204030204" pitchFamily="34" charset="0"/>
      <p:regular r:id="rId98"/>
      <p:bold r:id="rId99"/>
      <p:italic r:id="rId100"/>
      <p:boldItalic r:id="rId101"/>
    </p:embeddedFont>
    <p:embeddedFont>
      <p:font typeface="Gill Sans" panose="020B0604020202020204" charset="0"/>
      <p:regular r:id="rId102"/>
      <p:bold r:id="rId103"/>
    </p:embeddedFont>
    <p:embeddedFont>
      <p:font typeface="Helvetica Neue" panose="020B0604020202020204" charset="0"/>
      <p:regular r:id="rId104"/>
      <p:bold r:id="rId105"/>
      <p:italic r:id="rId106"/>
      <p:boldItalic r:id="rId107"/>
    </p:embeddedFont>
    <p:embeddedFont>
      <p:font typeface="Helvetica Neue Light" panose="020B0604020202020204" charset="0"/>
      <p:regular r:id="rId108"/>
      <p:bold r:id="rId109"/>
      <p:italic r:id="rId110"/>
      <p:boldItalic r:id="rId111"/>
    </p:embeddedFont>
    <p:embeddedFont>
      <p:font typeface="Lato" panose="020F0502020204030203" pitchFamily="34" charset="0"/>
      <p:regular r:id="rId112"/>
      <p:bold r:id="rId113"/>
      <p:italic r:id="rId114"/>
      <p:boldItalic r:id="rId115"/>
    </p:embeddedFont>
    <p:embeddedFont>
      <p:font typeface="Montserrat" panose="00000500000000000000" pitchFamily="2" charset="0"/>
      <p:regular r:id="rId116"/>
      <p:bold r:id="rId117"/>
      <p:italic r:id="rId118"/>
      <p:boldItalic r:id="rId119"/>
    </p:embeddedFont>
    <p:embeddedFont>
      <p:font typeface="Montserrat Black" panose="00000A00000000000000" pitchFamily="2" charset="0"/>
      <p:bold r:id="rId120"/>
      <p:boldItalic r:id="rId121"/>
    </p:embeddedFont>
    <p:embeddedFont>
      <p:font typeface="Montserrat ExtraBold" panose="00000900000000000000" pitchFamily="2" charset="0"/>
      <p:bold r:id="rId122"/>
      <p:boldItalic r:id="rId123"/>
    </p:embeddedFont>
    <p:embeddedFont>
      <p:font typeface="Montserrat Light" panose="00000400000000000000" pitchFamily="2" charset="0"/>
      <p:regular r:id="rId124"/>
      <p:bold r:id="rId125"/>
      <p:italic r:id="rId126"/>
      <p:boldItalic r:id="rId127"/>
    </p:embeddedFont>
    <p:embeddedFont>
      <p:font typeface="Montserrat Medium" panose="00000600000000000000" pitchFamily="2" charset="0"/>
      <p:regular r:id="rId128"/>
      <p:bold r:id="rId129"/>
      <p:italic r:id="rId130"/>
      <p:boldItalic r:id="rId131"/>
    </p:embeddedFont>
    <p:embeddedFont>
      <p:font typeface="Montserrat SemiBold" panose="00000700000000000000" pitchFamily="2" charset="0"/>
      <p:regular r:id="rId132"/>
      <p:bold r:id="rId133"/>
      <p:italic r:id="rId134"/>
      <p:boldItalic r:id="rId135"/>
    </p:embeddedFont>
    <p:embeddedFont>
      <p:font typeface="Proxima Nova" panose="020B0604020202020204" charset="0"/>
      <p:regular r:id="rId136"/>
      <p:bold r:id="rId137"/>
      <p:italic r:id="rId138"/>
      <p:boldItalic r:id="rId139"/>
    </p:embeddedFont>
    <p:embeddedFont>
      <p:font typeface="Proxima Nova Extrabold" panose="020B0604020202020204" charset="0"/>
      <p:bold r:id="rId140"/>
    </p:embeddedFont>
    <p:embeddedFont>
      <p:font typeface="Questrial" pitchFamily="2" charset="0"/>
      <p:regular r:id="rId141"/>
    </p:embeddedFont>
    <p:embeddedFont>
      <p:font typeface="Raleway" pitchFamily="2" charset="0"/>
      <p:regular r:id="rId142"/>
      <p:bold r:id="rId143"/>
      <p:italic r:id="rId144"/>
      <p:boldItalic r:id="rId145"/>
    </p:embeddedFont>
    <p:embeddedFont>
      <p:font typeface="Roboto" panose="02000000000000000000" pitchFamily="2" charset="0"/>
      <p:regular r:id="rId146"/>
      <p:bold r:id="rId147"/>
      <p:italic r:id="rId148"/>
      <p:boldItalic r:id="rId1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05">
          <p15:clr>
            <a:srgbClr val="9AA0A6"/>
          </p15:clr>
        </p15:guide>
        <p15:guide id="2" pos="756">
          <p15:clr>
            <a:srgbClr val="9AA0A6"/>
          </p15:clr>
        </p15:guide>
        <p15:guide id="3" pos="1261">
          <p15:clr>
            <a:srgbClr val="9AA0A6"/>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rew McGuire" initials="" lastIdx="24"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770A97-F980-4E73-B909-D463A0211E78}" v="1" dt="2024-02-15T19:36:59.126"/>
  </p1510:revLst>
</p1510:revInfo>
</file>

<file path=ppt/tableStyles.xml><?xml version="1.0" encoding="utf-8"?>
<a:tblStyleLst xmlns:a="http://schemas.openxmlformats.org/drawingml/2006/main" def="{0D8E524C-57B9-4EBE-9FFE-C3198E7878E1}">
  <a:tblStyle styleId="{0D8E524C-57B9-4EBE-9FFE-C3198E7878E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0" d="100"/>
          <a:sy n="30" d="100"/>
        </p:scale>
        <p:origin x="816" y="32"/>
      </p:cViewPr>
      <p:guideLst>
        <p:guide orient="horz" pos="605"/>
        <p:guide pos="756"/>
        <p:guide pos="12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20.fntdata"/><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41.fntdata"/><Relationship Id="rId159" Type="http://schemas.openxmlformats.org/officeDocument/2006/relationships/customXml" Target="../customXml/item3.xml"/><Relationship Id="rId107" Type="http://schemas.openxmlformats.org/officeDocument/2006/relationships/font" Target="fonts/font10.fntdata"/><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font" Target="fonts/font31.fntdata"/><Relationship Id="rId149" Type="http://schemas.openxmlformats.org/officeDocument/2006/relationships/font" Target="fonts/font52.fntdata"/><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font" Target="fonts/font21.fntdata"/><Relationship Id="rId139" Type="http://schemas.openxmlformats.org/officeDocument/2006/relationships/font" Target="fonts/font42.fntdata"/><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commentAuthors" Target="commentAuthors.xml"/><Relationship Id="rId155" Type="http://schemas.microsoft.com/office/2016/11/relationships/changesInfo" Target="changesInfos/changesInfo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6.fntdata"/><Relationship Id="rId108" Type="http://schemas.openxmlformats.org/officeDocument/2006/relationships/font" Target="fonts/font11.fntdata"/><Relationship Id="rId124" Type="http://schemas.openxmlformats.org/officeDocument/2006/relationships/font" Target="fonts/font27.fntdata"/><Relationship Id="rId129" Type="http://schemas.openxmlformats.org/officeDocument/2006/relationships/font" Target="fonts/font32.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font" Target="fonts/font43.fntdata"/><Relationship Id="rId145" Type="http://schemas.openxmlformats.org/officeDocument/2006/relationships/font" Target="fonts/font48.fntdata"/><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font" Target="fonts/font17.fntdata"/><Relationship Id="rId119" Type="http://schemas.openxmlformats.org/officeDocument/2006/relationships/font" Target="fonts/font22.fntdata"/><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33.fntdata"/><Relationship Id="rId135" Type="http://schemas.openxmlformats.org/officeDocument/2006/relationships/font" Target="fonts/font38.fntdata"/><Relationship Id="rId151" Type="http://schemas.openxmlformats.org/officeDocument/2006/relationships/presProps" Target="presProps.xml"/><Relationship Id="rId156" Type="http://schemas.microsoft.com/office/2015/10/relationships/revisionInfo" Target="revisionInfo.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font" Target="fonts/font12.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notesMaster" Target="notesMasters/notesMaster1.xml"/><Relationship Id="rId104" Type="http://schemas.openxmlformats.org/officeDocument/2006/relationships/font" Target="fonts/font7.fntdata"/><Relationship Id="rId120" Type="http://schemas.openxmlformats.org/officeDocument/2006/relationships/font" Target="fonts/font23.fntdata"/><Relationship Id="rId125" Type="http://schemas.openxmlformats.org/officeDocument/2006/relationships/font" Target="fonts/font28.fntdata"/><Relationship Id="rId141" Type="http://schemas.openxmlformats.org/officeDocument/2006/relationships/font" Target="fonts/font44.fntdata"/><Relationship Id="rId146" Type="http://schemas.openxmlformats.org/officeDocument/2006/relationships/font" Target="fonts/font49.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font" Target="fonts/font13.fntdata"/><Relationship Id="rId115" Type="http://schemas.openxmlformats.org/officeDocument/2006/relationships/font" Target="fonts/font18.fntdata"/><Relationship Id="rId131" Type="http://schemas.openxmlformats.org/officeDocument/2006/relationships/font" Target="fonts/font34.fntdata"/><Relationship Id="rId136" Type="http://schemas.openxmlformats.org/officeDocument/2006/relationships/font" Target="fonts/font39.fntdata"/><Relationship Id="rId157" Type="http://schemas.openxmlformats.org/officeDocument/2006/relationships/customXml" Target="../customXml/item1.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3.fntdata"/><Relationship Id="rId105" Type="http://schemas.openxmlformats.org/officeDocument/2006/relationships/font" Target="fonts/font8.fntdata"/><Relationship Id="rId126" Type="http://schemas.openxmlformats.org/officeDocument/2006/relationships/font" Target="fonts/font29.fntdata"/><Relationship Id="rId147" Type="http://schemas.openxmlformats.org/officeDocument/2006/relationships/font" Target="fonts/font50.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font" Target="fonts/font1.fntdata"/><Relationship Id="rId121" Type="http://schemas.openxmlformats.org/officeDocument/2006/relationships/font" Target="fonts/font24.fntdata"/><Relationship Id="rId142" Type="http://schemas.openxmlformats.org/officeDocument/2006/relationships/font" Target="fonts/font45.fntdata"/><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font" Target="fonts/font19.fntdata"/><Relationship Id="rId137" Type="http://schemas.openxmlformats.org/officeDocument/2006/relationships/font" Target="fonts/font40.fntdata"/><Relationship Id="rId158" Type="http://schemas.openxmlformats.org/officeDocument/2006/relationships/customXml" Target="../customXml/item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font" Target="fonts/font14.fntdata"/><Relationship Id="rId132" Type="http://schemas.openxmlformats.org/officeDocument/2006/relationships/font" Target="fonts/font35.fntdata"/><Relationship Id="rId153" Type="http://schemas.openxmlformats.org/officeDocument/2006/relationships/theme" Target="theme/theme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font" Target="fonts/font9.fntdata"/><Relationship Id="rId127" Type="http://schemas.openxmlformats.org/officeDocument/2006/relationships/font" Target="fonts/font30.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font" Target="fonts/font2.fntdata"/><Relationship Id="rId101" Type="http://schemas.openxmlformats.org/officeDocument/2006/relationships/font" Target="fonts/font4.fntdata"/><Relationship Id="rId122" Type="http://schemas.openxmlformats.org/officeDocument/2006/relationships/font" Target="fonts/font25.fntdata"/><Relationship Id="rId143" Type="http://schemas.openxmlformats.org/officeDocument/2006/relationships/font" Target="fonts/font46.fntdata"/><Relationship Id="rId148" Type="http://schemas.openxmlformats.org/officeDocument/2006/relationships/font" Target="fonts/font51.fntdata"/><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font" Target="fonts/font15.fntdata"/><Relationship Id="rId133" Type="http://schemas.openxmlformats.org/officeDocument/2006/relationships/font" Target="fonts/font36.fntdata"/><Relationship Id="rId154" Type="http://schemas.openxmlformats.org/officeDocument/2006/relationships/tableStyles" Target="tableStyle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font" Target="fonts/font5.fntdata"/><Relationship Id="rId123" Type="http://schemas.openxmlformats.org/officeDocument/2006/relationships/font" Target="fonts/font26.fntdata"/><Relationship Id="rId144" Type="http://schemas.openxmlformats.org/officeDocument/2006/relationships/font" Target="fonts/font47.fntdata"/><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font" Target="fonts/font16.fntdata"/><Relationship Id="rId134" Type="http://schemas.openxmlformats.org/officeDocument/2006/relationships/font" Target="fonts/font3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mira Narayana" userId="f3a8d95f-aa5d-472c-97fa-f3033de71d0b" providerId="ADAL" clId="{51770A97-F980-4E73-B909-D463A0211E78}"/>
    <pc:docChg chg="custSel modSld">
      <pc:chgData name="Shamira Narayana" userId="f3a8d95f-aa5d-472c-97fa-f3033de71d0b" providerId="ADAL" clId="{51770A97-F980-4E73-B909-D463A0211E78}" dt="2024-02-15T19:38:05.461" v="1" actId="478"/>
      <pc:docMkLst>
        <pc:docMk/>
      </pc:docMkLst>
      <pc:sldChg chg="addSp delSp mod modNotes">
        <pc:chgData name="Shamira Narayana" userId="f3a8d95f-aa5d-472c-97fa-f3033de71d0b" providerId="ADAL" clId="{51770A97-F980-4E73-B909-D463A0211E78}" dt="2024-02-15T19:38:05.461" v="1" actId="478"/>
        <pc:sldMkLst>
          <pc:docMk/>
          <pc:sldMk cId="0" sldId="256"/>
        </pc:sldMkLst>
        <pc:picChg chg="add del">
          <ac:chgData name="Shamira Narayana" userId="f3a8d95f-aa5d-472c-97fa-f3033de71d0b" providerId="ADAL" clId="{51770A97-F980-4E73-B909-D463A0211E78}" dt="2024-02-15T19:38:05.461" v="1" actId="478"/>
          <ac:picMkLst>
            <pc:docMk/>
            <pc:sldMk cId="0" sldId="256"/>
            <ac:picMk id="2" creationId="{75594B34-5708-CAFD-444C-FDD878E6C81D}"/>
          </ac:picMkLst>
        </pc:picChg>
      </pc:sldChg>
    </pc:docChg>
  </pc:docChgLst>
  <pc:docChgLst>
    <pc:chgData name="Shamira Narayana" userId="f3a8d95f-aa5d-472c-97fa-f3033de71d0b" providerId="ADAL" clId="{BA7D7F26-1502-45A2-BCD3-867021559CED}"/>
    <pc:docChg chg="addSld delSld">
      <pc:chgData name="Shamira Narayana" userId="f3a8d95f-aa5d-472c-97fa-f3033de71d0b" providerId="ADAL" clId="{BA7D7F26-1502-45A2-BCD3-867021559CED}" dt="2023-12-08T21:43:53.178" v="1" actId="2696"/>
      <pc:docMkLst>
        <pc:docMk/>
      </pc:docMkLst>
      <pc:sldChg chg="add del">
        <pc:chgData name="Shamira Narayana" userId="f3a8d95f-aa5d-472c-97fa-f3033de71d0b" providerId="ADAL" clId="{BA7D7F26-1502-45A2-BCD3-867021559CED}" dt="2023-12-08T21:43:53.178" v="1" actId="2696"/>
        <pc:sldMkLst>
          <pc:docMk/>
          <pc:sldMk cId="590834904" sldId="348"/>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0" dt="2023-08-08T19:31:27.178" idx="1">
    <p:pos x="6000" y="0"/>
    <p:text>New BHA Content</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3-08-08T19:31:33.344" idx="2">
    <p:pos x="6000" y="0"/>
    <p:text>New BHA Content</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23-08-08T19:31:40.314" idx="3">
    <p:pos x="6000" y="0"/>
    <p:text>New BHA Content</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23-08-08T19:31:46.392" idx="4">
    <p:pos x="6000" y="0"/>
    <p:text>New BHA Content</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23-08-08T19:31:53.155" idx="5">
    <p:pos x="6000" y="0"/>
    <p:text>New BHA Content</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23-08-08T19:32:12.647" idx="6">
    <p:pos x="6000" y="0"/>
    <p:text>New BHA Content</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23-08-08T19:32:22.210" idx="7">
    <p:pos x="6000" y="0"/>
    <p:text>New BHA Content</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23-08-08T19:32:25.541" idx="8">
    <p:pos x="6000" y="0"/>
    <p:text>New BHA Content</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23-08-08T19:32:29.721" idx="9">
    <p:pos x="6000" y="0"/>
    <p:text>New BHA Content</p:text>
  </p:cm>
</p:cmLst>
</file>

<file path=ppt/comments/comment10.xml><?xml version="1.0" encoding="utf-8"?>
<p:cmLst xmlns:a="http://schemas.openxmlformats.org/drawingml/2006/main" xmlns:r="http://schemas.openxmlformats.org/officeDocument/2006/relationships" xmlns:p="http://schemas.openxmlformats.org/presentationml/2006/main">
  <p:cm authorId="0" dt="2023-08-08T19:32:34.652" idx="10">
    <p:pos x="6000" y="0"/>
    <p:text>New BHA Content</p:text>
  </p:cm>
</p:cmLst>
</file>

<file path=ppt/comments/comment11.xml><?xml version="1.0" encoding="utf-8"?>
<p:cmLst xmlns:a="http://schemas.openxmlformats.org/drawingml/2006/main" xmlns:r="http://schemas.openxmlformats.org/officeDocument/2006/relationships" xmlns:p="http://schemas.openxmlformats.org/presentationml/2006/main">
  <p:cm authorId="0" dt="2023-08-08T19:32:39.478" idx="11">
    <p:pos x="6000" y="0"/>
    <p:text>New BHA Content</p:text>
  </p:cm>
</p:cmLst>
</file>

<file path=ppt/comments/comment12.xml><?xml version="1.0" encoding="utf-8"?>
<p:cmLst xmlns:a="http://schemas.openxmlformats.org/drawingml/2006/main" xmlns:r="http://schemas.openxmlformats.org/officeDocument/2006/relationships" xmlns:p="http://schemas.openxmlformats.org/presentationml/2006/main">
  <p:cm authorId="0" dt="2023-08-08T19:32:44.069" idx="12">
    <p:pos x="6000" y="0"/>
    <p:text>New BHA Content</p:text>
  </p:cm>
</p:cmLst>
</file>

<file path=ppt/comments/comment13.xml><?xml version="1.0" encoding="utf-8"?>
<p:cmLst xmlns:a="http://schemas.openxmlformats.org/drawingml/2006/main" xmlns:r="http://schemas.openxmlformats.org/officeDocument/2006/relationships" xmlns:p="http://schemas.openxmlformats.org/presentationml/2006/main">
  <p:cm authorId="0" dt="2023-08-08T19:32:54.030" idx="13">
    <p:pos x="6000" y="0"/>
    <p:text>New BHA Content</p:text>
  </p:cm>
</p:cmLst>
</file>

<file path=ppt/comments/comment14.xml><?xml version="1.0" encoding="utf-8"?>
<p:cmLst xmlns:a="http://schemas.openxmlformats.org/drawingml/2006/main" xmlns:r="http://schemas.openxmlformats.org/officeDocument/2006/relationships" xmlns:p="http://schemas.openxmlformats.org/presentationml/2006/main">
  <p:cm authorId="0" dt="2023-08-08T19:33:03.211" idx="14">
    <p:pos x="6000" y="0"/>
    <p:text>New BHA Content</p:text>
  </p:cm>
</p:cmLst>
</file>

<file path=ppt/comments/comment15.xml><?xml version="1.0" encoding="utf-8"?>
<p:cmLst xmlns:a="http://schemas.openxmlformats.org/drawingml/2006/main" xmlns:r="http://schemas.openxmlformats.org/officeDocument/2006/relationships" xmlns:p="http://schemas.openxmlformats.org/presentationml/2006/main">
  <p:cm authorId="0" dt="2023-08-08T19:32:58.480" idx="15">
    <p:pos x="6000" y="0"/>
    <p:text>New BHA Content</p:text>
  </p:cm>
</p:cmLst>
</file>

<file path=ppt/comments/comment16.xml><?xml version="1.0" encoding="utf-8"?>
<p:cmLst xmlns:a="http://schemas.openxmlformats.org/drawingml/2006/main" xmlns:r="http://schemas.openxmlformats.org/officeDocument/2006/relationships" xmlns:p="http://schemas.openxmlformats.org/presentationml/2006/main">
  <p:cm authorId="0" dt="2023-08-08T19:33:11.131" idx="16">
    <p:pos x="6000" y="0"/>
    <p:text>New BHA Content</p:text>
  </p:cm>
</p:cmLst>
</file>

<file path=ppt/comments/comment17.xml><?xml version="1.0" encoding="utf-8"?>
<p:cmLst xmlns:a="http://schemas.openxmlformats.org/drawingml/2006/main" xmlns:r="http://schemas.openxmlformats.org/officeDocument/2006/relationships" xmlns:p="http://schemas.openxmlformats.org/presentationml/2006/main">
  <p:cm authorId="0" dt="2023-08-08T19:33:16.154" idx="17">
    <p:pos x="6000" y="0"/>
    <p:text>New BHA Content</p:text>
  </p:cm>
</p:cmLst>
</file>

<file path=ppt/comments/comment18.xml><?xml version="1.0" encoding="utf-8"?>
<p:cmLst xmlns:a="http://schemas.openxmlformats.org/drawingml/2006/main" xmlns:r="http://schemas.openxmlformats.org/officeDocument/2006/relationships" xmlns:p="http://schemas.openxmlformats.org/presentationml/2006/main">
  <p:cm authorId="0" dt="2023-08-08T19:33:29.920" idx="18">
    <p:pos x="6000" y="0"/>
    <p:text>New "PLANS" Content</p:text>
  </p:cm>
</p:cmLst>
</file>

<file path=ppt/comments/comment19.xml><?xml version="1.0" encoding="utf-8"?>
<p:cmLst xmlns:a="http://schemas.openxmlformats.org/drawingml/2006/main" xmlns:r="http://schemas.openxmlformats.org/officeDocument/2006/relationships" xmlns:p="http://schemas.openxmlformats.org/presentationml/2006/main">
  <p:cm authorId="0" dt="2023-08-08T19:33:48.069" idx="19">
    <p:pos x="6000" y="0"/>
    <p:text>New BHA Content</p:text>
  </p:cm>
</p:cmLst>
</file>

<file path=ppt/comments/comment20.xml><?xml version="1.0" encoding="utf-8"?>
<p:cmLst xmlns:a="http://schemas.openxmlformats.org/drawingml/2006/main" xmlns:r="http://schemas.openxmlformats.org/officeDocument/2006/relationships" xmlns:p="http://schemas.openxmlformats.org/presentationml/2006/main">
  <p:cm authorId="0" dt="2023-08-08T19:33:52.792" idx="20">
    <p:pos x="6000" y="0"/>
    <p:text>New BHA Content</p:text>
  </p:cm>
</p:cmLst>
</file>

<file path=ppt/comments/comment21.xml><?xml version="1.0" encoding="utf-8"?>
<p:cmLst xmlns:a="http://schemas.openxmlformats.org/drawingml/2006/main" xmlns:r="http://schemas.openxmlformats.org/officeDocument/2006/relationships" xmlns:p="http://schemas.openxmlformats.org/presentationml/2006/main">
  <p:cm authorId="0" dt="2023-08-08T19:34:03.157" idx="21">
    <p:pos x="6000" y="0"/>
    <p:text>New BHA Content</p:text>
  </p:cm>
</p:cmLst>
</file>

<file path=ppt/comments/comment22.xml><?xml version="1.0" encoding="utf-8"?>
<p:cmLst xmlns:a="http://schemas.openxmlformats.org/drawingml/2006/main" xmlns:r="http://schemas.openxmlformats.org/officeDocument/2006/relationships" xmlns:p="http://schemas.openxmlformats.org/presentationml/2006/main">
  <p:cm authorId="0" dt="2023-08-08T19:34:11.122" idx="22">
    <p:pos x="6000" y="0"/>
    <p:text>New BHA Content</p:text>
  </p:cm>
</p:cmLst>
</file>

<file path=ppt/comments/comment23.xml><?xml version="1.0" encoding="utf-8"?>
<p:cmLst xmlns:a="http://schemas.openxmlformats.org/drawingml/2006/main" xmlns:r="http://schemas.openxmlformats.org/officeDocument/2006/relationships" xmlns:p="http://schemas.openxmlformats.org/presentationml/2006/main">
  <p:cm authorId="0" dt="2023-08-08T19:34:14.455" idx="23">
    <p:pos x="6000" y="0"/>
    <p:text>New BHA Content</p:text>
  </p:cm>
</p:cmLst>
</file>

<file path=ppt/comments/comment24.xml><?xml version="1.0" encoding="utf-8"?>
<p:cmLst xmlns:a="http://schemas.openxmlformats.org/drawingml/2006/main" xmlns:r="http://schemas.openxmlformats.org/officeDocument/2006/relationships" xmlns:p="http://schemas.openxmlformats.org/presentationml/2006/main">
  <p:cm authorId="0" dt="2023-08-08T19:34:27.689" idx="24">
    <p:pos x="6000" y="0"/>
    <p:text>New BHA Content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eeb855a6b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eeb855a6b2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1347cfdec0e_0_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1347cfdec0e_0_1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1c208a29f2_0_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g11c208a29f2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130e144e1d6_0_2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130e144e1d6_0_2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130e144e1d6_0_2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0e144e1d6_0_2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130e144e1d6_0_2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130e144e1d6_0_29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130e144e1d6_0_3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130e144e1d6_0_3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130e144e1d6_0_3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130e144e1d6_0_3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126e8fa638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126e8fa6386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1191ea765b_0_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g11191ea765b_0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1309d2a5c70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1309d2a5c70_0_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134bfc5b8e3_0_34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3" name="Google Shape;493;g134bfc5b8e3_0_3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1191ea765b_0_8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t>Extension of the team, available to support both the strategic and tactical needs every day. </a:t>
            </a:r>
            <a:endParaRPr sz="1200"/>
          </a:p>
          <a:p>
            <a:pPr marL="0" lvl="0" indent="0" algn="l" rtl="0">
              <a:spcBef>
                <a:spcPts val="0"/>
              </a:spcBef>
              <a:spcAft>
                <a:spcPts val="0"/>
              </a:spcAft>
              <a:buNone/>
            </a:pPr>
            <a:r>
              <a:rPr lang="en-US" sz="1200"/>
              <a:t>“Partnering with Equinox has changed the way we do business. I know that I have a strategic business partner that will help us make good decisions that are based in business-reality.”</a:t>
            </a:r>
            <a:endParaRPr sz="1200"/>
          </a:p>
          <a:p>
            <a:pPr marL="0" lvl="0" indent="0" algn="l" rtl="0">
              <a:spcBef>
                <a:spcPts val="0"/>
              </a:spcBef>
              <a:spcAft>
                <a:spcPts val="0"/>
              </a:spcAft>
              <a:buNone/>
            </a:pPr>
            <a:r>
              <a:rPr lang="en-US" sz="1200"/>
              <a:t>Because we know your business, we can provide quick, relevant and valuable counsel</a:t>
            </a:r>
            <a:endParaRPr sz="1200"/>
          </a:p>
          <a:p>
            <a:pPr marL="0" lvl="0" indent="0" algn="l" rtl="0">
              <a:spcBef>
                <a:spcPts val="0"/>
              </a:spcBef>
              <a:spcAft>
                <a:spcPts val="0"/>
              </a:spcAft>
              <a:buNone/>
            </a:pPr>
            <a:r>
              <a:rPr lang="en-US" sz="1200"/>
              <a:t>I trust them, so I don't even need to read it. -- J Scott comment</a:t>
            </a:r>
            <a:endParaRPr sz="1200"/>
          </a:p>
          <a:p>
            <a:pPr marL="0" lvl="0" indent="0" algn="l" rtl="0">
              <a:spcBef>
                <a:spcPts val="0"/>
              </a:spcBef>
              <a:spcAft>
                <a:spcPts val="0"/>
              </a:spcAft>
              <a:buNone/>
            </a:pPr>
            <a:r>
              <a:rPr lang="en-US" sz="1200"/>
              <a:t>I know your business, I understand your business, I know how you think about your business and your risk tolerance, so I can provide counsel that works for you, that you can trust</a:t>
            </a:r>
            <a:endParaRPr sz="1200"/>
          </a:p>
          <a:p>
            <a:pPr marL="0" lvl="0" indent="0" algn="l" rtl="0">
              <a:spcBef>
                <a:spcPts val="0"/>
              </a:spcBef>
              <a:spcAft>
                <a:spcPts val="0"/>
              </a:spcAft>
              <a:buNone/>
            </a:pPr>
            <a:r>
              <a:rPr lang="en-US" sz="1200"/>
              <a:t>We know your business, so it's seamless to include us in the strategic and tactical decisions you need to make everyday.</a:t>
            </a:r>
            <a:endParaRPr sz="1200"/>
          </a:p>
          <a:p>
            <a:pPr marL="0" lvl="0" indent="0" algn="l" rtl="0">
              <a:spcBef>
                <a:spcPts val="0"/>
              </a:spcBef>
              <a:spcAft>
                <a:spcPts val="0"/>
              </a:spcAft>
              <a:buNone/>
            </a:pPr>
            <a:endParaRPr sz="1200"/>
          </a:p>
        </p:txBody>
      </p:sp>
      <p:sp>
        <p:nvSpPr>
          <p:cNvPr id="504" name="Google Shape;504;g11191ea765b_0_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1191ea765b_0_13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48" name="Google Shape;548;g11191ea765b_0_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11191ea765b_0_15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70" name="Google Shape;570;g11191ea765b_0_1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11191ea765b_0_17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92" name="Google Shape;592;g11191ea765b_0_1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1191ea765b_0_19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14" name="Google Shape;614;g11191ea765b_0_1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11191ea765b_0_37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g11191ea765b_0_3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1321640c410_0_9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1321640c410_0_90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1309d2a5c70_0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52" name="Google Shape;652;g1309d2a5c70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1347cfdec0e_0_2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65" name="Google Shape;665;g1347cfdec0e_0_2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1347cfdec0e_0_1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83" name="Google Shape;683;g1347cfdec0e_0_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130e144e1d6_0_40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98" name="Google Shape;698;g130e144e1d6_0_4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1347cfdec0e_0_26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7" name="Google Shape;717;g1347cfdec0e_0_2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11191ea765b_0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11191ea765b_0_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Be a generalist across business law topics.  The industry has tuned businesses to believe that they need a “specialist” for each part of their business – but a general counsel is a generalist, able to connect the dots across the different parts of your business and provide continuity in your strategy and operations.  It’s also important for cost savings and efficiency and understands the full picture.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Your business deserves to have legal a part of its team because strategic counsel is essential for a secure and successful future.  Most entrepreneurs would say this kind of legal service doesn't exist -- but it does.  You just have to look hard -- and then demand a relationship that aligns your needs with theirs.  The legal industry is changing to recognize that customers have alternatives and they need to catch up.  It’s slow but it’s out there.</a:t>
            </a:r>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11191ea765b_0_3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11191ea765b_0_3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1347cfdec0e_0_26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1" name="Google Shape;781;g1347cfdec0e_0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1191ea765b_0_27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88" name="Google Shape;788;g11191ea765b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1321640c410_0_4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812" name="Google Shape;812;g1321640c410_0_4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g130e144e1d6_0_3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6" name="Google Shape;836;g130e144e1d6_0_3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g237e58ebaff_0_7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3" name="Google Shape;843;g237e58ebaff_0_7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237e58ebaff_0_8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6" name="Google Shape;856;g237e58ebaff_0_87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237e58ebaff_0_8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237e58ebaff_0_8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237e58ebaff_0_8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237e58ebaff_0_89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237e58ebaff_0_9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 name="Google Shape;887;g237e58ebaff_0_9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1347cfdec0e_0_29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8" name="Google Shape;898;g1347cfdec0e_0_2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1347cfdec0e_0_3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4" name="Google Shape;914;g1347cfdec0e_0_3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36510e4a3f_0_4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4" name="Google Shape;924;g136510e4a3f_0_4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1347cfdec0e_0_27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5" name="Google Shape;935;g1347cfdec0e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1347cfdec0e_0_29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9" name="Google Shape;949;g1347cfdec0e_0_2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134bfc5b8e3_0_1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4" name="Google Shape;964;g134bfc5b8e3_0_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34bfc5b8e3_0_1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9" name="Google Shape;979;g134bfc5b8e3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g237e58ebaff_0_10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5" name="Google Shape;995;g237e58ebaff_0_10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237e58ebaff_0_10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237e58ebaff_0_10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g237e58ebaff_0_10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1" name="Google Shape;1021;g237e58ebaff_0_109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2"/>
        <p:cNvGrpSpPr/>
        <p:nvPr/>
      </p:nvGrpSpPr>
      <p:grpSpPr>
        <a:xfrm>
          <a:off x="0" y="0"/>
          <a:ext cx="0" cy="0"/>
          <a:chOff x="0" y="0"/>
          <a:chExt cx="0" cy="0"/>
        </a:xfrm>
      </p:grpSpPr>
      <p:sp>
        <p:nvSpPr>
          <p:cNvPr id="1033" name="Google Shape;1033;g237e58ebaff_0_11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4" name="Google Shape;1034;g237e58ebaff_0_11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237e58ebaff_0_10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237e58ebaff_0_10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g237e58ebaff_0_11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1" name="Google Shape;1061;g237e58ebaff_0_11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g237e58ebaff_0_14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2" name="Google Shape;1072;g237e58ebaff_0_14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p:cNvGrpSpPr/>
        <p:nvPr/>
      </p:nvGrpSpPr>
      <p:grpSpPr>
        <a:xfrm>
          <a:off x="0" y="0"/>
          <a:ext cx="0" cy="0"/>
          <a:chOff x="0" y="0"/>
          <a:chExt cx="0" cy="0"/>
        </a:xfrm>
      </p:grpSpPr>
      <p:sp>
        <p:nvSpPr>
          <p:cNvPr id="1080" name="Google Shape;1080;g237e58ebaff_0_14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1" name="Google Shape;1081;g237e58ebaff_0_14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g237e58ebaff_0_14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2" name="Google Shape;1092;g237e58ebaff_0_147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g237e58ebaff_0_14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3" name="Google Shape;1103;g237e58ebaff_0_148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136510e4a3f_0_2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4" name="Google Shape;1114;g136510e4a3f_0_2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g130e144e1d6_0_3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2" name="Google Shape;1122;g130e144e1d6_0_3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130e144e1d6_0_3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134" name="Google Shape;1134;g130e144e1d6_0_3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0"/>
        <p:cNvGrpSpPr/>
        <p:nvPr/>
      </p:nvGrpSpPr>
      <p:grpSpPr>
        <a:xfrm>
          <a:off x="0" y="0"/>
          <a:ext cx="0" cy="0"/>
          <a:chOff x="0" y="0"/>
          <a:chExt cx="0" cy="0"/>
        </a:xfrm>
      </p:grpSpPr>
      <p:sp>
        <p:nvSpPr>
          <p:cNvPr id="1151" name="Google Shape;1151;g130e144e1d6_0_3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2" name="Google Shape;1152;g130e144e1d6_0_3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g1321640c410_0_28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9" name="Google Shape;1159;g1321640c410_0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8"/>
        <p:cNvGrpSpPr/>
        <p:nvPr/>
      </p:nvGrpSpPr>
      <p:grpSpPr>
        <a:xfrm>
          <a:off x="0" y="0"/>
          <a:ext cx="0" cy="0"/>
          <a:chOff x="0" y="0"/>
          <a:chExt cx="0" cy="0"/>
        </a:xfrm>
      </p:grpSpPr>
      <p:sp>
        <p:nvSpPr>
          <p:cNvPr id="1179" name="Google Shape;1179;g237e58ebaff_0_19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0" name="Google Shape;1180;g237e58ebaff_0_1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g136510e4a3f_0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93" name="Google Shape;1193;g136510e4a3f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g237e58ebaff_0_1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209" name="Google Shape;1209;g237e58ebaff_0_1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Google Shape;1224;g1321640c410_0_3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225" name="Google Shape;1225;g1321640c410_0_3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8"/>
        <p:cNvGrpSpPr/>
        <p:nvPr/>
      </p:nvGrpSpPr>
      <p:grpSpPr>
        <a:xfrm>
          <a:off x="0" y="0"/>
          <a:ext cx="0" cy="0"/>
          <a:chOff x="0" y="0"/>
          <a:chExt cx="0" cy="0"/>
        </a:xfrm>
      </p:grpSpPr>
      <p:sp>
        <p:nvSpPr>
          <p:cNvPr id="1239" name="Google Shape;1239;g136510e4a3f_0_2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240" name="Google Shape;1240;g136510e4a3f_0_2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g1347cfdec0e_0_36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5" name="Google Shape;1255;g1347cfdec0e_0_3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7"/>
        <p:cNvGrpSpPr/>
        <p:nvPr/>
      </p:nvGrpSpPr>
      <p:grpSpPr>
        <a:xfrm>
          <a:off x="0" y="0"/>
          <a:ext cx="0" cy="0"/>
          <a:chOff x="0" y="0"/>
          <a:chExt cx="0" cy="0"/>
        </a:xfrm>
      </p:grpSpPr>
      <p:sp>
        <p:nvSpPr>
          <p:cNvPr id="1268" name="Google Shape;1268;g136510e4a3f_0_2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269" name="Google Shape;1269;g136510e4a3f_0_2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g1321640c410_0_30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292" name="Google Shape;1292;g1321640c410_0_3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5"/>
        <p:cNvGrpSpPr/>
        <p:nvPr/>
      </p:nvGrpSpPr>
      <p:grpSpPr>
        <a:xfrm>
          <a:off x="0" y="0"/>
          <a:ext cx="0" cy="0"/>
          <a:chOff x="0" y="0"/>
          <a:chExt cx="0" cy="0"/>
        </a:xfrm>
      </p:grpSpPr>
      <p:sp>
        <p:nvSpPr>
          <p:cNvPr id="1306" name="Google Shape;1306;g1321640c410_0_9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307" name="Google Shape;1307;g1321640c410_0_9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36510e4a3f_0_3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319" name="Google Shape;1319;g136510e4a3f_0_3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g237e58ebaff_0_2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331" name="Google Shape;1331;g237e58ebaff_0_2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0"/>
        <p:cNvGrpSpPr/>
        <p:nvPr/>
      </p:nvGrpSpPr>
      <p:grpSpPr>
        <a:xfrm>
          <a:off x="0" y="0"/>
          <a:ext cx="0" cy="0"/>
          <a:chOff x="0" y="0"/>
          <a:chExt cx="0" cy="0"/>
        </a:xfrm>
      </p:grpSpPr>
      <p:sp>
        <p:nvSpPr>
          <p:cNvPr id="1341" name="Google Shape;1341;g1347cfdec0e_0_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342" name="Google Shape;1342;g1347cfdec0e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4"/>
        <p:cNvGrpSpPr/>
        <p:nvPr/>
      </p:nvGrpSpPr>
      <p:grpSpPr>
        <a:xfrm>
          <a:off x="0" y="0"/>
          <a:ext cx="0" cy="0"/>
          <a:chOff x="0" y="0"/>
          <a:chExt cx="0" cy="0"/>
        </a:xfrm>
      </p:grpSpPr>
      <p:sp>
        <p:nvSpPr>
          <p:cNvPr id="1365" name="Google Shape;1365;g1321640c410_0_3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366" name="Google Shape;1366;g1321640c410_0_3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Google Shape;1378;g136510e4a3f_0_4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379" name="Google Shape;1379;g136510e4a3f_0_4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0"/>
        <p:cNvGrpSpPr/>
        <p:nvPr/>
      </p:nvGrpSpPr>
      <p:grpSpPr>
        <a:xfrm>
          <a:off x="0" y="0"/>
          <a:ext cx="0" cy="0"/>
          <a:chOff x="0" y="0"/>
          <a:chExt cx="0" cy="0"/>
        </a:xfrm>
      </p:grpSpPr>
      <p:sp>
        <p:nvSpPr>
          <p:cNvPr id="1391" name="Google Shape;1391;g136510e4a3f_0_3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392" name="Google Shape;1392;g136510e4a3f_0_3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g237e58ebaff_0_2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8" name="Google Shape;1418;g237e58ebaff_0_25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237e58ebaff_0_2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237e58ebaff_0_26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8"/>
        <p:cNvGrpSpPr/>
        <p:nvPr/>
      </p:nvGrpSpPr>
      <p:grpSpPr>
        <a:xfrm>
          <a:off x="0" y="0"/>
          <a:ext cx="0" cy="0"/>
          <a:chOff x="0" y="0"/>
          <a:chExt cx="0" cy="0"/>
        </a:xfrm>
      </p:grpSpPr>
      <p:sp>
        <p:nvSpPr>
          <p:cNvPr id="1439" name="Google Shape;1439;g130e144e1d6_0_3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0" name="Google Shape;1440;g130e144e1d6_0_3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g1347cfdec0e_0_8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6" name="Google Shape;1446;g1347cfdec0e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6"/>
        <p:cNvGrpSpPr/>
        <p:nvPr/>
      </p:nvGrpSpPr>
      <p:grpSpPr>
        <a:xfrm>
          <a:off x="0" y="0"/>
          <a:ext cx="0" cy="0"/>
          <a:chOff x="0" y="0"/>
          <a:chExt cx="0" cy="0"/>
        </a:xfrm>
      </p:grpSpPr>
      <p:sp>
        <p:nvSpPr>
          <p:cNvPr id="1457" name="Google Shape;1457;g1321640c410_0_6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8" name="Google Shape;1458;g1321640c410_0_6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7"/>
        <p:cNvGrpSpPr/>
        <p:nvPr/>
      </p:nvGrpSpPr>
      <p:grpSpPr>
        <a:xfrm>
          <a:off x="0" y="0"/>
          <a:ext cx="0" cy="0"/>
          <a:chOff x="0" y="0"/>
          <a:chExt cx="0" cy="0"/>
        </a:xfrm>
      </p:grpSpPr>
      <p:sp>
        <p:nvSpPr>
          <p:cNvPr id="1468" name="Google Shape;1468;g1347cfdec0e_0_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9" name="Google Shape;1469;g1347cfdec0e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8"/>
        <p:cNvGrpSpPr/>
        <p:nvPr/>
      </p:nvGrpSpPr>
      <p:grpSpPr>
        <a:xfrm>
          <a:off x="0" y="0"/>
          <a:ext cx="0" cy="0"/>
          <a:chOff x="0" y="0"/>
          <a:chExt cx="0" cy="0"/>
        </a:xfrm>
      </p:grpSpPr>
      <p:sp>
        <p:nvSpPr>
          <p:cNvPr id="1479" name="Google Shape;1479;g1347cfdec0e_0_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0" name="Google Shape;1480;g1347cfdec0e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9"/>
        <p:cNvGrpSpPr/>
        <p:nvPr/>
      </p:nvGrpSpPr>
      <p:grpSpPr>
        <a:xfrm>
          <a:off x="0" y="0"/>
          <a:ext cx="0" cy="0"/>
          <a:chOff x="0" y="0"/>
          <a:chExt cx="0" cy="0"/>
        </a:xfrm>
      </p:grpSpPr>
      <p:sp>
        <p:nvSpPr>
          <p:cNvPr id="1490" name="Google Shape;1490;g1321640c410_0_70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1" name="Google Shape;1491;g1321640c410_0_7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8"/>
        <p:cNvGrpSpPr/>
        <p:nvPr/>
      </p:nvGrpSpPr>
      <p:grpSpPr>
        <a:xfrm>
          <a:off x="0" y="0"/>
          <a:ext cx="0" cy="0"/>
          <a:chOff x="0" y="0"/>
          <a:chExt cx="0" cy="0"/>
        </a:xfrm>
      </p:grpSpPr>
      <p:sp>
        <p:nvSpPr>
          <p:cNvPr id="1509" name="Google Shape;1509;g1321640c410_0_7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0" name="Google Shape;1510;g1321640c410_0_7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g1321640c410_0_7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0" name="Google Shape;1550;g1321640c410_0_7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9"/>
        <p:cNvGrpSpPr/>
        <p:nvPr/>
      </p:nvGrpSpPr>
      <p:grpSpPr>
        <a:xfrm>
          <a:off x="0" y="0"/>
          <a:ext cx="0" cy="0"/>
          <a:chOff x="0" y="0"/>
          <a:chExt cx="0" cy="0"/>
        </a:xfrm>
      </p:grpSpPr>
      <p:sp>
        <p:nvSpPr>
          <p:cNvPr id="1570" name="Google Shape;1570;g1347cfdec0e_0_30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1" name="Google Shape;1571;g1347cfdec0e_0_3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p:cNvGrpSpPr/>
        <p:nvPr/>
      </p:nvGrpSpPr>
      <p:grpSpPr>
        <a:xfrm>
          <a:off x="0" y="0"/>
          <a:ext cx="0" cy="0"/>
          <a:chOff x="0" y="0"/>
          <a:chExt cx="0" cy="0"/>
        </a:xfrm>
      </p:grpSpPr>
      <p:sp>
        <p:nvSpPr>
          <p:cNvPr id="1590" name="Google Shape;1590;g237e58ebaff_0_16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1" name="Google Shape;1591;g237e58ebaff_0_16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7"/>
        <p:cNvGrpSpPr/>
        <p:nvPr/>
      </p:nvGrpSpPr>
      <p:grpSpPr>
        <a:xfrm>
          <a:off x="0" y="0"/>
          <a:ext cx="0" cy="0"/>
          <a:chOff x="0" y="0"/>
          <a:chExt cx="0" cy="0"/>
        </a:xfrm>
      </p:grpSpPr>
      <p:sp>
        <p:nvSpPr>
          <p:cNvPr id="1608" name="Google Shape;1608;g1347cfdec0e_0_3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9" name="Google Shape;1609;g1347cfdec0e_0_3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8"/>
        <p:cNvGrpSpPr/>
        <p:nvPr/>
      </p:nvGrpSpPr>
      <p:grpSpPr>
        <a:xfrm>
          <a:off x="0" y="0"/>
          <a:ext cx="0" cy="0"/>
          <a:chOff x="0" y="0"/>
          <a:chExt cx="0" cy="0"/>
        </a:xfrm>
      </p:grpSpPr>
      <p:sp>
        <p:nvSpPr>
          <p:cNvPr id="1619" name="Google Shape;1619;g134bfc5b8e3_0_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0" name="Google Shape;1620;g134bfc5b8e3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3"/>
        <p:cNvGrpSpPr/>
        <p:nvPr/>
      </p:nvGrpSpPr>
      <p:grpSpPr>
        <a:xfrm>
          <a:off x="0" y="0"/>
          <a:ext cx="0" cy="0"/>
          <a:chOff x="0" y="0"/>
          <a:chExt cx="0" cy="0"/>
        </a:xfrm>
      </p:grpSpPr>
      <p:sp>
        <p:nvSpPr>
          <p:cNvPr id="1634" name="Google Shape;1634;g134bfc5b8e3_0_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5" name="Google Shape;1635;g134bfc5b8e3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6"/>
        <p:cNvGrpSpPr/>
        <p:nvPr/>
      </p:nvGrpSpPr>
      <p:grpSpPr>
        <a:xfrm>
          <a:off x="0" y="0"/>
          <a:ext cx="0" cy="0"/>
          <a:chOff x="0" y="0"/>
          <a:chExt cx="0" cy="0"/>
        </a:xfrm>
      </p:grpSpPr>
      <p:sp>
        <p:nvSpPr>
          <p:cNvPr id="1647" name="Google Shape;1647;g1347cfdec0e_0_3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8" name="Google Shape;1648;g1347cfdec0e_0_3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7"/>
        <p:cNvGrpSpPr/>
        <p:nvPr/>
      </p:nvGrpSpPr>
      <p:grpSpPr>
        <a:xfrm>
          <a:off x="0" y="0"/>
          <a:ext cx="0" cy="0"/>
          <a:chOff x="0" y="0"/>
          <a:chExt cx="0" cy="0"/>
        </a:xfrm>
      </p:grpSpPr>
      <p:sp>
        <p:nvSpPr>
          <p:cNvPr id="1658" name="Google Shape;1658;g136510e4a3f_0_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9" name="Google Shape;1659;g136510e4a3f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3"/>
        <p:cNvGrpSpPr/>
        <p:nvPr/>
      </p:nvGrpSpPr>
      <p:grpSpPr>
        <a:xfrm>
          <a:off x="0" y="0"/>
          <a:ext cx="0" cy="0"/>
          <a:chOff x="0" y="0"/>
          <a:chExt cx="0" cy="0"/>
        </a:xfrm>
      </p:grpSpPr>
      <p:sp>
        <p:nvSpPr>
          <p:cNvPr id="1664" name="Google Shape;1664;g136510e4a3f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5" name="Google Shape;1665;g136510e4a3f_0_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1"/>
        <p:cNvGrpSpPr/>
        <p:nvPr/>
      </p:nvGrpSpPr>
      <p:grpSpPr>
        <a:xfrm>
          <a:off x="0" y="0"/>
          <a:ext cx="0" cy="0"/>
          <a:chOff x="0" y="0"/>
          <a:chExt cx="0" cy="0"/>
        </a:xfrm>
      </p:grpSpPr>
      <p:sp>
        <p:nvSpPr>
          <p:cNvPr id="1682" name="Google Shape;1682;g136510e4a3f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3" name="Google Shape;1683;g136510e4a3f_0_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7"/>
        <p:cNvGrpSpPr/>
        <p:nvPr/>
      </p:nvGrpSpPr>
      <p:grpSpPr>
        <a:xfrm>
          <a:off x="0" y="0"/>
          <a:ext cx="0" cy="0"/>
          <a:chOff x="0" y="0"/>
          <a:chExt cx="0" cy="0"/>
        </a:xfrm>
      </p:grpSpPr>
      <p:sp>
        <p:nvSpPr>
          <p:cNvPr id="1738" name="Google Shape;1738;g136510e4a3f_0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9" name="Google Shape;1739;g136510e4a3f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mp; Bullets" type="tx">
  <p:cSld name="TITLE_AND_BODY">
    <p:bg>
      <p:bgPr>
        <a:solidFill>
          <a:srgbClr val="FFFFFF"/>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1" name="Google Shape;11;p2"/>
          <p:cNvSpPr txBox="1">
            <a:spLocks noGrp="1"/>
          </p:cNvSpPr>
          <p:nvPr>
            <p:ph type="body" idx="1"/>
          </p:nvPr>
        </p:nvSpPr>
        <p:spPr>
          <a:xfrm>
            <a:off x="4387453" y="3643312"/>
            <a:ext cx="15609095" cy="8840392"/>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12" name="Google Shape;12;p2"/>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title">
  <p:cSld name="Main title">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5" name="Google Shape;15;p3"/>
          <p:cNvSpPr txBox="1">
            <a:spLocks noGrp="1"/>
          </p:cNvSpPr>
          <p:nvPr>
            <p:ph type="sldNum" idx="12"/>
          </p:nvPr>
        </p:nvSpPr>
        <p:spPr>
          <a:xfrm>
            <a:off x="16946880" y="12344400"/>
            <a:ext cx="5120641" cy="736601"/>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mp; Subtitle">
  <p:cSld name="Title &amp; Subtitle">
    <p:bg>
      <p:bgPr>
        <a:solidFill>
          <a:srgbClr val="000000"/>
        </a:soli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778000" y="2298700"/>
            <a:ext cx="20828000" cy="4648200"/>
          </a:xfrm>
          <a:prstGeom prst="rect">
            <a:avLst/>
          </a:prstGeom>
          <a:noFill/>
          <a:ln>
            <a:noFill/>
          </a:ln>
        </p:spPr>
        <p:txBody>
          <a:bodyPr spcFirstLastPara="1" wrap="square" lIns="50800" tIns="50800" rIns="50800" bIns="50800" anchor="b"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8" name="Google Shape;18;p4"/>
          <p:cNvSpPr txBox="1">
            <a:spLocks noGrp="1"/>
          </p:cNvSpPr>
          <p:nvPr>
            <p:ph type="body" idx="1"/>
          </p:nvPr>
        </p:nvSpPr>
        <p:spPr>
          <a:xfrm>
            <a:off x="1778000" y="7073900"/>
            <a:ext cx="20828000" cy="1587500"/>
          </a:xfrm>
          <a:prstGeom prst="rect">
            <a:avLst/>
          </a:prstGeom>
          <a:noFill/>
          <a:ln>
            <a:noFill/>
          </a:ln>
        </p:spPr>
        <p:txBody>
          <a:bodyPr spcFirstLastPara="1" wrap="square" lIns="50800" tIns="50800" rIns="50800" bIns="50800" anchor="t" anchorCtr="0">
            <a:noAutofit/>
          </a:bodyPr>
          <a:lstStyle>
            <a:lvl1pPr marL="457200" marR="0" lvl="0"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19" name="Google Shape;19;p4"/>
          <p:cNvSpPr txBox="1">
            <a:spLocks noGrp="1"/>
          </p:cNvSpPr>
          <p:nvPr>
            <p:ph type="sldNum" idx="12"/>
          </p:nvPr>
        </p:nvSpPr>
        <p:spPr>
          <a:xfrm>
            <a:off x="23716381" y="13102725"/>
            <a:ext cx="453300" cy="461100"/>
          </a:xfrm>
          <a:prstGeom prst="rect">
            <a:avLst/>
          </a:prstGeom>
          <a:noFill/>
          <a:ln>
            <a:noFill/>
          </a:ln>
        </p:spPr>
        <p:txBody>
          <a:bodyPr spcFirstLastPara="1" wrap="square" lIns="50800" tIns="50800" rIns="50800" bIns="50800" anchor="t" anchorCtr="0">
            <a:noAutofit/>
          </a:bodyPr>
          <a:lstStyle>
            <a:lvl1pPr marL="0" marR="0" lvl="0"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 Center">
  <p:cSld name="Title - Center">
    <p:bg>
      <p:bgPr>
        <a:solidFill>
          <a:srgbClr val="000000"/>
        </a:solidFill>
        <a:effectLst/>
      </p:bgPr>
    </p:bg>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778000" y="4533900"/>
            <a:ext cx="20828000" cy="4648200"/>
          </a:xfrm>
          <a:prstGeom prst="rect">
            <a:avLst/>
          </a:prstGeom>
          <a:noFill/>
          <a:ln>
            <a:noFill/>
          </a:ln>
        </p:spPr>
        <p:txBody>
          <a:bodyPr spcFirstLastPara="1" wrap="square" lIns="50800" tIns="50800" rIns="50800" bIns="50800"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2" name="Google Shape;22;p5"/>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marR="0" lvl="0"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amp; Subtitle" type="title">
  <p:cSld name="TITLE">
    <p:bg>
      <p:bgPr>
        <a:solidFill>
          <a:srgbClr val="000000"/>
        </a:solidFill>
        <a:effectLst/>
      </p:bgPr>
    </p:bg>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833937" y="2303859"/>
            <a:ext cx="14716126" cy="4643438"/>
          </a:xfrm>
          <a:prstGeom prst="rect">
            <a:avLst/>
          </a:prstGeom>
          <a:noFill/>
          <a:ln>
            <a:noFill/>
          </a:ln>
        </p:spPr>
        <p:txBody>
          <a:bodyPr spcFirstLastPara="1" wrap="square" lIns="71425" tIns="71425" rIns="71425" bIns="71425" anchor="b"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5" name="Google Shape;25;p6"/>
          <p:cNvSpPr txBox="1">
            <a:spLocks noGrp="1"/>
          </p:cNvSpPr>
          <p:nvPr>
            <p:ph type="body" idx="1"/>
          </p:nvPr>
        </p:nvSpPr>
        <p:spPr>
          <a:xfrm>
            <a:off x="4833937" y="7072312"/>
            <a:ext cx="14716126" cy="1589485"/>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26" name="Google Shape;26;p6"/>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Photo - Horizontal">
  <p:cSld name="Photo - Horizontal">
    <p:bg>
      <p:bgPr>
        <a:solidFill>
          <a:srgbClr val="000000"/>
        </a:solidFill>
        <a:effectLst/>
      </p:bgPr>
    </p:bg>
    <p:spTree>
      <p:nvGrpSpPr>
        <p:cNvPr id="1" name="Shape 27"/>
        <p:cNvGrpSpPr/>
        <p:nvPr/>
      </p:nvGrpSpPr>
      <p:grpSpPr>
        <a:xfrm>
          <a:off x="0" y="0"/>
          <a:ext cx="0" cy="0"/>
          <a:chOff x="0" y="0"/>
          <a:chExt cx="0" cy="0"/>
        </a:xfrm>
      </p:grpSpPr>
      <p:sp>
        <p:nvSpPr>
          <p:cNvPr id="28" name="Google Shape;28;p7"/>
          <p:cNvSpPr>
            <a:spLocks noGrp="1"/>
          </p:cNvSpPr>
          <p:nvPr>
            <p:ph type="pic" idx="2"/>
          </p:nvPr>
        </p:nvSpPr>
        <p:spPr>
          <a:xfrm>
            <a:off x="5325070" y="946546"/>
            <a:ext cx="13722210" cy="8304611"/>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29" name="Google Shape;29;p7"/>
          <p:cNvSpPr txBox="1">
            <a:spLocks noGrp="1"/>
          </p:cNvSpPr>
          <p:nvPr>
            <p:ph type="title"/>
          </p:nvPr>
        </p:nvSpPr>
        <p:spPr>
          <a:xfrm>
            <a:off x="4833937" y="9447609"/>
            <a:ext cx="14716126" cy="2000251"/>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0" name="Google Shape;30;p7"/>
          <p:cNvSpPr txBox="1">
            <a:spLocks noGrp="1"/>
          </p:cNvSpPr>
          <p:nvPr>
            <p:ph type="body" idx="1"/>
          </p:nvPr>
        </p:nvSpPr>
        <p:spPr>
          <a:xfrm>
            <a:off x="4833937" y="11465718"/>
            <a:ext cx="14716126" cy="1589486"/>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1" name="Google Shape;31;p7"/>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 Center">
  <p:cSld name="Title - Center 2">
    <p:bg>
      <p:bgPr>
        <a:solidFill>
          <a:srgbClr val="000000"/>
        </a:solidFill>
        <a:effectLst/>
      </p:bgPr>
    </p:bg>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833937" y="4536281"/>
            <a:ext cx="14716126" cy="4643438"/>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4" name="Google Shape;34;p8"/>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hoto - Vertical">
  <p:cSld name="Photo - Vertical">
    <p:bg>
      <p:bgPr>
        <a:solidFill>
          <a:srgbClr val="000000"/>
        </a:solidFill>
        <a:effectLst/>
      </p:bgPr>
    </p:bg>
    <p:spTree>
      <p:nvGrpSpPr>
        <p:cNvPr id="1" name="Shape 35"/>
        <p:cNvGrpSpPr/>
        <p:nvPr/>
      </p:nvGrpSpPr>
      <p:grpSpPr>
        <a:xfrm>
          <a:off x="0" y="0"/>
          <a:ext cx="0" cy="0"/>
          <a:chOff x="0" y="0"/>
          <a:chExt cx="0" cy="0"/>
        </a:xfrm>
      </p:grpSpPr>
      <p:sp>
        <p:nvSpPr>
          <p:cNvPr id="36" name="Google Shape;36;p9"/>
          <p:cNvSpPr>
            <a:spLocks noGrp="1"/>
          </p:cNvSpPr>
          <p:nvPr>
            <p:ph type="pic" idx="2"/>
          </p:nvPr>
        </p:nvSpPr>
        <p:spPr>
          <a:xfrm>
            <a:off x="12495609" y="898481"/>
            <a:ext cx="7500939" cy="11555016"/>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7" name="Google Shape;37;p9"/>
          <p:cNvSpPr txBox="1">
            <a:spLocks noGrp="1"/>
          </p:cNvSpPr>
          <p:nvPr>
            <p:ph type="title"/>
          </p:nvPr>
        </p:nvSpPr>
        <p:spPr>
          <a:xfrm>
            <a:off x="4387453" y="892968"/>
            <a:ext cx="7500938" cy="5607845"/>
          </a:xfrm>
          <a:prstGeom prst="rect">
            <a:avLst/>
          </a:prstGeom>
          <a:noFill/>
          <a:ln>
            <a:noFill/>
          </a:ln>
        </p:spPr>
        <p:txBody>
          <a:bodyPr spcFirstLastPara="1" wrap="square" lIns="71425" tIns="71425" rIns="71425" bIns="71425" anchor="b" anchorCtr="0">
            <a:noAutofit/>
          </a:bodyPr>
          <a:lstStyle>
            <a:lvl1pPr marR="0" lvl="0" algn="ctr" rtl="0">
              <a:lnSpc>
                <a:spcPct val="100000"/>
              </a:lnSpc>
              <a:spcBef>
                <a:spcPts val="0"/>
              </a:spcBef>
              <a:spcAft>
                <a:spcPts val="0"/>
              </a:spcAft>
              <a:buClr>
                <a:srgbClr val="FFFFFF"/>
              </a:buClr>
              <a:buSzPts val="8400"/>
              <a:buFont typeface="Helvetica Neue"/>
              <a:buNone/>
              <a:defRPr sz="84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8" name="Google Shape;38;p9"/>
          <p:cNvSpPr txBox="1">
            <a:spLocks noGrp="1"/>
          </p:cNvSpPr>
          <p:nvPr>
            <p:ph type="body" idx="1"/>
          </p:nvPr>
        </p:nvSpPr>
        <p:spPr>
          <a:xfrm>
            <a:off x="4387453" y="6643687"/>
            <a:ext cx="7500938" cy="5786438"/>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9" name="Google Shape;39;p9"/>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 Top">
  <p:cSld name="Title - Top">
    <p:bg>
      <p:bgPr>
        <a:solidFill>
          <a:srgbClr val="000000"/>
        </a:solidFill>
        <a:effectLst/>
      </p:bgPr>
    </p:bg>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42" name="Google Shape;42;p10"/>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mp; Bullets">
  <p:cSld name="Title &amp; Bullets">
    <p:bg>
      <p:bgPr>
        <a:solidFill>
          <a:srgbClr val="000000"/>
        </a:solidFill>
        <a:effectLst/>
      </p:bgPr>
    </p:bg>
    <p:spTree>
      <p:nvGrpSpPr>
        <p:cNvPr id="1" name="Shape 43"/>
        <p:cNvGrpSpPr/>
        <p:nvPr/>
      </p:nvGrpSpPr>
      <p:grpSpPr>
        <a:xfrm>
          <a:off x="0" y="0"/>
          <a:ext cx="0" cy="0"/>
          <a:chOff x="0" y="0"/>
          <a:chExt cx="0" cy="0"/>
        </a:xfrm>
      </p:grpSpPr>
      <p:sp>
        <p:nvSpPr>
          <p:cNvPr id="44" name="Google Shape;44;p11"/>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45" name="Google Shape;45;p11"/>
          <p:cNvSpPr txBox="1">
            <a:spLocks noGrp="1"/>
          </p:cNvSpPr>
          <p:nvPr>
            <p:ph type="body" idx="1"/>
          </p:nvPr>
        </p:nvSpPr>
        <p:spPr>
          <a:xfrm>
            <a:off x="4387453" y="3643312"/>
            <a:ext cx="15609095" cy="8840392"/>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46" name="Google Shape;46;p11"/>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Bullets &amp; Photo">
  <p:cSld name="Title, Bullets &amp; Photo">
    <p:bg>
      <p:bgPr>
        <a:solidFill>
          <a:srgbClr val="000000"/>
        </a:solidFill>
        <a:effectLst/>
      </p:bgPr>
    </p:bg>
    <p:spTree>
      <p:nvGrpSpPr>
        <p:cNvPr id="1" name="Shape 47"/>
        <p:cNvGrpSpPr/>
        <p:nvPr/>
      </p:nvGrpSpPr>
      <p:grpSpPr>
        <a:xfrm>
          <a:off x="0" y="0"/>
          <a:ext cx="0" cy="0"/>
          <a:chOff x="0" y="0"/>
          <a:chExt cx="0" cy="0"/>
        </a:xfrm>
      </p:grpSpPr>
      <p:sp>
        <p:nvSpPr>
          <p:cNvPr id="48" name="Google Shape;48;p12"/>
          <p:cNvSpPr>
            <a:spLocks noGrp="1"/>
          </p:cNvSpPr>
          <p:nvPr>
            <p:ph type="pic" idx="2"/>
          </p:nvPr>
        </p:nvSpPr>
        <p:spPr>
          <a:xfrm>
            <a:off x="12495609" y="3643312"/>
            <a:ext cx="7500938" cy="8840392"/>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49" name="Google Shape;49;p12"/>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50" name="Google Shape;50;p12"/>
          <p:cNvSpPr txBox="1">
            <a:spLocks noGrp="1"/>
          </p:cNvSpPr>
          <p:nvPr>
            <p:ph type="body" idx="1"/>
          </p:nvPr>
        </p:nvSpPr>
        <p:spPr>
          <a:xfrm>
            <a:off x="4387453" y="3643312"/>
            <a:ext cx="7500938" cy="8840392"/>
          </a:xfrm>
          <a:prstGeom prst="rect">
            <a:avLst/>
          </a:prstGeom>
          <a:noFill/>
          <a:ln>
            <a:noFill/>
          </a:ln>
        </p:spPr>
        <p:txBody>
          <a:bodyPr spcFirstLastPara="1" wrap="square" lIns="71425" tIns="71425" rIns="71425" bIns="71425" anchor="ctr" anchorCtr="0">
            <a:noAutofit/>
          </a:bodyPr>
          <a:lstStyle>
            <a:lvl1pPr marL="457200" marR="0" lvl="0"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1pPr>
            <a:lvl2pPr marL="914400" marR="0" lvl="1"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2pPr>
            <a:lvl3pPr marL="1371600" marR="0" lvl="2"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3pPr>
            <a:lvl4pPr marL="1828800" marR="0" lvl="3"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4pPr>
            <a:lvl5pPr marL="2286000" marR="0" lvl="4"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1" name="Google Shape;51;p12"/>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ullets">
  <p:cSld name="Bullets">
    <p:bg>
      <p:bgPr>
        <a:solidFill>
          <a:srgbClr val="000000"/>
        </a:solidFill>
        <a:effectLst/>
      </p:bgPr>
    </p:bg>
    <p:spTree>
      <p:nvGrpSpPr>
        <p:cNvPr id="1" name="Shape 52"/>
        <p:cNvGrpSpPr/>
        <p:nvPr/>
      </p:nvGrpSpPr>
      <p:grpSpPr>
        <a:xfrm>
          <a:off x="0" y="0"/>
          <a:ext cx="0" cy="0"/>
          <a:chOff x="0" y="0"/>
          <a:chExt cx="0" cy="0"/>
        </a:xfrm>
      </p:grpSpPr>
      <p:sp>
        <p:nvSpPr>
          <p:cNvPr id="53" name="Google Shape;53;p13"/>
          <p:cNvSpPr txBox="1">
            <a:spLocks noGrp="1"/>
          </p:cNvSpPr>
          <p:nvPr>
            <p:ph type="body" idx="1"/>
          </p:nvPr>
        </p:nvSpPr>
        <p:spPr>
          <a:xfrm>
            <a:off x="4387453" y="1785937"/>
            <a:ext cx="15609095" cy="10144126"/>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4" name="Google Shape;54;p13"/>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hoto - 3 Up">
  <p:cSld name="Photo - 3 Up">
    <p:bg>
      <p:bgPr>
        <a:solidFill>
          <a:srgbClr val="000000"/>
        </a:solidFill>
        <a:effectLst/>
      </p:bgPr>
    </p:bg>
    <p:spTree>
      <p:nvGrpSpPr>
        <p:cNvPr id="1" name="Shape 55"/>
        <p:cNvGrpSpPr/>
        <p:nvPr/>
      </p:nvGrpSpPr>
      <p:grpSpPr>
        <a:xfrm>
          <a:off x="0" y="0"/>
          <a:ext cx="0" cy="0"/>
          <a:chOff x="0" y="0"/>
          <a:chExt cx="0" cy="0"/>
        </a:xfrm>
      </p:grpSpPr>
      <p:sp>
        <p:nvSpPr>
          <p:cNvPr id="56" name="Google Shape;56;p14"/>
          <p:cNvSpPr>
            <a:spLocks noGrp="1"/>
          </p:cNvSpPr>
          <p:nvPr>
            <p:ph type="pic" idx="2"/>
          </p:nvPr>
        </p:nvSpPr>
        <p:spPr>
          <a:xfrm>
            <a:off x="12513468" y="6983015"/>
            <a:ext cx="7500939" cy="5482829"/>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7" name="Google Shape;57;p14"/>
          <p:cNvSpPr>
            <a:spLocks noGrp="1"/>
          </p:cNvSpPr>
          <p:nvPr>
            <p:ph type="pic" idx="3"/>
          </p:nvPr>
        </p:nvSpPr>
        <p:spPr>
          <a:xfrm>
            <a:off x="12513468" y="892968"/>
            <a:ext cx="7500939" cy="5482829"/>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8" name="Google Shape;58;p14"/>
          <p:cNvSpPr>
            <a:spLocks noGrp="1"/>
          </p:cNvSpPr>
          <p:nvPr>
            <p:ph type="pic" idx="4"/>
          </p:nvPr>
        </p:nvSpPr>
        <p:spPr>
          <a:xfrm>
            <a:off x="4387453" y="892968"/>
            <a:ext cx="7500938" cy="11572876"/>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9" name="Google Shape;59;p14"/>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Quote">
  <p:cSld name="Quote">
    <p:bg>
      <p:bgPr>
        <a:solidFill>
          <a:srgbClr val="000000"/>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body" idx="1"/>
          </p:nvPr>
        </p:nvSpPr>
        <p:spPr>
          <a:xfrm>
            <a:off x="4833937" y="8947546"/>
            <a:ext cx="14716126" cy="647701"/>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3200"/>
              <a:buFont typeface="Helvetica Neue"/>
              <a:buNone/>
              <a:defRPr sz="3200" b="0" i="1" u="none" strike="noStrike" cap="none">
                <a:solidFill>
                  <a:srgbClr val="FFFFFF"/>
                </a:solidFill>
                <a:latin typeface="Helvetica Neue"/>
                <a:ea typeface="Helvetica Neue"/>
                <a:cs typeface="Helvetica Neue"/>
                <a:sym typeface="Helvetica Neue"/>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2" name="Google Shape;62;p15"/>
          <p:cNvSpPr txBox="1">
            <a:spLocks noGrp="1"/>
          </p:cNvSpPr>
          <p:nvPr>
            <p:ph type="body" idx="2"/>
          </p:nvPr>
        </p:nvSpPr>
        <p:spPr>
          <a:xfrm>
            <a:off x="4833937" y="6055915"/>
            <a:ext cx="14716126" cy="863601"/>
          </a:xfrm>
          <a:prstGeom prst="rect">
            <a:avLst/>
          </a:prstGeom>
          <a:noFill/>
          <a:ln>
            <a:noFill/>
          </a:ln>
        </p:spPr>
        <p:txBody>
          <a:bodyPr spcFirstLastPara="1" wrap="square" lIns="71425" tIns="71425" rIns="71425" bIns="71425" anchor="ctr" anchorCtr="0">
            <a:noAutofit/>
          </a:bodyPr>
          <a:lstStyle>
            <a:lvl1pPr marL="457200" marR="0" lvl="0" indent="-228600" algn="ctr" rtl="0">
              <a:lnSpc>
                <a:spcPct val="100000"/>
              </a:lnSpc>
              <a:spcBef>
                <a:spcPts val="0"/>
              </a:spcBef>
              <a:spcAft>
                <a:spcPts val="0"/>
              </a:spcAft>
              <a:buClr>
                <a:srgbClr val="FFFFFF"/>
              </a:buClr>
              <a:buSzPts val="4600"/>
              <a:buFont typeface="Helvetica Neue"/>
              <a:buNone/>
              <a:defRPr sz="4600" b="0" i="0" u="none" strike="noStrike" cap="none">
                <a:solidFill>
                  <a:srgbClr val="FFFFFF"/>
                </a:solidFill>
                <a:latin typeface="Helvetica Neue"/>
                <a:ea typeface="Helvetica Neue"/>
                <a:cs typeface="Helvetica Neue"/>
                <a:sym typeface="Helvetica Neue"/>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3" name="Google Shape;63;p15"/>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Photo">
  <p:cSld name="Photo">
    <p:bg>
      <p:bgPr>
        <a:solidFill>
          <a:srgbClr val="000000"/>
        </a:solidFill>
        <a:effectLst/>
      </p:bgPr>
    </p:bg>
    <p:spTree>
      <p:nvGrpSpPr>
        <p:cNvPr id="1" name="Shape 64"/>
        <p:cNvGrpSpPr/>
        <p:nvPr/>
      </p:nvGrpSpPr>
      <p:grpSpPr>
        <a:xfrm>
          <a:off x="0" y="0"/>
          <a:ext cx="0" cy="0"/>
          <a:chOff x="0" y="0"/>
          <a:chExt cx="0" cy="0"/>
        </a:xfrm>
      </p:grpSpPr>
      <p:sp>
        <p:nvSpPr>
          <p:cNvPr id="65" name="Google Shape;65;p16"/>
          <p:cNvSpPr>
            <a:spLocks noGrp="1"/>
          </p:cNvSpPr>
          <p:nvPr>
            <p:ph type="pic" idx="2"/>
          </p:nvPr>
        </p:nvSpPr>
        <p:spPr>
          <a:xfrm>
            <a:off x="3048000" y="0"/>
            <a:ext cx="18288001" cy="13716000"/>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6" name="Google Shape;66;p16"/>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rgbClr val="000000"/>
        </a:solidFill>
        <a:effectLst/>
      </p:bgPr>
    </p:bg>
    <p:spTree>
      <p:nvGrpSpPr>
        <p:cNvPr id="1" name="Shape 67"/>
        <p:cNvGrpSpPr/>
        <p:nvPr/>
      </p:nvGrpSpPr>
      <p:grpSpPr>
        <a:xfrm>
          <a:off x="0" y="0"/>
          <a:ext cx="0" cy="0"/>
          <a:chOff x="0" y="0"/>
          <a:chExt cx="0" cy="0"/>
        </a:xfrm>
      </p:grpSpPr>
      <p:sp>
        <p:nvSpPr>
          <p:cNvPr id="68" name="Google Shape;68;p17"/>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69"/>
        <p:cNvGrpSpPr/>
        <p:nvPr/>
      </p:nvGrpSpPr>
      <p:grpSpPr>
        <a:xfrm>
          <a:off x="0" y="0"/>
          <a:ext cx="0" cy="0"/>
          <a:chOff x="0" y="0"/>
          <a:chExt cx="0" cy="0"/>
        </a:xfrm>
      </p:grpSpPr>
      <p:sp>
        <p:nvSpPr>
          <p:cNvPr id="70" name="Google Shape;70;p18"/>
          <p:cNvSpPr txBox="1">
            <a:spLocks noGrp="1"/>
          </p:cNvSpPr>
          <p:nvPr>
            <p:ph type="title"/>
          </p:nvPr>
        </p:nvSpPr>
        <p:spPr>
          <a:xfrm>
            <a:off x="1676400" y="730250"/>
            <a:ext cx="21031200" cy="1708200"/>
          </a:xfrm>
          <a:prstGeom prst="rect">
            <a:avLst/>
          </a:prstGeom>
          <a:noFill/>
          <a:ln>
            <a:noFill/>
          </a:ln>
        </p:spPr>
        <p:txBody>
          <a:bodyPr spcFirstLastPara="1" wrap="square" lIns="182850" tIns="91400" rIns="182850" bIns="91400" anchor="ctr" anchorCtr="0">
            <a:noAutofit/>
          </a:bodyPr>
          <a:lstStyle>
            <a:lvl1pPr lvl="0" algn="l" rtl="0">
              <a:lnSpc>
                <a:spcPct val="90000"/>
              </a:lnSpc>
              <a:spcBef>
                <a:spcPts val="0"/>
              </a:spcBef>
              <a:spcAft>
                <a:spcPts val="0"/>
              </a:spcAft>
              <a:buClr>
                <a:schemeClr val="dk1"/>
              </a:buClr>
              <a:buSzPts val="3600"/>
              <a:buNone/>
              <a:defRPr/>
            </a:lvl1pPr>
            <a:lvl2pPr lvl="1" rtl="0">
              <a:spcBef>
                <a:spcPts val="0"/>
              </a:spcBef>
              <a:spcAft>
                <a:spcPts val="0"/>
              </a:spcAft>
              <a:buSzPts val="19200"/>
              <a:buNone/>
              <a:defRPr/>
            </a:lvl2pPr>
            <a:lvl3pPr lvl="2" rtl="0">
              <a:spcBef>
                <a:spcPts val="0"/>
              </a:spcBef>
              <a:spcAft>
                <a:spcPts val="0"/>
              </a:spcAft>
              <a:buSzPts val="19200"/>
              <a:buNone/>
              <a:defRPr/>
            </a:lvl3pPr>
            <a:lvl4pPr lvl="3" rtl="0">
              <a:spcBef>
                <a:spcPts val="0"/>
              </a:spcBef>
              <a:spcAft>
                <a:spcPts val="0"/>
              </a:spcAft>
              <a:buSzPts val="19200"/>
              <a:buNone/>
              <a:defRPr/>
            </a:lvl4pPr>
            <a:lvl5pPr lvl="4" rtl="0">
              <a:spcBef>
                <a:spcPts val="0"/>
              </a:spcBef>
              <a:spcAft>
                <a:spcPts val="0"/>
              </a:spcAft>
              <a:buSzPts val="19200"/>
              <a:buNone/>
              <a:defRPr/>
            </a:lvl5pPr>
            <a:lvl6pPr lvl="5" rtl="0">
              <a:spcBef>
                <a:spcPts val="0"/>
              </a:spcBef>
              <a:spcAft>
                <a:spcPts val="0"/>
              </a:spcAft>
              <a:buSzPts val="19200"/>
              <a:buNone/>
              <a:defRPr/>
            </a:lvl6pPr>
            <a:lvl7pPr lvl="6" rtl="0">
              <a:spcBef>
                <a:spcPts val="0"/>
              </a:spcBef>
              <a:spcAft>
                <a:spcPts val="0"/>
              </a:spcAft>
              <a:buSzPts val="19200"/>
              <a:buNone/>
              <a:defRPr/>
            </a:lvl7pPr>
            <a:lvl8pPr lvl="7" rtl="0">
              <a:spcBef>
                <a:spcPts val="0"/>
              </a:spcBef>
              <a:spcAft>
                <a:spcPts val="0"/>
              </a:spcAft>
              <a:buSzPts val="19200"/>
              <a:buNone/>
              <a:defRPr/>
            </a:lvl8pPr>
            <a:lvl9pPr lvl="8" rtl="0">
              <a:spcBef>
                <a:spcPts val="0"/>
              </a:spcBef>
              <a:spcAft>
                <a:spcPts val="0"/>
              </a:spcAft>
              <a:buSzPts val="19200"/>
              <a:buNone/>
              <a:defRPr/>
            </a:lvl9pPr>
          </a:lstStyle>
          <a:p>
            <a:endParaRPr/>
          </a:p>
        </p:txBody>
      </p:sp>
      <p:sp>
        <p:nvSpPr>
          <p:cNvPr id="71" name="Google Shape;71;p18"/>
          <p:cNvSpPr txBox="1">
            <a:spLocks noGrp="1"/>
          </p:cNvSpPr>
          <p:nvPr>
            <p:ph type="body" idx="1"/>
          </p:nvPr>
        </p:nvSpPr>
        <p:spPr>
          <a:xfrm>
            <a:off x="1676400" y="3208422"/>
            <a:ext cx="21031200" cy="9145800"/>
          </a:xfrm>
          <a:prstGeom prst="rect">
            <a:avLst/>
          </a:prstGeom>
          <a:noFill/>
          <a:ln>
            <a:noFill/>
          </a:ln>
        </p:spPr>
        <p:txBody>
          <a:bodyPr spcFirstLastPara="1" wrap="square" lIns="182850" tIns="91400" rIns="182850" bIns="91400" anchor="t" anchorCtr="0">
            <a:noAutofit/>
          </a:bodyPr>
          <a:lstStyle>
            <a:lvl1pPr marL="457200" lvl="0" indent="-228600" algn="l" rtl="0">
              <a:lnSpc>
                <a:spcPct val="100000"/>
              </a:lnSpc>
              <a:spcBef>
                <a:spcPts val="2000"/>
              </a:spcBef>
              <a:spcAft>
                <a:spcPts val="0"/>
              </a:spcAft>
              <a:buClr>
                <a:schemeClr val="dk1"/>
              </a:buClr>
              <a:buSzPts val="4000"/>
              <a:buNone/>
              <a:defRPr sz="4000"/>
            </a:lvl1pPr>
            <a:lvl2pPr marL="914400" lvl="1" indent="-457200" algn="l" rtl="0">
              <a:lnSpc>
                <a:spcPct val="100000"/>
              </a:lnSpc>
              <a:spcBef>
                <a:spcPts val="1000"/>
              </a:spcBef>
              <a:spcAft>
                <a:spcPts val="0"/>
              </a:spcAft>
              <a:buClr>
                <a:schemeClr val="dk1"/>
              </a:buClr>
              <a:buSzPts val="3600"/>
              <a:buChar char="–"/>
              <a:defRPr sz="3600"/>
            </a:lvl2pPr>
            <a:lvl3pPr marL="1371600" lvl="2" indent="-431800" algn="l" rtl="0">
              <a:lnSpc>
                <a:spcPct val="100000"/>
              </a:lnSpc>
              <a:spcBef>
                <a:spcPts val="1000"/>
              </a:spcBef>
              <a:spcAft>
                <a:spcPts val="0"/>
              </a:spcAft>
              <a:buClr>
                <a:schemeClr val="dk1"/>
              </a:buClr>
              <a:buSzPts val="3200"/>
              <a:buChar char="•"/>
              <a:defRPr sz="3200"/>
            </a:lvl3pPr>
            <a:lvl4pPr marL="1828800" lvl="3" indent="-406400" algn="l" rtl="0">
              <a:lnSpc>
                <a:spcPct val="100000"/>
              </a:lnSpc>
              <a:spcBef>
                <a:spcPts val="1000"/>
              </a:spcBef>
              <a:spcAft>
                <a:spcPts val="0"/>
              </a:spcAft>
              <a:buClr>
                <a:schemeClr val="dk1"/>
              </a:buClr>
              <a:buSzPts val="2800"/>
              <a:buChar char="–"/>
              <a:defRPr sz="2800"/>
            </a:lvl4pPr>
            <a:lvl5pPr marL="2286000" lvl="4" indent="-406400" algn="l" rtl="0">
              <a:lnSpc>
                <a:spcPct val="100000"/>
              </a:lnSpc>
              <a:spcBef>
                <a:spcPts val="1000"/>
              </a:spcBef>
              <a:spcAft>
                <a:spcPts val="0"/>
              </a:spcAft>
              <a:buClr>
                <a:schemeClr val="dk1"/>
              </a:buClr>
              <a:buSzPts val="2800"/>
              <a:buChar char="»"/>
              <a:defRPr sz="2800"/>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72" name="Google Shape;72;p18"/>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spcBef>
                <a:spcPts val="0"/>
              </a:spcBef>
              <a:spcAft>
                <a:spcPts val="0"/>
              </a:spcAft>
              <a:buSzPts val="2800"/>
              <a:buNone/>
              <a:defRPr sz="2800"/>
            </a:lvl1pPr>
            <a:lvl2pPr lvl="1" algn="l" rtl="0">
              <a:spcBef>
                <a:spcPts val="0"/>
              </a:spcBef>
              <a:spcAft>
                <a:spcPts val="0"/>
              </a:spcAft>
              <a:buSzPts val="2800"/>
              <a:buNone/>
              <a:defRPr sz="2800"/>
            </a:lvl2pPr>
            <a:lvl3pPr lvl="2" algn="l" rtl="0">
              <a:spcBef>
                <a:spcPts val="0"/>
              </a:spcBef>
              <a:spcAft>
                <a:spcPts val="0"/>
              </a:spcAft>
              <a:buSzPts val="2800"/>
              <a:buNone/>
              <a:defRPr sz="2800"/>
            </a:lvl3pPr>
            <a:lvl4pPr lvl="3" algn="l" rtl="0">
              <a:spcBef>
                <a:spcPts val="0"/>
              </a:spcBef>
              <a:spcAft>
                <a:spcPts val="0"/>
              </a:spcAft>
              <a:buSzPts val="2800"/>
              <a:buNone/>
              <a:defRPr sz="2800"/>
            </a:lvl4pPr>
            <a:lvl5pPr lvl="4" algn="l" rtl="0">
              <a:spcBef>
                <a:spcPts val="0"/>
              </a:spcBef>
              <a:spcAft>
                <a:spcPts val="0"/>
              </a:spcAft>
              <a:buSzPts val="2800"/>
              <a:buNone/>
              <a:defRPr sz="2800"/>
            </a:lvl5pPr>
            <a:lvl6pPr lvl="5" algn="l" rtl="0">
              <a:spcBef>
                <a:spcPts val="0"/>
              </a:spcBef>
              <a:spcAft>
                <a:spcPts val="0"/>
              </a:spcAft>
              <a:buSzPts val="2800"/>
              <a:buNone/>
              <a:defRPr sz="2800"/>
            </a:lvl6pPr>
            <a:lvl7pPr lvl="6" algn="l" rtl="0">
              <a:spcBef>
                <a:spcPts val="0"/>
              </a:spcBef>
              <a:spcAft>
                <a:spcPts val="0"/>
              </a:spcAft>
              <a:buSzPts val="2800"/>
              <a:buNone/>
              <a:defRPr sz="2800"/>
            </a:lvl7pPr>
            <a:lvl8pPr lvl="7" algn="l" rtl="0">
              <a:spcBef>
                <a:spcPts val="0"/>
              </a:spcBef>
              <a:spcAft>
                <a:spcPts val="0"/>
              </a:spcAft>
              <a:buSzPts val="2800"/>
              <a:buNone/>
              <a:defRPr sz="2800"/>
            </a:lvl8pPr>
            <a:lvl9pPr lvl="8" algn="l" rtl="0">
              <a:spcBef>
                <a:spcPts val="0"/>
              </a:spcBef>
              <a:spcAft>
                <a:spcPts val="0"/>
              </a:spcAft>
              <a:buSzPts val="2800"/>
              <a:buNone/>
              <a:defRPr sz="2800"/>
            </a:lvl9pPr>
          </a:lstStyle>
          <a:p>
            <a:endParaRPr/>
          </a:p>
        </p:txBody>
      </p:sp>
      <p:sp>
        <p:nvSpPr>
          <p:cNvPr id="73" name="Google Shape;73;p18"/>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spcBef>
                <a:spcPts val="0"/>
              </a:spcBef>
              <a:spcAft>
                <a:spcPts val="0"/>
              </a:spcAft>
              <a:buSzPts val="2800"/>
              <a:buNone/>
              <a:defRPr sz="2800"/>
            </a:lvl1pPr>
            <a:lvl2pPr lvl="1" algn="l" rtl="0">
              <a:spcBef>
                <a:spcPts val="0"/>
              </a:spcBef>
              <a:spcAft>
                <a:spcPts val="0"/>
              </a:spcAft>
              <a:buSzPts val="2800"/>
              <a:buNone/>
              <a:defRPr sz="2800"/>
            </a:lvl2pPr>
            <a:lvl3pPr lvl="2" algn="l" rtl="0">
              <a:spcBef>
                <a:spcPts val="0"/>
              </a:spcBef>
              <a:spcAft>
                <a:spcPts val="0"/>
              </a:spcAft>
              <a:buSzPts val="2800"/>
              <a:buNone/>
              <a:defRPr sz="2800"/>
            </a:lvl3pPr>
            <a:lvl4pPr lvl="3" algn="l" rtl="0">
              <a:spcBef>
                <a:spcPts val="0"/>
              </a:spcBef>
              <a:spcAft>
                <a:spcPts val="0"/>
              </a:spcAft>
              <a:buSzPts val="2800"/>
              <a:buNone/>
              <a:defRPr sz="2800"/>
            </a:lvl4pPr>
            <a:lvl5pPr lvl="4" algn="l" rtl="0">
              <a:spcBef>
                <a:spcPts val="0"/>
              </a:spcBef>
              <a:spcAft>
                <a:spcPts val="0"/>
              </a:spcAft>
              <a:buSzPts val="2800"/>
              <a:buNone/>
              <a:defRPr sz="2800"/>
            </a:lvl5pPr>
            <a:lvl6pPr lvl="5" algn="l" rtl="0">
              <a:spcBef>
                <a:spcPts val="0"/>
              </a:spcBef>
              <a:spcAft>
                <a:spcPts val="0"/>
              </a:spcAft>
              <a:buSzPts val="2800"/>
              <a:buNone/>
              <a:defRPr sz="2800"/>
            </a:lvl6pPr>
            <a:lvl7pPr lvl="6" algn="l" rtl="0">
              <a:spcBef>
                <a:spcPts val="0"/>
              </a:spcBef>
              <a:spcAft>
                <a:spcPts val="0"/>
              </a:spcAft>
              <a:buSzPts val="2800"/>
              <a:buNone/>
              <a:defRPr sz="2800"/>
            </a:lvl7pPr>
            <a:lvl8pPr lvl="7" algn="l" rtl="0">
              <a:spcBef>
                <a:spcPts val="0"/>
              </a:spcBef>
              <a:spcAft>
                <a:spcPts val="0"/>
              </a:spcAft>
              <a:buSzPts val="2800"/>
              <a:buNone/>
              <a:defRPr sz="2800"/>
            </a:lvl8pPr>
            <a:lvl9pPr lvl="8" algn="l" rtl="0">
              <a:spcBef>
                <a:spcPts val="0"/>
              </a:spcBef>
              <a:spcAft>
                <a:spcPts val="0"/>
              </a:spcAft>
              <a:buSzPts val="2800"/>
              <a:buNone/>
              <a:defRPr sz="2800"/>
            </a:lvl9pPr>
          </a:lstStyle>
          <a:p>
            <a:endParaRPr/>
          </a:p>
        </p:txBody>
      </p:sp>
      <p:sp>
        <p:nvSpPr>
          <p:cNvPr id="74" name="Google Shape;74;p18"/>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5" name="Google Shape;75;p18"/>
          <p:cNvSpPr/>
          <p:nvPr/>
        </p:nvSpPr>
        <p:spPr>
          <a:xfrm>
            <a:off x="0" y="0"/>
            <a:ext cx="896400" cy="13716000"/>
          </a:xfrm>
          <a:prstGeom prst="rect">
            <a:avLst/>
          </a:prstGeom>
          <a:solidFill>
            <a:srgbClr val="FFAA09"/>
          </a:solidFill>
          <a:ln>
            <a:noFill/>
          </a:ln>
        </p:spPr>
        <p:txBody>
          <a:bodyPr spcFirstLastPara="1" wrap="square" lIns="182850" tIns="91400" rIns="182850" bIns="914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mp; Bullets - 2 Column">
  <p:cSld name="Title &amp; Bullets - 2 Column 2">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800"/>
              <a:buNone/>
              <a:defRPr/>
            </a:lvl1pPr>
            <a:lvl2pPr lvl="1" algn="ctr" rtl="0">
              <a:lnSpc>
                <a:spcPct val="100000"/>
              </a:lnSpc>
              <a:spcBef>
                <a:spcPts val="0"/>
              </a:spcBef>
              <a:spcAft>
                <a:spcPts val="0"/>
              </a:spcAft>
              <a:buClr>
                <a:srgbClr val="535353"/>
              </a:buClr>
              <a:buSzPts val="1800"/>
              <a:buNone/>
              <a:defRPr/>
            </a:lvl2pPr>
            <a:lvl3pPr lvl="2" algn="ctr" rtl="0">
              <a:lnSpc>
                <a:spcPct val="100000"/>
              </a:lnSpc>
              <a:spcBef>
                <a:spcPts val="0"/>
              </a:spcBef>
              <a:spcAft>
                <a:spcPts val="0"/>
              </a:spcAft>
              <a:buClr>
                <a:srgbClr val="535353"/>
              </a:buClr>
              <a:buSzPts val="1800"/>
              <a:buNone/>
              <a:defRPr/>
            </a:lvl3pPr>
            <a:lvl4pPr lvl="3" algn="ctr" rtl="0">
              <a:lnSpc>
                <a:spcPct val="100000"/>
              </a:lnSpc>
              <a:spcBef>
                <a:spcPts val="0"/>
              </a:spcBef>
              <a:spcAft>
                <a:spcPts val="0"/>
              </a:spcAft>
              <a:buClr>
                <a:srgbClr val="535353"/>
              </a:buClr>
              <a:buSzPts val="1800"/>
              <a:buNone/>
              <a:defRPr/>
            </a:lvl4pPr>
            <a:lvl5pPr lvl="4" algn="ctr" rtl="0">
              <a:lnSpc>
                <a:spcPct val="100000"/>
              </a:lnSpc>
              <a:spcBef>
                <a:spcPts val="0"/>
              </a:spcBef>
              <a:spcAft>
                <a:spcPts val="0"/>
              </a:spcAft>
              <a:buClr>
                <a:srgbClr val="535353"/>
              </a:buClr>
              <a:buSzPts val="1800"/>
              <a:buNone/>
              <a:defRPr/>
            </a:lvl5pPr>
            <a:lvl6pPr lvl="5" algn="ctr" rtl="0">
              <a:lnSpc>
                <a:spcPct val="100000"/>
              </a:lnSpc>
              <a:spcBef>
                <a:spcPts val="0"/>
              </a:spcBef>
              <a:spcAft>
                <a:spcPts val="0"/>
              </a:spcAft>
              <a:buClr>
                <a:srgbClr val="535353"/>
              </a:buClr>
              <a:buSzPts val="1800"/>
              <a:buNone/>
              <a:defRPr/>
            </a:lvl6pPr>
            <a:lvl7pPr lvl="6" algn="ctr" rtl="0">
              <a:lnSpc>
                <a:spcPct val="100000"/>
              </a:lnSpc>
              <a:spcBef>
                <a:spcPts val="0"/>
              </a:spcBef>
              <a:spcAft>
                <a:spcPts val="0"/>
              </a:spcAft>
              <a:buClr>
                <a:srgbClr val="535353"/>
              </a:buClr>
              <a:buSzPts val="1800"/>
              <a:buNone/>
              <a:defRPr/>
            </a:lvl7pPr>
            <a:lvl8pPr lvl="7" algn="ctr" rtl="0">
              <a:lnSpc>
                <a:spcPct val="100000"/>
              </a:lnSpc>
              <a:spcBef>
                <a:spcPts val="0"/>
              </a:spcBef>
              <a:spcAft>
                <a:spcPts val="0"/>
              </a:spcAft>
              <a:buClr>
                <a:srgbClr val="535353"/>
              </a:buClr>
              <a:buSzPts val="1800"/>
              <a:buNone/>
              <a:defRPr/>
            </a:lvl8pPr>
            <a:lvl9pPr lvl="8" algn="ctr" rtl="0">
              <a:lnSpc>
                <a:spcPct val="100000"/>
              </a:lnSpc>
              <a:spcBef>
                <a:spcPts val="0"/>
              </a:spcBef>
              <a:spcAft>
                <a:spcPts val="0"/>
              </a:spcAft>
              <a:buClr>
                <a:srgbClr val="535353"/>
              </a:buClr>
              <a:buSzPts val="1800"/>
              <a:buNone/>
              <a:defRPr/>
            </a:lvl9pPr>
          </a:lstStyle>
          <a:p>
            <a:endParaRPr/>
          </a:p>
        </p:txBody>
      </p:sp>
      <p:sp>
        <p:nvSpPr>
          <p:cNvPr id="78" name="Google Shape;78;p19"/>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228600" algn="l" rtl="0">
              <a:lnSpc>
                <a:spcPct val="100000"/>
              </a:lnSpc>
              <a:spcBef>
                <a:spcPts val="5300"/>
              </a:spcBef>
              <a:spcAft>
                <a:spcPts val="0"/>
              </a:spcAft>
              <a:buSzPts val="1476"/>
              <a:buNone/>
              <a:defRPr/>
            </a:lvl1pPr>
            <a:lvl2pPr marL="914400" lvl="1" indent="-322326" algn="l" rtl="0">
              <a:lnSpc>
                <a:spcPct val="100000"/>
              </a:lnSpc>
              <a:spcBef>
                <a:spcPts val="5300"/>
              </a:spcBef>
              <a:spcAft>
                <a:spcPts val="0"/>
              </a:spcAft>
              <a:buSzPts val="1476"/>
              <a:buChar char="–"/>
              <a:defRPr/>
            </a:lvl2pPr>
            <a:lvl3pPr marL="1371600" lvl="2" indent="-322325" algn="l" rtl="0">
              <a:lnSpc>
                <a:spcPct val="100000"/>
              </a:lnSpc>
              <a:spcBef>
                <a:spcPts val="5300"/>
              </a:spcBef>
              <a:spcAft>
                <a:spcPts val="0"/>
              </a:spcAft>
              <a:buSzPts val="1476"/>
              <a:buChar char="•"/>
              <a:defRPr/>
            </a:lvl3pPr>
            <a:lvl4pPr marL="1828800" lvl="3" indent="-322325" algn="l" rtl="0">
              <a:lnSpc>
                <a:spcPct val="100000"/>
              </a:lnSpc>
              <a:spcBef>
                <a:spcPts val="5300"/>
              </a:spcBef>
              <a:spcAft>
                <a:spcPts val="0"/>
              </a:spcAft>
              <a:buSzPts val="1476"/>
              <a:buChar char="–"/>
              <a:defRPr/>
            </a:lvl4pPr>
            <a:lvl5pPr marL="2286000" lvl="4" indent="-322326" algn="l" rtl="0">
              <a:lnSpc>
                <a:spcPct val="100000"/>
              </a:lnSpc>
              <a:spcBef>
                <a:spcPts val="5300"/>
              </a:spcBef>
              <a:spcAft>
                <a:spcPts val="0"/>
              </a:spcAft>
              <a:buSzPts val="1476"/>
              <a:buChar char="»"/>
              <a:defRPr/>
            </a:lvl5pPr>
            <a:lvl6pPr marL="2743200" lvl="5" indent="-322326" algn="l" rtl="0">
              <a:lnSpc>
                <a:spcPct val="100000"/>
              </a:lnSpc>
              <a:spcBef>
                <a:spcPts val="5300"/>
              </a:spcBef>
              <a:spcAft>
                <a:spcPts val="0"/>
              </a:spcAft>
              <a:buSzPts val="1476"/>
              <a:buChar char="•"/>
              <a:defRPr/>
            </a:lvl6pPr>
            <a:lvl7pPr marL="3200400" lvl="6" indent="-322326" algn="l" rtl="0">
              <a:lnSpc>
                <a:spcPct val="100000"/>
              </a:lnSpc>
              <a:spcBef>
                <a:spcPts val="5300"/>
              </a:spcBef>
              <a:spcAft>
                <a:spcPts val="0"/>
              </a:spcAft>
              <a:buSzPts val="1476"/>
              <a:buChar char="•"/>
              <a:defRPr/>
            </a:lvl7pPr>
            <a:lvl8pPr marL="3657600" lvl="7" indent="-322326" algn="l" rtl="0">
              <a:lnSpc>
                <a:spcPct val="100000"/>
              </a:lnSpc>
              <a:spcBef>
                <a:spcPts val="5300"/>
              </a:spcBef>
              <a:spcAft>
                <a:spcPts val="0"/>
              </a:spcAft>
              <a:buSzPts val="1476"/>
              <a:buChar char="•"/>
              <a:defRPr/>
            </a:lvl8pPr>
            <a:lvl9pPr marL="4114800" lvl="8" indent="-322326" algn="l" rtl="0">
              <a:lnSpc>
                <a:spcPct val="100000"/>
              </a:lnSpc>
              <a:spcBef>
                <a:spcPts val="5300"/>
              </a:spcBef>
              <a:spcAft>
                <a:spcPts val="0"/>
              </a:spcAft>
              <a:buSzPts val="1476"/>
              <a:buChar char="•"/>
              <a:defRPr/>
            </a:lvl9pPr>
          </a:lstStyle>
          <a:p>
            <a:endParaRPr/>
          </a:p>
        </p:txBody>
      </p:sp>
      <p:sp>
        <p:nvSpPr>
          <p:cNvPr id="79" name="Google Shape;79;p19"/>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1pPr>
            <a:lvl2pPr marL="0" lvl="1"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2pPr>
            <a:lvl3pPr marL="0" lvl="2"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3pPr>
            <a:lvl4pPr marL="0" lvl="3"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4pPr>
            <a:lvl5pPr marL="0" lvl="4"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5pPr>
            <a:lvl6pPr marL="0" lvl="5"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6pPr>
            <a:lvl7pPr marL="0" lvl="6"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7pPr>
            <a:lvl8pPr marL="0" lvl="7"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8pPr>
            <a:lvl9pPr marL="0" lvl="8"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000">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worksheet the offer">
  <p:cSld name="Main title_6_1_1_1_1_1">
    <p:bg>
      <p:bgPr>
        <a:solidFill>
          <a:schemeClr val="dk1"/>
        </a:solidFill>
        <a:effectLst/>
      </p:bgPr>
    </p:bg>
    <p:spTree>
      <p:nvGrpSpPr>
        <p:cNvPr id="1" name="Shape 80"/>
        <p:cNvGrpSpPr/>
        <p:nvPr/>
      </p:nvGrpSpPr>
      <p:grpSpPr>
        <a:xfrm>
          <a:off x="0" y="0"/>
          <a:ext cx="0" cy="0"/>
          <a:chOff x="0" y="0"/>
          <a:chExt cx="0" cy="0"/>
        </a:xfrm>
      </p:grpSpPr>
      <p:pic>
        <p:nvPicPr>
          <p:cNvPr id="81" name="Google Shape;81;p20"/>
          <p:cNvPicPr preferRelativeResize="0"/>
          <p:nvPr/>
        </p:nvPicPr>
        <p:blipFill>
          <a:blip r:embed="rId2">
            <a:alphaModFix/>
          </a:blip>
          <a:stretch>
            <a:fillRect/>
          </a:stretch>
        </p:blipFill>
        <p:spPr>
          <a:xfrm>
            <a:off x="0" y="0"/>
            <a:ext cx="24405187" cy="13716001"/>
          </a:xfrm>
          <a:prstGeom prst="rect">
            <a:avLst/>
          </a:prstGeom>
          <a:noFill/>
          <a:ln>
            <a:noFill/>
          </a:ln>
        </p:spPr>
      </p:pic>
      <p:sp>
        <p:nvSpPr>
          <p:cNvPr id="82" name="Google Shape;82;p20"/>
          <p:cNvSpPr txBox="1">
            <a:spLocks noGrp="1"/>
          </p:cNvSpPr>
          <p:nvPr>
            <p:ph type="sldNum" idx="12"/>
          </p:nvPr>
        </p:nvSpPr>
        <p:spPr>
          <a:xfrm>
            <a:off x="22818090" y="12666269"/>
            <a:ext cx="1463100" cy="1050000"/>
          </a:xfrm>
          <a:prstGeom prst="rect">
            <a:avLst/>
          </a:prstGeom>
        </p:spPr>
        <p:txBody>
          <a:bodyPr spcFirstLastPara="1" wrap="square" lIns="109725" tIns="109725" rIns="109725" bIns="109725" anchor="t" anchorCtr="0">
            <a:noAutofit/>
          </a:bodyPr>
          <a:lstStyle>
            <a:lvl1pPr lvl="0" algn="r">
              <a:buNone/>
              <a:defRPr sz="3200"/>
            </a:lvl1pPr>
            <a:lvl2pPr lvl="1" algn="r">
              <a:buNone/>
              <a:defRPr sz="3200"/>
            </a:lvl2pPr>
            <a:lvl3pPr lvl="2" algn="r">
              <a:buNone/>
              <a:defRPr sz="3200"/>
            </a:lvl3pPr>
            <a:lvl4pPr lvl="3" algn="r">
              <a:buNone/>
              <a:defRPr sz="3200"/>
            </a:lvl4pPr>
            <a:lvl5pPr lvl="4" algn="r">
              <a:buNone/>
              <a:defRPr sz="3200"/>
            </a:lvl5pPr>
            <a:lvl6pPr lvl="5" algn="r">
              <a:buNone/>
              <a:defRPr sz="3200"/>
            </a:lvl6pPr>
            <a:lvl7pPr lvl="6" algn="r">
              <a:buNone/>
              <a:defRPr sz="3200"/>
            </a:lvl7pPr>
            <a:lvl8pPr lvl="7" algn="r">
              <a:buNone/>
              <a:defRPr sz="3200"/>
            </a:lvl8pPr>
            <a:lvl9pPr lvl="8" algn="r">
              <a:buNone/>
              <a:defRPr sz="32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mp; Bullets - 2 Column 1">
  <p:cSld name="Title &amp; Bullets - 2 Column">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21"/>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0000"/>
              <a:buFont typeface="Gill Sans"/>
              <a:buNone/>
              <a:defRPr sz="10000" cap="none">
                <a:solidFill>
                  <a:srgbClr val="535353"/>
                </a:solidFill>
                <a:latin typeface="Gill Sans"/>
                <a:ea typeface="Gill Sans"/>
                <a:cs typeface="Gill Sans"/>
                <a:sym typeface="Gill Sans"/>
              </a:defRPr>
            </a:lvl1pPr>
            <a:lvl2pPr lvl="1" algn="l" rtl="0">
              <a:lnSpc>
                <a:spcPct val="70000"/>
              </a:lnSpc>
              <a:spcBef>
                <a:spcPts val="0"/>
              </a:spcBef>
              <a:spcAft>
                <a:spcPts val="0"/>
              </a:spcAft>
              <a:buClr>
                <a:srgbClr val="373535"/>
              </a:buClr>
              <a:buSzPts val="1800"/>
              <a:buNone/>
              <a:defRPr/>
            </a:lvl2pPr>
            <a:lvl3pPr lvl="2" algn="l" rtl="0">
              <a:lnSpc>
                <a:spcPct val="70000"/>
              </a:lnSpc>
              <a:spcBef>
                <a:spcPts val="0"/>
              </a:spcBef>
              <a:spcAft>
                <a:spcPts val="0"/>
              </a:spcAft>
              <a:buClr>
                <a:srgbClr val="373535"/>
              </a:buClr>
              <a:buSzPts val="1800"/>
              <a:buNone/>
              <a:defRPr/>
            </a:lvl3pPr>
            <a:lvl4pPr lvl="3" algn="l" rtl="0">
              <a:lnSpc>
                <a:spcPct val="70000"/>
              </a:lnSpc>
              <a:spcBef>
                <a:spcPts val="0"/>
              </a:spcBef>
              <a:spcAft>
                <a:spcPts val="0"/>
              </a:spcAft>
              <a:buClr>
                <a:srgbClr val="373535"/>
              </a:buClr>
              <a:buSzPts val="1800"/>
              <a:buNone/>
              <a:defRPr/>
            </a:lvl4pPr>
            <a:lvl5pPr lvl="4" algn="l" rtl="0">
              <a:lnSpc>
                <a:spcPct val="70000"/>
              </a:lnSpc>
              <a:spcBef>
                <a:spcPts val="0"/>
              </a:spcBef>
              <a:spcAft>
                <a:spcPts val="0"/>
              </a:spcAft>
              <a:buClr>
                <a:srgbClr val="373535"/>
              </a:buClr>
              <a:buSzPts val="1800"/>
              <a:buNone/>
              <a:defRPr/>
            </a:lvl5pPr>
            <a:lvl6pPr lvl="5" algn="l" rtl="0">
              <a:lnSpc>
                <a:spcPct val="70000"/>
              </a:lnSpc>
              <a:spcBef>
                <a:spcPts val="0"/>
              </a:spcBef>
              <a:spcAft>
                <a:spcPts val="0"/>
              </a:spcAft>
              <a:buClr>
                <a:srgbClr val="373535"/>
              </a:buClr>
              <a:buSzPts val="1800"/>
              <a:buNone/>
              <a:defRPr/>
            </a:lvl6pPr>
            <a:lvl7pPr lvl="6" algn="l" rtl="0">
              <a:lnSpc>
                <a:spcPct val="70000"/>
              </a:lnSpc>
              <a:spcBef>
                <a:spcPts val="0"/>
              </a:spcBef>
              <a:spcAft>
                <a:spcPts val="0"/>
              </a:spcAft>
              <a:buClr>
                <a:srgbClr val="373535"/>
              </a:buClr>
              <a:buSzPts val="1800"/>
              <a:buNone/>
              <a:defRPr/>
            </a:lvl7pPr>
            <a:lvl8pPr lvl="7" algn="l" rtl="0">
              <a:lnSpc>
                <a:spcPct val="70000"/>
              </a:lnSpc>
              <a:spcBef>
                <a:spcPts val="0"/>
              </a:spcBef>
              <a:spcAft>
                <a:spcPts val="0"/>
              </a:spcAft>
              <a:buClr>
                <a:srgbClr val="373535"/>
              </a:buClr>
              <a:buSzPts val="1800"/>
              <a:buNone/>
              <a:defRPr/>
            </a:lvl8pPr>
            <a:lvl9pPr lvl="8" algn="l" rtl="0">
              <a:lnSpc>
                <a:spcPct val="70000"/>
              </a:lnSpc>
              <a:spcBef>
                <a:spcPts val="0"/>
              </a:spcBef>
              <a:spcAft>
                <a:spcPts val="0"/>
              </a:spcAft>
              <a:buClr>
                <a:srgbClr val="373535"/>
              </a:buClr>
              <a:buSzPts val="1800"/>
              <a:buNone/>
              <a:defRPr/>
            </a:lvl9pPr>
          </a:lstStyle>
          <a:p>
            <a:endParaRPr/>
          </a:p>
        </p:txBody>
      </p:sp>
      <p:sp>
        <p:nvSpPr>
          <p:cNvPr id="85" name="Google Shape;85;p21"/>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228600" algn="l" rtl="0">
              <a:lnSpc>
                <a:spcPct val="100000"/>
              </a:lnSpc>
              <a:spcBef>
                <a:spcPts val="5300"/>
              </a:spcBef>
              <a:spcAft>
                <a:spcPts val="0"/>
              </a:spcAft>
              <a:buClr>
                <a:srgbClr val="535353"/>
              </a:buClr>
              <a:buSzPts val="4264"/>
              <a:buFont typeface="Gill Sans"/>
              <a:buNone/>
              <a:defRPr sz="5200">
                <a:solidFill>
                  <a:srgbClr val="535353"/>
                </a:solidFill>
                <a:latin typeface="Gill Sans"/>
                <a:ea typeface="Gill Sans"/>
                <a:cs typeface="Gill Sans"/>
                <a:sym typeface="Gill Sans"/>
              </a:defRPr>
            </a:lvl1pPr>
            <a:lvl2pPr marL="914400" lvl="1"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2pPr>
            <a:lvl3pPr marL="1371600" lvl="2"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3pPr>
            <a:lvl4pPr marL="1828800" lvl="3"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4pPr>
            <a:lvl5pPr marL="2286000" lvl="4"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5pPr>
            <a:lvl6pPr marL="2743200" lvl="5" indent="-381000" algn="l" rtl="0">
              <a:lnSpc>
                <a:spcPct val="130000"/>
              </a:lnSpc>
              <a:spcBef>
                <a:spcPts val="200"/>
              </a:spcBef>
              <a:spcAft>
                <a:spcPts val="0"/>
              </a:spcAft>
              <a:buSzPts val="2400"/>
              <a:buChar char="•"/>
              <a:defRPr/>
            </a:lvl6pPr>
            <a:lvl7pPr marL="3200400" lvl="6" indent="-381000" algn="l" rtl="0">
              <a:lnSpc>
                <a:spcPct val="130000"/>
              </a:lnSpc>
              <a:spcBef>
                <a:spcPts val="200"/>
              </a:spcBef>
              <a:spcAft>
                <a:spcPts val="0"/>
              </a:spcAft>
              <a:buSzPts val="2400"/>
              <a:buChar char="•"/>
              <a:defRPr/>
            </a:lvl7pPr>
            <a:lvl8pPr marL="3657600" lvl="7" indent="-381000" algn="l" rtl="0">
              <a:lnSpc>
                <a:spcPct val="130000"/>
              </a:lnSpc>
              <a:spcBef>
                <a:spcPts val="200"/>
              </a:spcBef>
              <a:spcAft>
                <a:spcPts val="0"/>
              </a:spcAft>
              <a:buSzPts val="2400"/>
              <a:buChar char="•"/>
              <a:defRPr/>
            </a:lvl8pPr>
            <a:lvl9pPr marL="4114800" lvl="8" indent="-381000" algn="l" rtl="0">
              <a:lnSpc>
                <a:spcPct val="130000"/>
              </a:lnSpc>
              <a:spcBef>
                <a:spcPts val="200"/>
              </a:spcBef>
              <a:spcAft>
                <a:spcPts val="0"/>
              </a:spcAft>
              <a:buSzPts val="2400"/>
              <a:buChar char="•"/>
              <a:defRPr/>
            </a:lvl9pPr>
          </a:lstStyle>
          <a:p>
            <a:endParaRPr/>
          </a:p>
        </p:txBody>
      </p:sp>
      <p:sp>
        <p:nvSpPr>
          <p:cNvPr id="86" name="Google Shape;86;p21"/>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1pPr>
            <a:lvl2pPr marL="0" marR="0" lvl="1"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2pPr>
            <a:lvl3pPr marL="0" marR="0" lvl="2"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3pPr>
            <a:lvl4pPr marL="0" marR="0" lvl="3"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4pPr>
            <a:lvl5pPr marL="0" marR="0" lvl="4"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5pPr>
            <a:lvl6pPr marL="0" marR="0" lvl="5"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6pPr>
            <a:lvl7pPr marL="0" marR="0" lvl="6"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7pPr>
            <a:lvl8pPr marL="0" marR="0" lvl="7"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8pPr>
            <a:lvl9pPr marL="0" marR="0" lvl="8"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87"/>
        <p:cNvGrpSpPr/>
        <p:nvPr/>
      </p:nvGrpSpPr>
      <p:grpSpPr>
        <a:xfrm>
          <a:off x="0" y="0"/>
          <a:ext cx="0" cy="0"/>
          <a:chOff x="0" y="0"/>
          <a:chExt cx="0" cy="0"/>
        </a:xfrm>
      </p:grpSpPr>
      <p:sp>
        <p:nvSpPr>
          <p:cNvPr id="88" name="Google Shape;88;p22"/>
          <p:cNvSpPr txBox="1">
            <a:spLocks noGrp="1"/>
          </p:cNvSpPr>
          <p:nvPr>
            <p:ph type="sldNum" idx="12"/>
          </p:nvPr>
        </p:nvSpPr>
        <p:spPr>
          <a:xfrm>
            <a:off x="22593221" y="12435245"/>
            <a:ext cx="1463100" cy="1049700"/>
          </a:xfrm>
          <a:prstGeom prst="rect">
            <a:avLst/>
          </a:prstGeom>
        </p:spPr>
        <p:txBody>
          <a:bodyPr spcFirstLastPara="1" wrap="square" lIns="109725" tIns="109725" rIns="109725" bIns="1097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2">
  <p:cSld name="TITLE_AND_BODY_1">
    <p:spTree>
      <p:nvGrpSpPr>
        <p:cNvPr id="1" name="Shape 89"/>
        <p:cNvGrpSpPr/>
        <p:nvPr/>
      </p:nvGrpSpPr>
      <p:grpSpPr>
        <a:xfrm>
          <a:off x="0" y="0"/>
          <a:ext cx="0" cy="0"/>
          <a:chOff x="0" y="0"/>
          <a:chExt cx="0" cy="0"/>
        </a:xfrm>
      </p:grpSpPr>
      <p:sp>
        <p:nvSpPr>
          <p:cNvPr id="90" name="Google Shape;90;p23"/>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sz="2000">
              <a:solidFill>
                <a:srgbClr val="232325"/>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91"/>
        <p:cNvGrpSpPr/>
        <p:nvPr/>
      </p:nvGrpSpPr>
      <p:grpSpPr>
        <a:xfrm>
          <a:off x="0" y="0"/>
          <a:ext cx="0" cy="0"/>
          <a:chOff x="0" y="0"/>
          <a:chExt cx="0" cy="0"/>
        </a:xfrm>
      </p:grpSpPr>
      <p:sp>
        <p:nvSpPr>
          <p:cNvPr id="92" name="Google Shape;92;p24"/>
          <p:cNvSpPr txBox="1">
            <a:spLocks noGrp="1"/>
          </p:cNvSpPr>
          <p:nvPr>
            <p:ph type="title"/>
          </p:nvPr>
        </p:nvSpPr>
        <p:spPr>
          <a:xfrm>
            <a:off x="1206500" y="1079500"/>
            <a:ext cx="21971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93" name="Google Shape;93;p24"/>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94" name="Google Shape;94;p24"/>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1800"/>
              </a:spcBef>
              <a:spcAft>
                <a:spcPts val="0"/>
              </a:spcAft>
              <a:buClr>
                <a:srgbClr val="000000"/>
              </a:buClr>
              <a:buSzPts val="5500"/>
              <a:buFont typeface="Helvetica Neue"/>
              <a:buNone/>
              <a:defRPr sz="5500"/>
            </a:lvl1pPr>
            <a:lvl2pPr marL="914400" lvl="1" indent="-228600" algn="l" rtl="0">
              <a:lnSpc>
                <a:spcPct val="100000"/>
              </a:lnSpc>
              <a:spcBef>
                <a:spcPts val="1800"/>
              </a:spcBef>
              <a:spcAft>
                <a:spcPts val="0"/>
              </a:spcAft>
              <a:buClr>
                <a:srgbClr val="000000"/>
              </a:buClr>
              <a:buSzPts val="5500"/>
              <a:buFont typeface="Helvetica Neue"/>
              <a:buNone/>
              <a:defRPr sz="5500"/>
            </a:lvl2pPr>
            <a:lvl3pPr marL="1371600" lvl="2" indent="-228600" algn="l" rtl="0">
              <a:lnSpc>
                <a:spcPct val="100000"/>
              </a:lnSpc>
              <a:spcBef>
                <a:spcPts val="1800"/>
              </a:spcBef>
              <a:spcAft>
                <a:spcPts val="0"/>
              </a:spcAft>
              <a:buClr>
                <a:srgbClr val="000000"/>
              </a:buClr>
              <a:buSzPts val="5500"/>
              <a:buFont typeface="Helvetica Neue"/>
              <a:buNone/>
              <a:defRPr sz="5500"/>
            </a:lvl3pPr>
            <a:lvl4pPr marL="1828800" lvl="3" indent="-228600" algn="l" rtl="0">
              <a:lnSpc>
                <a:spcPct val="100000"/>
              </a:lnSpc>
              <a:spcBef>
                <a:spcPts val="1800"/>
              </a:spcBef>
              <a:spcAft>
                <a:spcPts val="0"/>
              </a:spcAft>
              <a:buClr>
                <a:srgbClr val="000000"/>
              </a:buClr>
              <a:buSzPts val="5500"/>
              <a:buFont typeface="Helvetica Neue"/>
              <a:buNone/>
              <a:defRPr sz="5500"/>
            </a:lvl4pPr>
            <a:lvl5pPr marL="2286000" lvl="4" indent="-228600" algn="l" rtl="0">
              <a:lnSpc>
                <a:spcPct val="100000"/>
              </a:lnSpc>
              <a:spcBef>
                <a:spcPts val="1800"/>
              </a:spcBef>
              <a:spcAft>
                <a:spcPts val="0"/>
              </a:spcAft>
              <a:buClr>
                <a:srgbClr val="000000"/>
              </a:buClr>
              <a:buSzPts val="5500"/>
              <a:buFont typeface="Helvetica Neue"/>
              <a:buNone/>
              <a:defRPr sz="5500"/>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95" name="Google Shape;95;p24"/>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sz="2000">
              <a:solidFill>
                <a:srgbClr val="232325"/>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0"/>
        <p:cNvGrpSpPr/>
        <p:nvPr/>
      </p:nvGrpSpPr>
      <p:grpSpPr>
        <a:xfrm>
          <a:off x="0" y="0"/>
          <a:ext cx="0" cy="0"/>
          <a:chOff x="0" y="0"/>
          <a:chExt cx="0" cy="0"/>
        </a:xfrm>
      </p:grpSpPr>
      <p:sp>
        <p:nvSpPr>
          <p:cNvPr id="101" name="Google Shape;101;p26"/>
          <p:cNvSpPr txBox="1">
            <a:spLocks noGrp="1"/>
          </p:cNvSpPr>
          <p:nvPr>
            <p:ph type="body" idx="1"/>
          </p:nvPr>
        </p:nvSpPr>
        <p:spPr>
          <a:xfrm>
            <a:off x="1201340" y="11859862"/>
            <a:ext cx="219711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02" name="Google Shape;102;p26"/>
          <p:cNvSpPr txBox="1">
            <a:spLocks noGrp="1"/>
          </p:cNvSpPr>
          <p:nvPr>
            <p:ph type="title"/>
          </p:nvPr>
        </p:nvSpPr>
        <p:spPr>
          <a:xfrm>
            <a:off x="1206496" y="2574991"/>
            <a:ext cx="21971100" cy="46482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1600"/>
              <a:buFont typeface="Helvetica Neue"/>
              <a:buNone/>
              <a:defRPr sz="11600" b="1">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103" name="Google Shape;103;p26"/>
          <p:cNvSpPr txBox="1">
            <a:spLocks noGrp="1"/>
          </p:cNvSpPr>
          <p:nvPr>
            <p:ph type="body" idx="2"/>
          </p:nvPr>
        </p:nvSpPr>
        <p:spPr>
          <a:xfrm>
            <a:off x="1201342" y="7223190"/>
            <a:ext cx="21971100" cy="1905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04" name="Google Shape;104;p26"/>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tx">
  <p:cSld name="TITLE_AND_BODY">
    <p:spTree>
      <p:nvGrpSpPr>
        <p:cNvPr id="1" name="Shape 105"/>
        <p:cNvGrpSpPr/>
        <p:nvPr/>
      </p:nvGrpSpPr>
      <p:grpSpPr>
        <a:xfrm>
          <a:off x="0" y="0"/>
          <a:ext cx="0" cy="0"/>
          <a:chOff x="0" y="0"/>
          <a:chExt cx="0" cy="0"/>
        </a:xfrm>
      </p:grpSpPr>
      <p:sp>
        <p:nvSpPr>
          <p:cNvPr id="106" name="Google Shape;106;p27"/>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07"/>
        <p:cNvGrpSpPr/>
        <p:nvPr/>
      </p:nvGrpSpPr>
      <p:grpSpPr>
        <a:xfrm>
          <a:off x="0" y="0"/>
          <a:ext cx="0" cy="0"/>
          <a:chOff x="0" y="0"/>
          <a:chExt cx="0" cy="0"/>
        </a:xfrm>
      </p:grpSpPr>
      <p:sp>
        <p:nvSpPr>
          <p:cNvPr id="108" name="Google Shape;108;p28"/>
          <p:cNvSpPr txBox="1">
            <a:spLocks noGrp="1"/>
          </p:cNvSpPr>
          <p:nvPr>
            <p:ph type="title"/>
          </p:nvPr>
        </p:nvSpPr>
        <p:spPr>
          <a:xfrm>
            <a:off x="1206500" y="1079500"/>
            <a:ext cx="21971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109" name="Google Shape;109;p28"/>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10" name="Google Shape;110;p28"/>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1800"/>
              </a:spcBef>
              <a:spcAft>
                <a:spcPts val="0"/>
              </a:spcAft>
              <a:buClr>
                <a:srgbClr val="000000"/>
              </a:buClr>
              <a:buSzPts val="5500"/>
              <a:buFont typeface="Helvetica Neue"/>
              <a:buNone/>
              <a:defRPr sz="5500"/>
            </a:lvl1pPr>
            <a:lvl2pPr marL="914400" lvl="1" indent="-228600" algn="l" rtl="0">
              <a:lnSpc>
                <a:spcPct val="100000"/>
              </a:lnSpc>
              <a:spcBef>
                <a:spcPts val="1800"/>
              </a:spcBef>
              <a:spcAft>
                <a:spcPts val="0"/>
              </a:spcAft>
              <a:buClr>
                <a:srgbClr val="000000"/>
              </a:buClr>
              <a:buSzPts val="5500"/>
              <a:buFont typeface="Helvetica Neue"/>
              <a:buNone/>
              <a:defRPr sz="5500"/>
            </a:lvl2pPr>
            <a:lvl3pPr marL="1371600" lvl="2" indent="-228600" algn="l" rtl="0">
              <a:lnSpc>
                <a:spcPct val="100000"/>
              </a:lnSpc>
              <a:spcBef>
                <a:spcPts val="1800"/>
              </a:spcBef>
              <a:spcAft>
                <a:spcPts val="0"/>
              </a:spcAft>
              <a:buClr>
                <a:srgbClr val="000000"/>
              </a:buClr>
              <a:buSzPts val="5500"/>
              <a:buFont typeface="Helvetica Neue"/>
              <a:buNone/>
              <a:defRPr sz="5500"/>
            </a:lvl3pPr>
            <a:lvl4pPr marL="1828800" lvl="3" indent="-228600" algn="l" rtl="0">
              <a:lnSpc>
                <a:spcPct val="100000"/>
              </a:lnSpc>
              <a:spcBef>
                <a:spcPts val="1800"/>
              </a:spcBef>
              <a:spcAft>
                <a:spcPts val="0"/>
              </a:spcAft>
              <a:buClr>
                <a:srgbClr val="000000"/>
              </a:buClr>
              <a:buSzPts val="5500"/>
              <a:buFont typeface="Helvetica Neue"/>
              <a:buNone/>
              <a:defRPr sz="5500"/>
            </a:lvl4pPr>
            <a:lvl5pPr marL="2286000" lvl="4" indent="-228600" algn="l" rtl="0">
              <a:lnSpc>
                <a:spcPct val="100000"/>
              </a:lnSpc>
              <a:spcBef>
                <a:spcPts val="1800"/>
              </a:spcBef>
              <a:spcAft>
                <a:spcPts val="0"/>
              </a:spcAft>
              <a:buClr>
                <a:srgbClr val="000000"/>
              </a:buClr>
              <a:buSzPts val="5500"/>
              <a:buFont typeface="Helvetica Neue"/>
              <a:buNone/>
              <a:defRPr sz="5500"/>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11" name="Google Shape;111;p28"/>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mp; Photo">
  <p:cSld name="Title &amp; Photo">
    <p:spTree>
      <p:nvGrpSpPr>
        <p:cNvPr id="1" name="Shape 112"/>
        <p:cNvGrpSpPr/>
        <p:nvPr/>
      </p:nvGrpSpPr>
      <p:grpSpPr>
        <a:xfrm>
          <a:off x="0" y="0"/>
          <a:ext cx="0" cy="0"/>
          <a:chOff x="0" y="0"/>
          <a:chExt cx="0" cy="0"/>
        </a:xfrm>
      </p:grpSpPr>
      <p:sp>
        <p:nvSpPr>
          <p:cNvPr id="113" name="Google Shape;113;p29"/>
          <p:cNvSpPr>
            <a:spLocks noGrp="1"/>
          </p:cNvSpPr>
          <p:nvPr>
            <p:ph type="pic" idx="2"/>
          </p:nvPr>
        </p:nvSpPr>
        <p:spPr>
          <a:xfrm>
            <a:off x="-1155700" y="-1295400"/>
            <a:ext cx="26746200" cy="16018800"/>
          </a:xfrm>
          <a:prstGeom prst="rect">
            <a:avLst/>
          </a:prstGeom>
          <a:noFill/>
          <a:ln>
            <a:noFill/>
          </a:ln>
        </p:spPr>
      </p:sp>
      <p:sp>
        <p:nvSpPr>
          <p:cNvPr id="114" name="Google Shape;114;p29"/>
          <p:cNvSpPr txBox="1">
            <a:spLocks noGrp="1"/>
          </p:cNvSpPr>
          <p:nvPr>
            <p:ph type="title"/>
          </p:nvPr>
        </p:nvSpPr>
        <p:spPr>
          <a:xfrm>
            <a:off x="1206500" y="7124700"/>
            <a:ext cx="21971100" cy="46482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1600"/>
              <a:buFont typeface="Helvetica Neue"/>
              <a:buNone/>
              <a:defRPr sz="11600" b="1">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115" name="Google Shape;115;p29"/>
          <p:cNvSpPr txBox="1">
            <a:spLocks noGrp="1"/>
          </p:cNvSpPr>
          <p:nvPr>
            <p:ph type="body" idx="1"/>
          </p:nvPr>
        </p:nvSpPr>
        <p:spPr>
          <a:xfrm>
            <a:off x="1207690" y="1106137"/>
            <a:ext cx="219687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16" name="Google Shape;116;p29"/>
          <p:cNvSpPr txBox="1">
            <a:spLocks noGrp="1"/>
          </p:cNvSpPr>
          <p:nvPr>
            <p:ph type="body" idx="3"/>
          </p:nvPr>
        </p:nvSpPr>
        <p:spPr>
          <a:xfrm>
            <a:off x="1206500" y="11609910"/>
            <a:ext cx="21971100" cy="1116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17" name="Google Shape;117;p29"/>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mp; Photo Alt">
  <p:cSld name="Title &amp; Photo Alt">
    <p:spTree>
      <p:nvGrpSpPr>
        <p:cNvPr id="1" name="Shape 118"/>
        <p:cNvGrpSpPr/>
        <p:nvPr/>
      </p:nvGrpSpPr>
      <p:grpSpPr>
        <a:xfrm>
          <a:off x="0" y="0"/>
          <a:ext cx="0" cy="0"/>
          <a:chOff x="0" y="0"/>
          <a:chExt cx="0" cy="0"/>
        </a:xfrm>
      </p:grpSpPr>
      <p:sp>
        <p:nvSpPr>
          <p:cNvPr id="119" name="Google Shape;119;p30"/>
          <p:cNvSpPr>
            <a:spLocks noGrp="1"/>
          </p:cNvSpPr>
          <p:nvPr>
            <p:ph type="pic" idx="2"/>
          </p:nvPr>
        </p:nvSpPr>
        <p:spPr>
          <a:xfrm>
            <a:off x="10972800" y="-203200"/>
            <a:ext cx="12144900" cy="14135100"/>
          </a:xfrm>
          <a:prstGeom prst="rect">
            <a:avLst/>
          </a:prstGeom>
          <a:noFill/>
          <a:ln>
            <a:noFill/>
          </a:ln>
        </p:spPr>
      </p:sp>
      <p:sp>
        <p:nvSpPr>
          <p:cNvPr id="120" name="Google Shape;120;p30"/>
          <p:cNvSpPr txBox="1">
            <a:spLocks noGrp="1"/>
          </p:cNvSpPr>
          <p:nvPr>
            <p:ph type="title"/>
          </p:nvPr>
        </p:nvSpPr>
        <p:spPr>
          <a:xfrm>
            <a:off x="1206500" y="1270000"/>
            <a:ext cx="9779100" cy="58824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121" name="Google Shape;121;p30"/>
          <p:cNvSpPr txBox="1">
            <a:spLocks noGrp="1"/>
          </p:cNvSpPr>
          <p:nvPr>
            <p:ph type="body" idx="1"/>
          </p:nvPr>
        </p:nvSpPr>
        <p:spPr>
          <a:xfrm>
            <a:off x="1206500" y="7060576"/>
            <a:ext cx="9779100" cy="5385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22" name="Google Shape;122;p30"/>
          <p:cNvSpPr txBox="1">
            <a:spLocks noGrp="1"/>
          </p:cNvSpPr>
          <p:nvPr>
            <p:ph type="sldNum" idx="12"/>
          </p:nvPr>
        </p:nvSpPr>
        <p:spPr>
          <a:xfrm>
            <a:off x="12001499" y="13085233"/>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23"/>
        <p:cNvGrpSpPr/>
        <p:nvPr/>
      </p:nvGrpSpPr>
      <p:grpSpPr>
        <a:xfrm>
          <a:off x="0" y="0"/>
          <a:ext cx="0" cy="0"/>
          <a:chOff x="0" y="0"/>
          <a:chExt cx="0" cy="0"/>
        </a:xfrm>
      </p:grpSpPr>
      <p:sp>
        <p:nvSpPr>
          <p:cNvPr id="124" name="Google Shape;124;p31"/>
          <p:cNvSpPr txBox="1">
            <a:spLocks noGrp="1"/>
          </p:cNvSpPr>
          <p:nvPr>
            <p:ph type="title"/>
          </p:nvPr>
        </p:nvSpPr>
        <p:spPr>
          <a:xfrm>
            <a:off x="1206500" y="1079500"/>
            <a:ext cx="21971100" cy="1433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125" name="Google Shape;125;p31"/>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26" name="Google Shape;126;p31"/>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27" name="Google Shape;127;p31"/>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128"/>
        <p:cNvGrpSpPr/>
        <p:nvPr/>
      </p:nvGrpSpPr>
      <p:grpSpPr>
        <a:xfrm>
          <a:off x="0" y="0"/>
          <a:ext cx="0" cy="0"/>
          <a:chOff x="0" y="0"/>
          <a:chExt cx="0" cy="0"/>
        </a:xfrm>
      </p:grpSpPr>
      <p:sp>
        <p:nvSpPr>
          <p:cNvPr id="129" name="Google Shape;129;p32"/>
          <p:cNvSpPr txBox="1">
            <a:spLocks noGrp="1"/>
          </p:cNvSpPr>
          <p:nvPr>
            <p:ph type="body" idx="1"/>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30" name="Google Shape;130;p32"/>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131"/>
        <p:cNvGrpSpPr/>
        <p:nvPr/>
      </p:nvGrpSpPr>
      <p:grpSpPr>
        <a:xfrm>
          <a:off x="0" y="0"/>
          <a:ext cx="0" cy="0"/>
          <a:chOff x="0" y="0"/>
          <a:chExt cx="0" cy="0"/>
        </a:xfrm>
      </p:grpSpPr>
      <p:sp>
        <p:nvSpPr>
          <p:cNvPr id="132" name="Google Shape;132;p33"/>
          <p:cNvSpPr txBox="1">
            <a:spLocks noGrp="1"/>
          </p:cNvSpPr>
          <p:nvPr>
            <p:ph type="body" idx="1"/>
          </p:nvPr>
        </p:nvSpPr>
        <p:spPr>
          <a:xfrm>
            <a:off x="1206500" y="2372962"/>
            <a:ext cx="9779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33" name="Google Shape;133;p33"/>
          <p:cNvSpPr txBox="1">
            <a:spLocks noGrp="1"/>
          </p:cNvSpPr>
          <p:nvPr>
            <p:ph type="body" idx="2"/>
          </p:nvPr>
        </p:nvSpPr>
        <p:spPr>
          <a:xfrm>
            <a:off x="1206500" y="4248504"/>
            <a:ext cx="9779100" cy="82566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34" name="Google Shape;134;p33"/>
          <p:cNvSpPr>
            <a:spLocks noGrp="1"/>
          </p:cNvSpPr>
          <p:nvPr>
            <p:ph type="pic" idx="3"/>
          </p:nvPr>
        </p:nvSpPr>
        <p:spPr>
          <a:xfrm>
            <a:off x="12192000" y="-407266"/>
            <a:ext cx="10917000" cy="14555700"/>
          </a:xfrm>
          <a:prstGeom prst="rect">
            <a:avLst/>
          </a:prstGeom>
          <a:noFill/>
          <a:ln>
            <a:noFill/>
          </a:ln>
        </p:spPr>
      </p:sp>
      <p:sp>
        <p:nvSpPr>
          <p:cNvPr id="135" name="Google Shape;135;p33"/>
          <p:cNvSpPr txBox="1">
            <a:spLocks noGrp="1"/>
          </p:cNvSpPr>
          <p:nvPr>
            <p:ph type="title"/>
          </p:nvPr>
        </p:nvSpPr>
        <p:spPr>
          <a:xfrm>
            <a:off x="1206500" y="1079500"/>
            <a:ext cx="9779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136" name="Google Shape;136;p33"/>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a:off x="1206496" y="4533900"/>
            <a:ext cx="21971100" cy="4648200"/>
          </a:xfrm>
          <a:prstGeom prst="rect">
            <a:avLst/>
          </a:prstGeom>
          <a:noFill/>
          <a:ln>
            <a:noFill/>
          </a:ln>
        </p:spPr>
        <p:txBody>
          <a:bodyPr spcFirstLastPara="1" wrap="square" lIns="50800" tIns="50800" rIns="50800" bIns="50800" anchor="ctr" anchorCtr="0">
            <a:normAutofit/>
          </a:bodyPr>
          <a:lstStyle>
            <a:lvl1pPr lvl="0" algn="l"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139" name="Google Shape;139;p34"/>
          <p:cNvSpPr txBox="1">
            <a:spLocks noGrp="1"/>
          </p:cNvSpPr>
          <p:nvPr>
            <p:ph type="sldNum" idx="12"/>
          </p:nvPr>
        </p:nvSpPr>
        <p:spPr>
          <a:xfrm>
            <a:off x="12001499" y="13085233"/>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40"/>
        <p:cNvGrpSpPr/>
        <p:nvPr/>
      </p:nvGrpSpPr>
      <p:grpSpPr>
        <a:xfrm>
          <a:off x="0" y="0"/>
          <a:ext cx="0" cy="0"/>
          <a:chOff x="0" y="0"/>
          <a:chExt cx="0" cy="0"/>
        </a:xfrm>
      </p:grpSpPr>
      <p:sp>
        <p:nvSpPr>
          <p:cNvPr id="141" name="Google Shape;141;p35"/>
          <p:cNvSpPr txBox="1">
            <a:spLocks noGrp="1"/>
          </p:cNvSpPr>
          <p:nvPr>
            <p:ph type="title"/>
          </p:nvPr>
        </p:nvSpPr>
        <p:spPr>
          <a:xfrm>
            <a:off x="1206500" y="1079500"/>
            <a:ext cx="21971100" cy="14349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142" name="Google Shape;142;p35"/>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43" name="Google Shape;143;p35"/>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tatement">
  <p:cSld name="Statement">
    <p:spTree>
      <p:nvGrpSpPr>
        <p:cNvPr id="1" name="Shape 144"/>
        <p:cNvGrpSpPr/>
        <p:nvPr/>
      </p:nvGrpSpPr>
      <p:grpSpPr>
        <a:xfrm>
          <a:off x="0" y="0"/>
          <a:ext cx="0" cy="0"/>
          <a:chOff x="0" y="0"/>
          <a:chExt cx="0" cy="0"/>
        </a:xfrm>
      </p:grpSpPr>
      <p:sp>
        <p:nvSpPr>
          <p:cNvPr id="145" name="Google Shape;145;p36"/>
          <p:cNvSpPr txBox="1">
            <a:spLocks noGrp="1"/>
          </p:cNvSpPr>
          <p:nvPr>
            <p:ph type="body" idx="1"/>
          </p:nvPr>
        </p:nvSpPr>
        <p:spPr>
          <a:xfrm>
            <a:off x="1206500" y="4920843"/>
            <a:ext cx="21971100" cy="3874200"/>
          </a:xfrm>
          <a:prstGeom prst="rect">
            <a:avLst/>
          </a:prstGeom>
          <a:noFill/>
          <a:ln>
            <a:noFill/>
          </a:ln>
        </p:spPr>
        <p:txBody>
          <a:bodyPr spcFirstLastPara="1" wrap="square" lIns="50800" tIns="50800" rIns="50800" bIns="50800" anchor="ctr" anchorCtr="0">
            <a:normAutofit/>
          </a:bodyPr>
          <a:lstStyle>
            <a:lvl1pPr marL="457200" lvl="0"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1pPr>
            <a:lvl2pPr marL="914400" lvl="1"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2pPr>
            <a:lvl3pPr marL="1371600" lvl="2"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3pPr>
            <a:lvl4pPr marL="1828800" lvl="3"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4pPr>
            <a:lvl5pPr marL="2286000" lvl="4"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46" name="Google Shape;146;p36"/>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Fact">
  <p:cSld name="Big Fact">
    <p:spTree>
      <p:nvGrpSpPr>
        <p:cNvPr id="1" name="Shape 147"/>
        <p:cNvGrpSpPr/>
        <p:nvPr/>
      </p:nvGrpSpPr>
      <p:grpSpPr>
        <a:xfrm>
          <a:off x="0" y="0"/>
          <a:ext cx="0" cy="0"/>
          <a:chOff x="0" y="0"/>
          <a:chExt cx="0" cy="0"/>
        </a:xfrm>
      </p:grpSpPr>
      <p:sp>
        <p:nvSpPr>
          <p:cNvPr id="148" name="Google Shape;148;p37"/>
          <p:cNvSpPr txBox="1">
            <a:spLocks noGrp="1"/>
          </p:cNvSpPr>
          <p:nvPr>
            <p:ph type="body" idx="1"/>
          </p:nvPr>
        </p:nvSpPr>
        <p:spPr>
          <a:xfrm>
            <a:off x="1206500" y="1075927"/>
            <a:ext cx="21971100" cy="7241700"/>
          </a:xfrm>
          <a:prstGeom prst="rect">
            <a:avLst/>
          </a:prstGeom>
          <a:noFill/>
          <a:ln>
            <a:noFill/>
          </a:ln>
        </p:spPr>
        <p:txBody>
          <a:bodyPr spcFirstLastPara="1" wrap="square" lIns="50800" tIns="50800" rIns="50800" bIns="50800" anchor="b" anchorCtr="0">
            <a:normAutofit/>
          </a:bodyPr>
          <a:lstStyle>
            <a:lvl1pPr marL="457200" lvl="0" indent="-228600" algn="ctr" rtl="0">
              <a:lnSpc>
                <a:spcPct val="80000"/>
              </a:lnSpc>
              <a:spcBef>
                <a:spcPts val="0"/>
              </a:spcBef>
              <a:spcAft>
                <a:spcPts val="0"/>
              </a:spcAft>
              <a:buClr>
                <a:srgbClr val="000000"/>
              </a:buClr>
              <a:buSzPts val="25000"/>
              <a:buFont typeface="Helvetica Neue"/>
              <a:buNone/>
              <a:defRPr sz="25000" b="1"/>
            </a:lvl1pPr>
            <a:lvl2pPr marL="914400" lvl="1" indent="-228600" algn="ctr" rtl="0">
              <a:lnSpc>
                <a:spcPct val="80000"/>
              </a:lnSpc>
              <a:spcBef>
                <a:spcPts val="0"/>
              </a:spcBef>
              <a:spcAft>
                <a:spcPts val="0"/>
              </a:spcAft>
              <a:buClr>
                <a:srgbClr val="000000"/>
              </a:buClr>
              <a:buSzPts val="25000"/>
              <a:buFont typeface="Helvetica Neue"/>
              <a:buNone/>
              <a:defRPr sz="25000" b="1"/>
            </a:lvl2pPr>
            <a:lvl3pPr marL="1371600" lvl="2" indent="-228600" algn="ctr" rtl="0">
              <a:lnSpc>
                <a:spcPct val="80000"/>
              </a:lnSpc>
              <a:spcBef>
                <a:spcPts val="0"/>
              </a:spcBef>
              <a:spcAft>
                <a:spcPts val="0"/>
              </a:spcAft>
              <a:buClr>
                <a:srgbClr val="000000"/>
              </a:buClr>
              <a:buSzPts val="25000"/>
              <a:buFont typeface="Helvetica Neue"/>
              <a:buNone/>
              <a:defRPr sz="25000" b="1"/>
            </a:lvl3pPr>
            <a:lvl4pPr marL="1828800" lvl="3" indent="-228600" algn="ctr" rtl="0">
              <a:lnSpc>
                <a:spcPct val="80000"/>
              </a:lnSpc>
              <a:spcBef>
                <a:spcPts val="0"/>
              </a:spcBef>
              <a:spcAft>
                <a:spcPts val="0"/>
              </a:spcAft>
              <a:buClr>
                <a:srgbClr val="000000"/>
              </a:buClr>
              <a:buSzPts val="25000"/>
              <a:buFont typeface="Helvetica Neue"/>
              <a:buNone/>
              <a:defRPr sz="25000" b="1"/>
            </a:lvl4pPr>
            <a:lvl5pPr marL="2286000" lvl="4" indent="-228600" algn="ctr" rtl="0">
              <a:lnSpc>
                <a:spcPct val="80000"/>
              </a:lnSpc>
              <a:spcBef>
                <a:spcPts val="0"/>
              </a:spcBef>
              <a:spcAft>
                <a:spcPts val="0"/>
              </a:spcAft>
              <a:buClr>
                <a:srgbClr val="000000"/>
              </a:buClr>
              <a:buSzPts val="25000"/>
              <a:buFont typeface="Helvetica Neue"/>
              <a:buNone/>
              <a:defRPr sz="250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49" name="Google Shape;149;p37"/>
          <p:cNvSpPr txBox="1">
            <a:spLocks noGrp="1"/>
          </p:cNvSpPr>
          <p:nvPr>
            <p:ph type="body" idx="2"/>
          </p:nvPr>
        </p:nvSpPr>
        <p:spPr>
          <a:xfrm>
            <a:off x="1206500" y="8262180"/>
            <a:ext cx="21971100" cy="934800"/>
          </a:xfrm>
          <a:prstGeom prst="rect">
            <a:avLst/>
          </a:prstGeom>
          <a:noFill/>
          <a:ln>
            <a:noFill/>
          </a:ln>
        </p:spPr>
        <p:txBody>
          <a:bodyPr spcFirstLastPara="1" wrap="square" lIns="45700" tIns="45700" rIns="45700" bIns="45700" anchor="t" anchorCtr="0">
            <a:normAutofit/>
          </a:bodyPr>
          <a:lstStyle>
            <a:lvl1pPr marL="457200" lvl="0" indent="-228600" algn="ctr"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50" name="Google Shape;150;p37"/>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51"/>
        <p:cNvGrpSpPr/>
        <p:nvPr/>
      </p:nvGrpSpPr>
      <p:grpSpPr>
        <a:xfrm>
          <a:off x="0" y="0"/>
          <a:ext cx="0" cy="0"/>
          <a:chOff x="0" y="0"/>
          <a:chExt cx="0" cy="0"/>
        </a:xfrm>
      </p:grpSpPr>
      <p:sp>
        <p:nvSpPr>
          <p:cNvPr id="152" name="Google Shape;152;p38"/>
          <p:cNvSpPr txBox="1">
            <a:spLocks noGrp="1"/>
          </p:cNvSpPr>
          <p:nvPr>
            <p:ph type="body" idx="1"/>
          </p:nvPr>
        </p:nvSpPr>
        <p:spPr>
          <a:xfrm>
            <a:off x="2430025" y="10675453"/>
            <a:ext cx="202002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53" name="Google Shape;153;p38"/>
          <p:cNvSpPr txBox="1">
            <a:spLocks noGrp="1"/>
          </p:cNvSpPr>
          <p:nvPr>
            <p:ph type="body" idx="2"/>
          </p:nvPr>
        </p:nvSpPr>
        <p:spPr>
          <a:xfrm>
            <a:off x="1753923" y="4939860"/>
            <a:ext cx="20876100" cy="3836400"/>
          </a:xfrm>
          <a:prstGeom prst="rect">
            <a:avLst/>
          </a:prstGeom>
          <a:noFill/>
          <a:ln>
            <a:noFill/>
          </a:ln>
        </p:spPr>
        <p:txBody>
          <a:bodyPr spcFirstLastPara="1" wrap="square" lIns="50800" tIns="50800" rIns="50800" bIns="50800" anchor="t" anchorCtr="0">
            <a:normAutofit/>
          </a:bodyPr>
          <a:lstStyle>
            <a:lvl1pPr marL="457200" lvl="0"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1pPr>
            <a:lvl2pPr marL="914400" lvl="1"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2pPr>
            <a:lvl3pPr marL="1371600" lvl="2"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3pPr>
            <a:lvl4pPr marL="1828800" lvl="3"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4pPr>
            <a:lvl5pPr marL="2286000" lvl="4"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154" name="Google Shape;154;p38"/>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155"/>
        <p:cNvGrpSpPr/>
        <p:nvPr/>
      </p:nvGrpSpPr>
      <p:grpSpPr>
        <a:xfrm>
          <a:off x="0" y="0"/>
          <a:ext cx="0" cy="0"/>
          <a:chOff x="0" y="0"/>
          <a:chExt cx="0" cy="0"/>
        </a:xfrm>
      </p:grpSpPr>
      <p:sp>
        <p:nvSpPr>
          <p:cNvPr id="156" name="Google Shape;156;p39"/>
          <p:cNvSpPr>
            <a:spLocks noGrp="1"/>
          </p:cNvSpPr>
          <p:nvPr>
            <p:ph type="pic" idx="2"/>
          </p:nvPr>
        </p:nvSpPr>
        <p:spPr>
          <a:xfrm>
            <a:off x="15760700" y="1016000"/>
            <a:ext cx="7439100" cy="5949600"/>
          </a:xfrm>
          <a:prstGeom prst="rect">
            <a:avLst/>
          </a:prstGeom>
          <a:noFill/>
          <a:ln>
            <a:noFill/>
          </a:ln>
        </p:spPr>
      </p:sp>
      <p:sp>
        <p:nvSpPr>
          <p:cNvPr id="157" name="Google Shape;157;p39"/>
          <p:cNvSpPr>
            <a:spLocks noGrp="1"/>
          </p:cNvSpPr>
          <p:nvPr>
            <p:ph type="pic" idx="3"/>
          </p:nvPr>
        </p:nvSpPr>
        <p:spPr>
          <a:xfrm>
            <a:off x="13500100" y="3978275"/>
            <a:ext cx="10439400" cy="12150300"/>
          </a:xfrm>
          <a:prstGeom prst="rect">
            <a:avLst/>
          </a:prstGeom>
          <a:noFill/>
          <a:ln>
            <a:noFill/>
          </a:ln>
        </p:spPr>
      </p:sp>
      <p:sp>
        <p:nvSpPr>
          <p:cNvPr id="158" name="Google Shape;158;p39"/>
          <p:cNvSpPr>
            <a:spLocks noGrp="1"/>
          </p:cNvSpPr>
          <p:nvPr>
            <p:ph type="pic" idx="4"/>
          </p:nvPr>
        </p:nvSpPr>
        <p:spPr>
          <a:xfrm>
            <a:off x="-139700" y="495300"/>
            <a:ext cx="16611600" cy="12458700"/>
          </a:xfrm>
          <a:prstGeom prst="rect">
            <a:avLst/>
          </a:prstGeom>
          <a:noFill/>
          <a:ln>
            <a:noFill/>
          </a:ln>
        </p:spPr>
      </p:sp>
      <p:sp>
        <p:nvSpPr>
          <p:cNvPr id="159" name="Google Shape;159;p39"/>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160"/>
        <p:cNvGrpSpPr/>
        <p:nvPr/>
      </p:nvGrpSpPr>
      <p:grpSpPr>
        <a:xfrm>
          <a:off x="0" y="0"/>
          <a:ext cx="0" cy="0"/>
          <a:chOff x="0" y="0"/>
          <a:chExt cx="0" cy="0"/>
        </a:xfrm>
      </p:grpSpPr>
      <p:sp>
        <p:nvSpPr>
          <p:cNvPr id="161" name="Google Shape;161;p40"/>
          <p:cNvSpPr>
            <a:spLocks noGrp="1"/>
          </p:cNvSpPr>
          <p:nvPr>
            <p:ph type="pic" idx="2"/>
          </p:nvPr>
        </p:nvSpPr>
        <p:spPr>
          <a:xfrm>
            <a:off x="-1333500" y="-5524500"/>
            <a:ext cx="27051000" cy="21640800"/>
          </a:xfrm>
          <a:prstGeom prst="rect">
            <a:avLst/>
          </a:prstGeom>
          <a:noFill/>
          <a:ln>
            <a:noFill/>
          </a:ln>
        </p:spPr>
      </p:sp>
      <p:sp>
        <p:nvSpPr>
          <p:cNvPr id="162" name="Google Shape;162;p40"/>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FFFFFF"/>
              </a:buClr>
              <a:buSzPts val="1800"/>
              <a:buFont typeface="Helvetica Neue"/>
              <a:buNone/>
              <a:defRPr>
                <a:solidFill>
                  <a:srgbClr val="FFFFFF"/>
                </a:solidFill>
              </a:defRPr>
            </a:lvl1pPr>
            <a:lvl2pPr marL="0" marR="0" lvl="1" indent="0" algn="ctr" rtl="0">
              <a:lnSpc>
                <a:spcPct val="100000"/>
              </a:lnSpc>
              <a:spcBef>
                <a:spcPts val="0"/>
              </a:spcBef>
              <a:spcAft>
                <a:spcPts val="0"/>
              </a:spcAft>
              <a:buClr>
                <a:srgbClr val="FFFFFF"/>
              </a:buClr>
              <a:buSzPts val="1800"/>
              <a:buFont typeface="Helvetica Neue"/>
              <a:buNone/>
              <a:defRPr>
                <a:solidFill>
                  <a:srgbClr val="FFFFFF"/>
                </a:solidFill>
              </a:defRPr>
            </a:lvl2pPr>
            <a:lvl3pPr marL="0" marR="0" lvl="2" indent="0" algn="ctr" rtl="0">
              <a:lnSpc>
                <a:spcPct val="100000"/>
              </a:lnSpc>
              <a:spcBef>
                <a:spcPts val="0"/>
              </a:spcBef>
              <a:spcAft>
                <a:spcPts val="0"/>
              </a:spcAft>
              <a:buClr>
                <a:srgbClr val="FFFFFF"/>
              </a:buClr>
              <a:buSzPts val="1800"/>
              <a:buFont typeface="Helvetica Neue"/>
              <a:buNone/>
              <a:defRPr>
                <a:solidFill>
                  <a:srgbClr val="FFFFFF"/>
                </a:solidFill>
              </a:defRPr>
            </a:lvl3pPr>
            <a:lvl4pPr marL="0" marR="0" lvl="3" indent="0" algn="ctr" rtl="0">
              <a:lnSpc>
                <a:spcPct val="100000"/>
              </a:lnSpc>
              <a:spcBef>
                <a:spcPts val="0"/>
              </a:spcBef>
              <a:spcAft>
                <a:spcPts val="0"/>
              </a:spcAft>
              <a:buClr>
                <a:srgbClr val="FFFFFF"/>
              </a:buClr>
              <a:buSzPts val="1800"/>
              <a:buFont typeface="Helvetica Neue"/>
              <a:buNone/>
              <a:defRPr>
                <a:solidFill>
                  <a:srgbClr val="FFFFFF"/>
                </a:solidFill>
              </a:defRPr>
            </a:lvl4pPr>
            <a:lvl5pPr marL="0" marR="0" lvl="4" indent="0" algn="ctr" rtl="0">
              <a:lnSpc>
                <a:spcPct val="100000"/>
              </a:lnSpc>
              <a:spcBef>
                <a:spcPts val="0"/>
              </a:spcBef>
              <a:spcAft>
                <a:spcPts val="0"/>
              </a:spcAft>
              <a:buClr>
                <a:srgbClr val="FFFFFF"/>
              </a:buClr>
              <a:buSzPts val="1800"/>
              <a:buFont typeface="Helvetica Neue"/>
              <a:buNone/>
              <a:defRPr>
                <a:solidFill>
                  <a:srgbClr val="FFFFFF"/>
                </a:solidFill>
              </a:defRPr>
            </a:lvl5pPr>
            <a:lvl6pPr marL="0" marR="0" lvl="5" indent="0" algn="ctr" rtl="0">
              <a:lnSpc>
                <a:spcPct val="100000"/>
              </a:lnSpc>
              <a:spcBef>
                <a:spcPts val="0"/>
              </a:spcBef>
              <a:spcAft>
                <a:spcPts val="0"/>
              </a:spcAft>
              <a:buClr>
                <a:srgbClr val="FFFFFF"/>
              </a:buClr>
              <a:buSzPts val="1800"/>
              <a:buFont typeface="Helvetica Neue"/>
              <a:buNone/>
              <a:defRPr>
                <a:solidFill>
                  <a:srgbClr val="FFFFFF"/>
                </a:solidFill>
              </a:defRPr>
            </a:lvl6pPr>
            <a:lvl7pPr marL="0" marR="0" lvl="6" indent="0" algn="ctr" rtl="0">
              <a:lnSpc>
                <a:spcPct val="100000"/>
              </a:lnSpc>
              <a:spcBef>
                <a:spcPts val="0"/>
              </a:spcBef>
              <a:spcAft>
                <a:spcPts val="0"/>
              </a:spcAft>
              <a:buClr>
                <a:srgbClr val="FFFFFF"/>
              </a:buClr>
              <a:buSzPts val="1800"/>
              <a:buFont typeface="Helvetica Neue"/>
              <a:buNone/>
              <a:defRPr>
                <a:solidFill>
                  <a:srgbClr val="FFFFFF"/>
                </a:solidFill>
              </a:defRPr>
            </a:lvl7pPr>
            <a:lvl8pPr marL="0" marR="0" lvl="7" indent="0" algn="ctr" rtl="0">
              <a:lnSpc>
                <a:spcPct val="100000"/>
              </a:lnSpc>
              <a:spcBef>
                <a:spcPts val="0"/>
              </a:spcBef>
              <a:spcAft>
                <a:spcPts val="0"/>
              </a:spcAft>
              <a:buClr>
                <a:srgbClr val="FFFFFF"/>
              </a:buClr>
              <a:buSzPts val="1800"/>
              <a:buFont typeface="Helvetica Neue"/>
              <a:buNone/>
              <a:defRPr>
                <a:solidFill>
                  <a:srgbClr val="FFFFFF"/>
                </a:solidFill>
              </a:defRPr>
            </a:lvl8pPr>
            <a:lvl9pPr marL="0" marR="0" lvl="8" indent="0" algn="ctr" rtl="0">
              <a:lnSpc>
                <a:spcPct val="100000"/>
              </a:lnSpc>
              <a:spcBef>
                <a:spcPts val="0"/>
              </a:spcBef>
              <a:spcAft>
                <a:spcPts val="0"/>
              </a:spcAft>
              <a:buClr>
                <a:srgbClr val="FFFFFF"/>
              </a:buClr>
              <a:buSzPts val="1800"/>
              <a:buFont typeface="Helvetica Neue"/>
              <a:buNone/>
              <a:defRPr>
                <a:solidFill>
                  <a:srgbClr val="FFFFFF"/>
                </a:solidFill>
              </a:defRPr>
            </a:lvl9pPr>
          </a:lstStyle>
          <a:p>
            <a:pPr marL="0" lvl="0" indent="0" algn="ctr" rtl="0">
              <a:spcBef>
                <a:spcPts val="0"/>
              </a:spcBef>
              <a:spcAft>
                <a:spcPts val="0"/>
              </a:spcAft>
              <a:buNone/>
            </a:pPr>
            <a:fld id="{00000000-1234-1234-1234-123412341234}" type="slidenum">
              <a:rPr lang="en-US"/>
              <a:t>‹#›</a:t>
            </a:fld>
            <a:endParaRPr>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title">
  <p:cSld name="Main title">
    <p:spTree>
      <p:nvGrpSpPr>
        <p:cNvPr id="1" name="Shape 163"/>
        <p:cNvGrpSpPr/>
        <p:nvPr/>
      </p:nvGrpSpPr>
      <p:grpSpPr>
        <a:xfrm>
          <a:off x="0" y="0"/>
          <a:ext cx="0" cy="0"/>
          <a:chOff x="0" y="0"/>
          <a:chExt cx="0" cy="0"/>
        </a:xfrm>
      </p:grpSpPr>
      <p:sp>
        <p:nvSpPr>
          <p:cNvPr id="164" name="Google Shape;164;p41"/>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rm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65" name="Google Shape;165;p41"/>
          <p:cNvSpPr txBox="1">
            <a:spLocks noGrp="1"/>
          </p:cNvSpPr>
          <p:nvPr>
            <p:ph type="sldNum" idx="12"/>
          </p:nvPr>
        </p:nvSpPr>
        <p:spPr>
          <a:xfrm>
            <a:off x="16946880" y="12344400"/>
            <a:ext cx="5120700" cy="529500"/>
          </a:xfrm>
          <a:prstGeom prst="rect">
            <a:avLst/>
          </a:prstGeom>
          <a:noFill/>
          <a:ln>
            <a:noFill/>
          </a:ln>
        </p:spPr>
        <p:txBody>
          <a:bodyPr spcFirstLastPara="1" wrap="square" lIns="109725" tIns="109725" rIns="109725" bIns="109725" anchor="ctr" anchorCtr="0">
            <a:sp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1800">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title 8">
  <p:cSld name="Main title_8">
    <p:spTree>
      <p:nvGrpSpPr>
        <p:cNvPr id="1" name="Shape 166"/>
        <p:cNvGrpSpPr/>
        <p:nvPr/>
      </p:nvGrpSpPr>
      <p:grpSpPr>
        <a:xfrm>
          <a:off x="0" y="0"/>
          <a:ext cx="0" cy="0"/>
          <a:chOff x="0" y="0"/>
          <a:chExt cx="0" cy="0"/>
        </a:xfrm>
      </p:grpSpPr>
      <p:sp>
        <p:nvSpPr>
          <p:cNvPr id="167" name="Google Shape;167;p42"/>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rm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68" name="Google Shape;168;p42"/>
          <p:cNvSpPr txBox="1">
            <a:spLocks noGrp="1"/>
          </p:cNvSpPr>
          <p:nvPr>
            <p:ph type="sldNum" idx="12"/>
          </p:nvPr>
        </p:nvSpPr>
        <p:spPr>
          <a:xfrm>
            <a:off x="16946880" y="12344400"/>
            <a:ext cx="5120700" cy="529500"/>
          </a:xfrm>
          <a:prstGeom prst="rect">
            <a:avLst/>
          </a:prstGeom>
          <a:noFill/>
          <a:ln>
            <a:noFill/>
          </a:ln>
        </p:spPr>
        <p:txBody>
          <a:bodyPr spcFirstLastPara="1" wrap="square" lIns="109725" tIns="109725" rIns="109725" bIns="109725" anchor="ctr" anchorCtr="0">
            <a:sp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1800">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rgbClr val="FFFFFF"/>
            </a:gs>
            <a:gs pos="35620">
              <a:srgbClr val="FFFFFF"/>
            </a:gs>
            <a:gs pos="79310">
              <a:srgbClr val="FFDA69"/>
            </a:gs>
            <a:gs pos="100000">
              <a:srgbClr val="FFDA69"/>
            </a:gs>
          </a:gsLst>
          <a:path path="circle">
            <a:fillToRect l="50000" t="50000" r="50000" b="50000"/>
          </a:path>
          <a:tileRect/>
        </a:gradFill>
        <a:effectLst/>
      </p:bgPr>
    </p:bg>
    <p:spTree>
      <p:nvGrpSpPr>
        <p:cNvPr id="1" name="Shape 173"/>
        <p:cNvGrpSpPr/>
        <p:nvPr/>
      </p:nvGrpSpPr>
      <p:grpSpPr>
        <a:xfrm>
          <a:off x="0" y="0"/>
          <a:ext cx="0" cy="0"/>
          <a:chOff x="0" y="0"/>
          <a:chExt cx="0" cy="0"/>
        </a:xfrm>
      </p:grpSpPr>
      <p:sp>
        <p:nvSpPr>
          <p:cNvPr id="174" name="Google Shape;174;p44"/>
          <p:cNvSpPr txBox="1">
            <a:spLocks noGrp="1"/>
          </p:cNvSpPr>
          <p:nvPr>
            <p:ph type="title"/>
          </p:nvPr>
        </p:nvSpPr>
        <p:spPr>
          <a:xfrm>
            <a:off x="13993494" y="8714876"/>
            <a:ext cx="9174300" cy="2328600"/>
          </a:xfrm>
          <a:prstGeom prst="rect">
            <a:avLst/>
          </a:prstGeom>
          <a:noFill/>
          <a:ln>
            <a:noFill/>
          </a:ln>
        </p:spPr>
        <p:txBody>
          <a:bodyPr spcFirstLastPara="1" wrap="square" lIns="50800" tIns="50800" rIns="50800" bIns="50800" anchor="b" anchorCtr="0">
            <a:normAutofit/>
          </a:bodyPr>
          <a:lstStyle>
            <a:lvl1pPr lvl="0" algn="r" rtl="0">
              <a:lnSpc>
                <a:spcPct val="80000"/>
              </a:lnSpc>
              <a:spcBef>
                <a:spcPts val="0"/>
              </a:spcBef>
              <a:spcAft>
                <a:spcPts val="0"/>
              </a:spcAft>
              <a:buClr>
                <a:srgbClr val="027CA1"/>
              </a:buClr>
              <a:buSzPts val="7200"/>
              <a:buFont typeface="Montserrat"/>
              <a:buNone/>
              <a:defRPr sz="7200"/>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175" name="Google Shape;175;p44"/>
          <p:cNvSpPr txBox="1">
            <a:spLocks noGrp="1"/>
          </p:cNvSpPr>
          <p:nvPr>
            <p:ph type="body" idx="1"/>
          </p:nvPr>
        </p:nvSpPr>
        <p:spPr>
          <a:xfrm>
            <a:off x="13993494" y="11069766"/>
            <a:ext cx="9174300" cy="1402200"/>
          </a:xfrm>
          <a:prstGeom prst="rect">
            <a:avLst/>
          </a:prstGeom>
          <a:noFill/>
          <a:ln>
            <a:noFill/>
          </a:ln>
        </p:spPr>
        <p:txBody>
          <a:bodyPr spcFirstLastPara="1" wrap="square" lIns="50800" tIns="50800" rIns="50800" bIns="50800" anchor="t" anchorCtr="0">
            <a:normAutofit/>
          </a:bodyPr>
          <a:lstStyle>
            <a:lvl1pPr marL="457200" lvl="0"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1pPr>
            <a:lvl2pPr marL="914400" lvl="1"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2pPr>
            <a:lvl3pPr marL="1371600" lvl="2"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3pPr>
            <a:lvl4pPr marL="1828800" lvl="3"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4pPr>
            <a:lvl5pPr marL="2286000" lvl="4"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176" name="Google Shape;176;p44" descr="Equinox__Logo_RGB.png"/>
          <p:cNvPicPr preferRelativeResize="0"/>
          <p:nvPr/>
        </p:nvPicPr>
        <p:blipFill rotWithShape="1">
          <a:blip r:embed="rId2">
            <a:alphaModFix/>
          </a:blip>
          <a:srcRect l="7044" t="29121" r="7044" b="34409"/>
          <a:stretch/>
        </p:blipFill>
        <p:spPr>
          <a:xfrm>
            <a:off x="665111" y="4100916"/>
            <a:ext cx="11816307" cy="3875971"/>
          </a:xfrm>
          <a:prstGeom prst="rect">
            <a:avLst/>
          </a:prstGeom>
          <a:noFill/>
          <a:ln>
            <a:noFill/>
          </a:ln>
        </p:spPr>
      </p:pic>
      <p:sp>
        <p:nvSpPr>
          <p:cNvPr id="177" name="Google Shape;177;p44"/>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_AND_BODY" type="tx">
  <p:cSld name="TITLE_AND_BODY">
    <p:bg>
      <p:bgPr>
        <a:solidFill>
          <a:srgbClr val="FFFFFF"/>
        </a:solidFill>
        <a:effectLst/>
      </p:bgPr>
    </p:bg>
    <p:spTree>
      <p:nvGrpSpPr>
        <p:cNvPr id="1" name="Shape 178"/>
        <p:cNvGrpSpPr/>
        <p:nvPr/>
      </p:nvGrpSpPr>
      <p:grpSpPr>
        <a:xfrm>
          <a:off x="0" y="0"/>
          <a:ext cx="0" cy="0"/>
          <a:chOff x="0" y="0"/>
          <a:chExt cx="0" cy="0"/>
        </a:xfrm>
      </p:grpSpPr>
      <p:sp>
        <p:nvSpPr>
          <p:cNvPr id="179" name="Google Shape;179;p45"/>
          <p:cNvSpPr>
            <a:spLocks noGrp="1"/>
          </p:cNvSpPr>
          <p:nvPr>
            <p:ph type="pic" idx="2"/>
          </p:nvPr>
        </p:nvSpPr>
        <p:spPr>
          <a:xfrm>
            <a:off x="14034295" y="-1805034"/>
            <a:ext cx="10349400" cy="15525600"/>
          </a:xfrm>
          <a:prstGeom prst="rect">
            <a:avLst/>
          </a:prstGeom>
          <a:noFill/>
          <a:ln>
            <a:noFill/>
          </a:ln>
        </p:spPr>
      </p:sp>
      <p:sp>
        <p:nvSpPr>
          <p:cNvPr id="180" name="Google Shape;180;p45"/>
          <p:cNvSpPr txBox="1">
            <a:spLocks noGrp="1"/>
          </p:cNvSpPr>
          <p:nvPr>
            <p:ph type="title"/>
          </p:nvPr>
        </p:nvSpPr>
        <p:spPr>
          <a:xfrm>
            <a:off x="1295400" y="3743016"/>
            <a:ext cx="11442600" cy="53340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27CA1"/>
              </a:buClr>
              <a:buSzPts val="13300"/>
              <a:buFont typeface="Montserrat"/>
              <a:buNone/>
              <a:defRPr sz="13300"/>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181" name="Google Shape;181;p45"/>
          <p:cNvSpPr txBox="1">
            <a:spLocks noGrp="1"/>
          </p:cNvSpPr>
          <p:nvPr>
            <p:ph type="body" idx="1"/>
          </p:nvPr>
        </p:nvSpPr>
        <p:spPr>
          <a:xfrm>
            <a:off x="1295400" y="9271000"/>
            <a:ext cx="11442600" cy="3174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1pPr>
            <a:lvl2pPr marL="914400" lvl="1"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2pPr>
            <a:lvl3pPr marL="1371600" lvl="2"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3pPr>
            <a:lvl4pPr marL="1828800" lvl="3"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4pPr>
            <a:lvl5pPr marL="2286000" lvl="4"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182" name="Google Shape;182;p45"/>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mp; Bullets">
  <p:cSld name="Title &amp; Bullets">
    <p:bg>
      <p:bgPr>
        <a:solidFill>
          <a:srgbClr val="FFFFFF"/>
        </a:solidFill>
        <a:effectLst/>
      </p:bgPr>
    </p:bg>
    <p:spTree>
      <p:nvGrpSpPr>
        <p:cNvPr id="1" name="Shape 183"/>
        <p:cNvGrpSpPr/>
        <p:nvPr/>
      </p:nvGrpSpPr>
      <p:grpSpPr>
        <a:xfrm>
          <a:off x="0" y="0"/>
          <a:ext cx="0" cy="0"/>
          <a:chOff x="0" y="0"/>
          <a:chExt cx="0" cy="0"/>
        </a:xfrm>
      </p:grpSpPr>
      <p:sp>
        <p:nvSpPr>
          <p:cNvPr id="184" name="Google Shape;184;p46"/>
          <p:cNvSpPr/>
          <p:nvPr/>
        </p:nvSpPr>
        <p:spPr>
          <a:xfrm>
            <a:off x="0" y="-66366"/>
            <a:ext cx="24384000" cy="1336200"/>
          </a:xfrm>
          <a:prstGeom prst="rect">
            <a:avLst/>
          </a:prstGeom>
          <a:gradFill>
            <a:gsLst>
              <a:gs pos="0">
                <a:srgbClr val="D98D00"/>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sp>
        <p:nvSpPr>
          <p:cNvPr id="185" name="Google Shape;185;p46"/>
          <p:cNvSpPr txBox="1">
            <a:spLocks noGrp="1"/>
          </p:cNvSpPr>
          <p:nvPr>
            <p:ph type="body" idx="1"/>
          </p:nvPr>
        </p:nvSpPr>
        <p:spPr>
          <a:xfrm>
            <a:off x="1295400" y="7803383"/>
            <a:ext cx="21869400" cy="5581800"/>
          </a:xfrm>
          <a:prstGeom prst="rect">
            <a:avLst/>
          </a:prstGeom>
          <a:noFill/>
          <a:ln>
            <a:noFill/>
          </a:ln>
        </p:spPr>
        <p:txBody>
          <a:bodyPr spcFirstLastPara="1" wrap="square" lIns="50800" tIns="50800" rIns="50800" bIns="50800" anchor="t" anchorCtr="0">
            <a:no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186" name="Google Shape;186;p46"/>
          <p:cNvSpPr txBox="1">
            <a:spLocks noGrp="1"/>
          </p:cNvSpPr>
          <p:nvPr>
            <p:ph type="body" idx="2"/>
          </p:nvPr>
        </p:nvSpPr>
        <p:spPr>
          <a:xfrm>
            <a:off x="1295400" y="3543455"/>
            <a:ext cx="21869400" cy="694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187" name="Google Shape;187;p46"/>
          <p:cNvSpPr txBox="1">
            <a:spLocks noGrp="1"/>
          </p:cNvSpPr>
          <p:nvPr>
            <p:ph type="title"/>
          </p:nvPr>
        </p:nvSpPr>
        <p:spPr>
          <a:xfrm>
            <a:off x="1295400" y="1620697"/>
            <a:ext cx="21869400" cy="17784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188" name="Google Shape;188;p46"/>
          <p:cNvSpPr txBox="1">
            <a:spLocks noGrp="1"/>
          </p:cNvSpPr>
          <p:nvPr>
            <p:ph type="body" idx="3"/>
          </p:nvPr>
        </p:nvSpPr>
        <p:spPr>
          <a:xfrm>
            <a:off x="1295400" y="5270500"/>
            <a:ext cx="21869400" cy="713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189" name="Google Shape;189;p46" descr="Google Shape;25;p12"/>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190" name="Google Shape;190;p46"/>
          <p:cNvSpPr txBox="1">
            <a:spLocks noGrp="1"/>
          </p:cNvSpPr>
          <p:nvPr>
            <p:ph type="sldNum" idx="12"/>
          </p:nvPr>
        </p:nvSpPr>
        <p:spPr>
          <a:xfrm>
            <a:off x="22790014" y="13024324"/>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ullets">
  <p:cSld name="Bullets">
    <p:bg>
      <p:bgPr>
        <a:solidFill>
          <a:srgbClr val="FFFFFF"/>
        </a:solidFill>
        <a:effectLst/>
      </p:bgPr>
    </p:bg>
    <p:spTree>
      <p:nvGrpSpPr>
        <p:cNvPr id="1" name="Shape 191"/>
        <p:cNvGrpSpPr/>
        <p:nvPr/>
      </p:nvGrpSpPr>
      <p:grpSpPr>
        <a:xfrm>
          <a:off x="0" y="0"/>
          <a:ext cx="0" cy="0"/>
          <a:chOff x="0" y="0"/>
          <a:chExt cx="0" cy="0"/>
        </a:xfrm>
      </p:grpSpPr>
      <p:sp>
        <p:nvSpPr>
          <p:cNvPr id="192" name="Google Shape;192;p47"/>
          <p:cNvSpPr txBox="1">
            <a:spLocks noGrp="1"/>
          </p:cNvSpPr>
          <p:nvPr>
            <p:ph type="body" idx="1"/>
          </p:nvPr>
        </p:nvSpPr>
        <p:spPr>
          <a:xfrm>
            <a:off x="1295400" y="7799470"/>
            <a:ext cx="21869400" cy="55857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Arial"/>
              <a:buNone/>
              <a:defRPr sz="2000" b="0"/>
            </a:lvl1pPr>
            <a:lvl2pPr marL="914400" lvl="1" indent="-228600" algn="l" rtl="0">
              <a:lnSpc>
                <a:spcPct val="100000"/>
              </a:lnSpc>
              <a:spcBef>
                <a:spcPts val="3200"/>
              </a:spcBef>
              <a:spcAft>
                <a:spcPts val="0"/>
              </a:spcAft>
              <a:buClr>
                <a:srgbClr val="000000"/>
              </a:buClr>
              <a:buSzPts val="2000"/>
              <a:buFont typeface="Arial"/>
              <a:buNone/>
              <a:defRPr sz="2000" b="0"/>
            </a:lvl2pPr>
            <a:lvl3pPr marL="1371600" lvl="2" indent="-228600" algn="l" rtl="0">
              <a:lnSpc>
                <a:spcPct val="100000"/>
              </a:lnSpc>
              <a:spcBef>
                <a:spcPts val="3200"/>
              </a:spcBef>
              <a:spcAft>
                <a:spcPts val="0"/>
              </a:spcAft>
              <a:buClr>
                <a:srgbClr val="000000"/>
              </a:buClr>
              <a:buSzPts val="2000"/>
              <a:buFont typeface="Arial"/>
              <a:buNone/>
              <a:defRPr sz="2000" b="0"/>
            </a:lvl3pPr>
            <a:lvl4pPr marL="1828800" lvl="3" indent="-228600" algn="l" rtl="0">
              <a:lnSpc>
                <a:spcPct val="100000"/>
              </a:lnSpc>
              <a:spcBef>
                <a:spcPts val="3200"/>
              </a:spcBef>
              <a:spcAft>
                <a:spcPts val="0"/>
              </a:spcAft>
              <a:buClr>
                <a:srgbClr val="000000"/>
              </a:buClr>
              <a:buSzPts val="2000"/>
              <a:buFont typeface="Arial"/>
              <a:buNone/>
              <a:defRPr sz="2000" b="0"/>
            </a:lvl4pPr>
            <a:lvl5pPr marL="2286000" lvl="4" indent="-228600" algn="l" rtl="0">
              <a:lnSpc>
                <a:spcPct val="100000"/>
              </a:lnSpc>
              <a:spcBef>
                <a:spcPts val="3200"/>
              </a:spcBef>
              <a:spcAft>
                <a:spcPts val="0"/>
              </a:spcAft>
              <a:buClr>
                <a:srgbClr val="000000"/>
              </a:buClr>
              <a:buSzPts val="2000"/>
              <a:buFont typeface="Arial"/>
              <a:buNone/>
              <a:defRPr sz="2000" b="0"/>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193" name="Google Shape;193;p47"/>
          <p:cNvSpPr txBox="1">
            <a:spLocks noGrp="1"/>
          </p:cNvSpPr>
          <p:nvPr>
            <p:ph type="body" idx="2"/>
          </p:nvPr>
        </p:nvSpPr>
        <p:spPr>
          <a:xfrm>
            <a:off x="1295400" y="5270499"/>
            <a:ext cx="21869400" cy="7135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194" name="Google Shape;194;p47"/>
          <p:cNvSpPr/>
          <p:nvPr/>
        </p:nvSpPr>
        <p:spPr>
          <a:xfrm>
            <a:off x="0" y="-66366"/>
            <a:ext cx="24384000" cy="1336200"/>
          </a:xfrm>
          <a:prstGeom prst="rect">
            <a:avLst/>
          </a:prstGeom>
          <a:gradFill>
            <a:gsLst>
              <a:gs pos="0">
                <a:srgbClr val="D98D00"/>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195" name="Google Shape;195;p47" descr="Google Shape;58;p18"/>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196" name="Google Shape;196;p47"/>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bg>
      <p:bgPr>
        <a:solidFill>
          <a:srgbClr val="FFFFFF"/>
        </a:solidFill>
        <a:effectLst/>
      </p:bgPr>
    </p:bg>
    <p:spTree>
      <p:nvGrpSpPr>
        <p:cNvPr id="1" name="Shape 197"/>
        <p:cNvGrpSpPr/>
        <p:nvPr/>
      </p:nvGrpSpPr>
      <p:grpSpPr>
        <a:xfrm>
          <a:off x="0" y="0"/>
          <a:ext cx="0" cy="0"/>
          <a:chOff x="0" y="0"/>
          <a:chExt cx="0" cy="0"/>
        </a:xfrm>
      </p:grpSpPr>
      <p:sp>
        <p:nvSpPr>
          <p:cNvPr id="198" name="Google Shape;198;p48"/>
          <p:cNvSpPr>
            <a:spLocks noGrp="1"/>
          </p:cNvSpPr>
          <p:nvPr>
            <p:ph type="pic" idx="2"/>
          </p:nvPr>
        </p:nvSpPr>
        <p:spPr>
          <a:xfrm>
            <a:off x="12533911" y="-2531498"/>
            <a:ext cx="12291000" cy="18416400"/>
          </a:xfrm>
          <a:prstGeom prst="rect">
            <a:avLst/>
          </a:prstGeom>
          <a:noFill/>
          <a:ln>
            <a:noFill/>
          </a:ln>
        </p:spPr>
      </p:sp>
      <p:sp>
        <p:nvSpPr>
          <p:cNvPr id="199" name="Google Shape;199;p48"/>
          <p:cNvSpPr txBox="1">
            <a:spLocks noGrp="1"/>
          </p:cNvSpPr>
          <p:nvPr>
            <p:ph type="body" idx="1"/>
          </p:nvPr>
        </p:nvSpPr>
        <p:spPr>
          <a:xfrm>
            <a:off x="1295400" y="5257800"/>
            <a:ext cx="11442600" cy="68865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1pPr>
            <a:lvl2pPr marL="914400" lvl="1"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2pPr>
            <a:lvl3pPr marL="1371600" lvl="2"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3pPr>
            <a:lvl4pPr marL="1828800" lvl="3"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4pPr>
            <a:lvl5pPr marL="2286000" lvl="4"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00" name="Google Shape;200;p48"/>
          <p:cNvSpPr/>
          <p:nvPr/>
        </p:nvSpPr>
        <p:spPr>
          <a:xfrm>
            <a:off x="0" y="990550"/>
            <a:ext cx="12537300" cy="2076300"/>
          </a:xfrm>
          <a:prstGeom prst="rect">
            <a:avLst/>
          </a:prstGeom>
          <a:gradFill>
            <a:gsLst>
              <a:gs pos="0">
                <a:srgbClr val="FFDA6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B53"/>
              </a:buClr>
              <a:buSzPts val="2200"/>
              <a:buFont typeface="Arial"/>
              <a:buNone/>
            </a:pPr>
            <a:endParaRPr sz="2200" b="0" i="0" u="none" strike="noStrike" cap="none">
              <a:solidFill>
                <a:srgbClr val="000B53"/>
              </a:solidFill>
              <a:latin typeface="Arial"/>
              <a:ea typeface="Arial"/>
              <a:cs typeface="Arial"/>
              <a:sym typeface="Arial"/>
            </a:endParaRPr>
          </a:p>
        </p:txBody>
      </p:sp>
      <p:sp>
        <p:nvSpPr>
          <p:cNvPr id="201" name="Google Shape;201;p48"/>
          <p:cNvSpPr txBox="1">
            <a:spLocks noGrp="1"/>
          </p:cNvSpPr>
          <p:nvPr>
            <p:ph type="body" idx="3"/>
          </p:nvPr>
        </p:nvSpPr>
        <p:spPr>
          <a:xfrm>
            <a:off x="1295400" y="12955885"/>
            <a:ext cx="11442600" cy="429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02" name="Google Shape;202;p48"/>
          <p:cNvSpPr txBox="1">
            <a:spLocks noGrp="1"/>
          </p:cNvSpPr>
          <p:nvPr>
            <p:ph type="title"/>
          </p:nvPr>
        </p:nvSpPr>
        <p:spPr>
          <a:xfrm>
            <a:off x="1295400" y="989956"/>
            <a:ext cx="22296600" cy="2077500"/>
          </a:xfrm>
          <a:prstGeom prst="rect">
            <a:avLst/>
          </a:prstGeom>
          <a:noFill/>
          <a:ln>
            <a:noFill/>
          </a:ln>
        </p:spPr>
        <p:txBody>
          <a:bodyPr spcFirstLastPara="1" wrap="square" lIns="50800" tIns="50800" rIns="50800" bIns="50800" anchor="ctr" anchorCtr="0">
            <a:no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203" name="Google Shape;203;p48"/>
          <p:cNvSpPr txBox="1">
            <a:spLocks noGrp="1"/>
          </p:cNvSpPr>
          <p:nvPr>
            <p:ph type="body" idx="4"/>
          </p:nvPr>
        </p:nvSpPr>
        <p:spPr>
          <a:xfrm>
            <a:off x="1295399" y="4092574"/>
            <a:ext cx="11442600" cy="8631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04" name="Google Shape;204;p48"/>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Fact">
  <p:cSld name="Big Fact">
    <p:bg>
      <p:bgPr>
        <a:solidFill>
          <a:srgbClr val="FFFFFF"/>
        </a:solidFill>
        <a:effectLst/>
      </p:bgPr>
    </p:bg>
    <p:spTree>
      <p:nvGrpSpPr>
        <p:cNvPr id="1" name="Shape 205"/>
        <p:cNvGrpSpPr/>
        <p:nvPr/>
      </p:nvGrpSpPr>
      <p:grpSpPr>
        <a:xfrm>
          <a:off x="0" y="0"/>
          <a:ext cx="0" cy="0"/>
          <a:chOff x="0" y="0"/>
          <a:chExt cx="0" cy="0"/>
        </a:xfrm>
      </p:grpSpPr>
      <p:sp>
        <p:nvSpPr>
          <p:cNvPr id="206" name="Google Shape;206;p49"/>
          <p:cNvSpPr/>
          <p:nvPr/>
        </p:nvSpPr>
        <p:spPr>
          <a:xfrm>
            <a:off x="0" y="-66366"/>
            <a:ext cx="24384000" cy="13848600"/>
          </a:xfrm>
          <a:prstGeom prst="rect">
            <a:avLst/>
          </a:prstGeom>
          <a:gradFill>
            <a:gsLst>
              <a:gs pos="0">
                <a:srgbClr val="FFDA6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sp>
        <p:nvSpPr>
          <p:cNvPr id="207" name="Google Shape;207;p49"/>
          <p:cNvSpPr txBox="1">
            <a:spLocks noGrp="1"/>
          </p:cNvSpPr>
          <p:nvPr>
            <p:ph type="body" idx="1"/>
          </p:nvPr>
        </p:nvSpPr>
        <p:spPr>
          <a:xfrm>
            <a:off x="1295400" y="8117284"/>
            <a:ext cx="21869400" cy="2361000"/>
          </a:xfrm>
          <a:prstGeom prst="rect">
            <a:avLst/>
          </a:prstGeom>
          <a:noFill/>
          <a:ln>
            <a:noFill/>
          </a:ln>
        </p:spPr>
        <p:txBody>
          <a:bodyPr spcFirstLastPara="1" wrap="square" lIns="50800" tIns="50800" rIns="50800" bIns="50800" anchor="t" anchorCtr="0">
            <a:normAutofit/>
          </a:bodyPr>
          <a:lstStyle>
            <a:lvl1pPr marL="457200" lvl="0"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1pPr>
            <a:lvl2pPr marL="914400" lvl="1"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2pPr>
            <a:lvl3pPr marL="1371600" lvl="2"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3pPr>
            <a:lvl4pPr marL="1828800" lvl="3"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4pPr>
            <a:lvl5pPr marL="2286000" lvl="4"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08" name="Google Shape;208;p49"/>
          <p:cNvSpPr txBox="1">
            <a:spLocks noGrp="1"/>
          </p:cNvSpPr>
          <p:nvPr>
            <p:ph type="body" idx="2"/>
          </p:nvPr>
        </p:nvSpPr>
        <p:spPr>
          <a:xfrm>
            <a:off x="1295400" y="3587042"/>
            <a:ext cx="21869400" cy="3742500"/>
          </a:xfrm>
          <a:prstGeom prst="rect">
            <a:avLst/>
          </a:prstGeom>
          <a:noFill/>
          <a:ln>
            <a:noFill/>
          </a:ln>
        </p:spPr>
        <p:txBody>
          <a:bodyPr spcFirstLastPara="1" wrap="square" lIns="50800" tIns="50800" rIns="50800" bIns="50800" anchor="b" anchorCtr="0">
            <a:normAutofit/>
          </a:bodyPr>
          <a:lstStyle>
            <a:lvl1pPr marL="457200" lvl="0" indent="-228600" algn="ctr" rtl="0">
              <a:lnSpc>
                <a:spcPct val="70000"/>
              </a:lnSpc>
              <a:spcBef>
                <a:spcPts val="0"/>
              </a:spcBef>
              <a:spcAft>
                <a:spcPts val="0"/>
              </a:spcAft>
              <a:buClr>
                <a:srgbClr val="000B53"/>
              </a:buClr>
              <a:buSzPts val="17700"/>
              <a:buFont typeface="Montserrat SemiBold"/>
              <a:buNone/>
              <a:defRPr sz="17700" b="0" cap="none">
                <a:solidFill>
                  <a:srgbClr val="000B53"/>
                </a:solidFill>
                <a:latin typeface="Montserrat SemiBold"/>
                <a:ea typeface="Montserrat SemiBold"/>
                <a:cs typeface="Montserrat SemiBold"/>
                <a:sym typeface="Montserrat SemiBold"/>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09" name="Google Shape;209;p49"/>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210"/>
        <p:cNvGrpSpPr/>
        <p:nvPr/>
      </p:nvGrpSpPr>
      <p:grpSpPr>
        <a:xfrm>
          <a:off x="0" y="0"/>
          <a:ext cx="0" cy="0"/>
          <a:chOff x="0" y="0"/>
          <a:chExt cx="0" cy="0"/>
        </a:xfrm>
      </p:grpSpPr>
      <p:sp>
        <p:nvSpPr>
          <p:cNvPr id="211" name="Google Shape;211;p50"/>
          <p:cNvSpPr txBox="1">
            <a:spLocks noGrp="1"/>
          </p:cNvSpPr>
          <p:nvPr>
            <p:ph type="title"/>
          </p:nvPr>
        </p:nvSpPr>
        <p:spPr>
          <a:xfrm>
            <a:off x="1295400" y="5404408"/>
            <a:ext cx="21869400" cy="2881800"/>
          </a:xfrm>
          <a:prstGeom prst="rect">
            <a:avLst/>
          </a:prstGeom>
          <a:noFill/>
          <a:ln>
            <a:noFill/>
          </a:ln>
        </p:spPr>
        <p:txBody>
          <a:bodyPr spcFirstLastPara="1" wrap="square" lIns="50800" tIns="50800" rIns="50800" bIns="50800" anchor="ctr" anchorCtr="0">
            <a:normAutofit/>
          </a:bodyPr>
          <a:lstStyle>
            <a:lvl1pPr lvl="0" algn="l" rtl="0">
              <a:lnSpc>
                <a:spcPct val="80000"/>
              </a:lnSpc>
              <a:spcBef>
                <a:spcPts val="0"/>
              </a:spcBef>
              <a:spcAft>
                <a:spcPts val="0"/>
              </a:spcAft>
              <a:buClr>
                <a:srgbClr val="027CA1"/>
              </a:buClr>
              <a:buSzPts val="1800"/>
              <a:buNone/>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212" name="Google Shape;212;p50"/>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FFFFFF"/>
        </a:solidFill>
        <a:effectLst/>
      </p:bgPr>
    </p:bg>
    <p:spTree>
      <p:nvGrpSpPr>
        <p:cNvPr id="1" name="Shape 213"/>
        <p:cNvGrpSpPr/>
        <p:nvPr/>
      </p:nvGrpSpPr>
      <p:grpSpPr>
        <a:xfrm>
          <a:off x="0" y="0"/>
          <a:ext cx="0" cy="0"/>
          <a:chOff x="0" y="0"/>
          <a:chExt cx="0" cy="0"/>
        </a:xfrm>
      </p:grpSpPr>
      <p:sp>
        <p:nvSpPr>
          <p:cNvPr id="214" name="Google Shape;214;p51"/>
          <p:cNvSpPr txBox="1">
            <a:spLocks noGrp="1"/>
          </p:cNvSpPr>
          <p:nvPr>
            <p:ph type="body" idx="1"/>
          </p:nvPr>
        </p:nvSpPr>
        <p:spPr>
          <a:xfrm>
            <a:off x="1295400" y="4675504"/>
            <a:ext cx="21869400" cy="87096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15" name="Google Shape;215;p51"/>
          <p:cNvSpPr txBox="1">
            <a:spLocks noGrp="1"/>
          </p:cNvSpPr>
          <p:nvPr>
            <p:ph type="body" idx="2"/>
          </p:nvPr>
        </p:nvSpPr>
        <p:spPr>
          <a:xfrm>
            <a:off x="1295400" y="3144483"/>
            <a:ext cx="21869400" cy="1092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16" name="Google Shape;216;p51"/>
          <p:cNvSpPr txBox="1">
            <a:spLocks noGrp="1"/>
          </p:cNvSpPr>
          <p:nvPr>
            <p:ph type="title"/>
          </p:nvPr>
        </p:nvSpPr>
        <p:spPr>
          <a:xfrm>
            <a:off x="1295400" y="1620697"/>
            <a:ext cx="21869400" cy="1778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217" name="Google Shape;217;p51"/>
          <p:cNvSpPr/>
          <p:nvPr/>
        </p:nvSpPr>
        <p:spPr>
          <a:xfrm>
            <a:off x="0" y="-66366"/>
            <a:ext cx="24384000" cy="1336200"/>
          </a:xfrm>
          <a:prstGeom prst="rect">
            <a:avLst/>
          </a:prstGeom>
          <a:gradFill>
            <a:gsLst>
              <a:gs pos="0">
                <a:srgbClr val="E9BC5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218" name="Google Shape;218;p51" descr="Google Shape;68;p20"/>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219" name="Google Shape;219;p51"/>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Agenda">
  <p:cSld name="Agenda">
    <p:bg>
      <p:bgPr>
        <a:solidFill>
          <a:srgbClr val="FFFFFF"/>
        </a:solidFill>
        <a:effectLst/>
      </p:bgPr>
    </p:bg>
    <p:spTree>
      <p:nvGrpSpPr>
        <p:cNvPr id="1" name="Shape 220"/>
        <p:cNvGrpSpPr/>
        <p:nvPr/>
      </p:nvGrpSpPr>
      <p:grpSpPr>
        <a:xfrm>
          <a:off x="0" y="0"/>
          <a:ext cx="0" cy="0"/>
          <a:chOff x="0" y="0"/>
          <a:chExt cx="0" cy="0"/>
        </a:xfrm>
      </p:grpSpPr>
      <p:sp>
        <p:nvSpPr>
          <p:cNvPr id="221" name="Google Shape;221;p52"/>
          <p:cNvSpPr txBox="1">
            <a:spLocks noGrp="1"/>
          </p:cNvSpPr>
          <p:nvPr>
            <p:ph type="body" idx="1"/>
          </p:nvPr>
        </p:nvSpPr>
        <p:spPr>
          <a:xfrm>
            <a:off x="1295400" y="5107772"/>
            <a:ext cx="21869400" cy="827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22" name="Google Shape;222;p52"/>
          <p:cNvSpPr txBox="1">
            <a:spLocks noGrp="1"/>
          </p:cNvSpPr>
          <p:nvPr>
            <p:ph type="body" idx="2"/>
          </p:nvPr>
        </p:nvSpPr>
        <p:spPr>
          <a:xfrm>
            <a:off x="1295400" y="3543455"/>
            <a:ext cx="21869400" cy="694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23" name="Google Shape;223;p52"/>
          <p:cNvSpPr txBox="1">
            <a:spLocks noGrp="1"/>
          </p:cNvSpPr>
          <p:nvPr>
            <p:ph type="body" idx="3"/>
          </p:nvPr>
        </p:nvSpPr>
        <p:spPr>
          <a:xfrm>
            <a:off x="1295400" y="5118100"/>
            <a:ext cx="21869400" cy="713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24" name="Google Shape;224;p52"/>
          <p:cNvSpPr txBox="1">
            <a:spLocks noGrp="1"/>
          </p:cNvSpPr>
          <p:nvPr>
            <p:ph type="title"/>
          </p:nvPr>
        </p:nvSpPr>
        <p:spPr>
          <a:xfrm>
            <a:off x="1295400" y="1620697"/>
            <a:ext cx="21869400" cy="1778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7200"/>
              <a:buFont typeface="Montserrat"/>
              <a:buNone/>
              <a:defRPr sz="7200">
                <a:solidFill>
                  <a:srgbClr val="000000"/>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225" name="Google Shape;225;p52"/>
          <p:cNvSpPr/>
          <p:nvPr/>
        </p:nvSpPr>
        <p:spPr>
          <a:xfrm>
            <a:off x="0" y="-66366"/>
            <a:ext cx="24384000" cy="1336200"/>
          </a:xfrm>
          <a:prstGeom prst="rect">
            <a:avLst/>
          </a:prstGeom>
          <a:gradFill>
            <a:gsLst>
              <a:gs pos="0">
                <a:srgbClr val="E9BC5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226" name="Google Shape;226;p52" descr="Google Shape;76;p21"/>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227" name="Google Shape;227;p52"/>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tatement">
  <p:cSld name="Statement">
    <p:bg>
      <p:bgPr>
        <a:solidFill>
          <a:srgbClr val="FFFFFF"/>
        </a:solidFill>
        <a:effectLst/>
      </p:bgPr>
    </p:bg>
    <p:spTree>
      <p:nvGrpSpPr>
        <p:cNvPr id="1" name="Shape 228"/>
        <p:cNvGrpSpPr/>
        <p:nvPr/>
      </p:nvGrpSpPr>
      <p:grpSpPr>
        <a:xfrm>
          <a:off x="0" y="0"/>
          <a:ext cx="0" cy="0"/>
          <a:chOff x="0" y="0"/>
          <a:chExt cx="0" cy="0"/>
        </a:xfrm>
      </p:grpSpPr>
      <p:sp>
        <p:nvSpPr>
          <p:cNvPr id="229" name="Google Shape;229;p53"/>
          <p:cNvSpPr txBox="1">
            <a:spLocks noGrp="1"/>
          </p:cNvSpPr>
          <p:nvPr>
            <p:ph type="body" idx="1"/>
          </p:nvPr>
        </p:nvSpPr>
        <p:spPr>
          <a:xfrm>
            <a:off x="1298276" y="4927600"/>
            <a:ext cx="21863700" cy="3853800"/>
          </a:xfrm>
          <a:prstGeom prst="rect">
            <a:avLst/>
          </a:prstGeom>
          <a:noFill/>
          <a:ln>
            <a:noFill/>
          </a:ln>
        </p:spPr>
        <p:txBody>
          <a:bodyPr spcFirstLastPara="1" wrap="square" lIns="50800" tIns="50800" rIns="50800" bIns="50800" anchor="ctr" anchorCtr="0">
            <a:normAutofit/>
          </a:bodyPr>
          <a:lstStyle>
            <a:lvl1pPr marL="457200" lvl="0"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1pPr>
            <a:lvl2pPr marL="914400" lvl="1"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2pPr>
            <a:lvl3pPr marL="1371600" lvl="2"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3pPr>
            <a:lvl4pPr marL="1828800" lvl="3"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4pPr>
            <a:lvl5pPr marL="2286000" lvl="4"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30" name="Google Shape;230;p53"/>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FFDA69"/>
        </a:solidFill>
        <a:effectLst/>
      </p:bgPr>
    </p:bg>
    <p:spTree>
      <p:nvGrpSpPr>
        <p:cNvPr id="1" name="Shape 231"/>
        <p:cNvGrpSpPr/>
        <p:nvPr/>
      </p:nvGrpSpPr>
      <p:grpSpPr>
        <a:xfrm>
          <a:off x="0" y="0"/>
          <a:ext cx="0" cy="0"/>
          <a:chOff x="0" y="0"/>
          <a:chExt cx="0" cy="0"/>
        </a:xfrm>
      </p:grpSpPr>
      <p:sp>
        <p:nvSpPr>
          <p:cNvPr id="232" name="Google Shape;232;p54"/>
          <p:cNvSpPr txBox="1">
            <a:spLocks noGrp="1"/>
          </p:cNvSpPr>
          <p:nvPr>
            <p:ph type="body" idx="1"/>
          </p:nvPr>
        </p:nvSpPr>
        <p:spPr>
          <a:xfrm>
            <a:off x="1475776" y="9042566"/>
            <a:ext cx="20691300" cy="33918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1pPr>
            <a:lvl2pPr marL="914400" lvl="1"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2pPr>
            <a:lvl3pPr marL="1371600" lvl="2"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3pPr>
            <a:lvl4pPr marL="1828800" lvl="3"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4pPr>
            <a:lvl5pPr marL="2286000" lvl="4"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233" name="Google Shape;233;p54"/>
          <p:cNvSpPr txBox="1">
            <a:spLocks noGrp="1"/>
          </p:cNvSpPr>
          <p:nvPr>
            <p:ph type="body" idx="2"/>
          </p:nvPr>
        </p:nvSpPr>
        <p:spPr>
          <a:xfrm>
            <a:off x="1439912" y="1297947"/>
            <a:ext cx="21504300" cy="7382700"/>
          </a:xfrm>
          <a:prstGeom prst="rect">
            <a:avLst/>
          </a:prstGeom>
          <a:noFill/>
          <a:ln>
            <a:noFill/>
          </a:ln>
        </p:spPr>
        <p:txBody>
          <a:bodyPr spcFirstLastPara="1" wrap="square" lIns="50800" tIns="50800" rIns="50800" bIns="50800" anchor="b" anchorCtr="0">
            <a:normAutofit/>
          </a:bodyPr>
          <a:lstStyle>
            <a:lvl1pPr marL="457200" lvl="0" indent="-228600" algn="l" rtl="0">
              <a:lnSpc>
                <a:spcPct val="70000"/>
              </a:lnSpc>
              <a:spcBef>
                <a:spcPts val="0"/>
              </a:spcBef>
              <a:spcAft>
                <a:spcPts val="0"/>
              </a:spcAft>
              <a:buClr>
                <a:srgbClr val="000B53"/>
              </a:buClr>
              <a:buSzPts val="13300"/>
              <a:buFont typeface="Montserrat"/>
              <a:buNone/>
              <a:defRPr sz="13300" b="1">
                <a:solidFill>
                  <a:srgbClr val="000B53"/>
                </a:solidFill>
                <a:latin typeface="Montserrat"/>
                <a:ea typeface="Montserrat"/>
                <a:cs typeface="Montserrat"/>
                <a:sym typeface="Montserrat"/>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234" name="Google Shape;234;p54" descr="Google Shape;86;p23"/>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235" name="Google Shape;235;p54"/>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240"/>
        <p:cNvGrpSpPr/>
        <p:nvPr/>
      </p:nvGrpSpPr>
      <p:grpSpPr>
        <a:xfrm>
          <a:off x="0" y="0"/>
          <a:ext cx="0" cy="0"/>
          <a:chOff x="0" y="0"/>
          <a:chExt cx="0" cy="0"/>
        </a:xfrm>
      </p:grpSpPr>
      <p:cxnSp>
        <p:nvCxnSpPr>
          <p:cNvPr id="241" name="Google Shape;241;p56"/>
          <p:cNvCxnSpPr/>
          <p:nvPr/>
        </p:nvCxnSpPr>
        <p:spPr>
          <a:xfrm>
            <a:off x="6607265" y="1108400"/>
            <a:ext cx="16651200" cy="0"/>
          </a:xfrm>
          <a:prstGeom prst="straightConnector1">
            <a:avLst/>
          </a:prstGeom>
          <a:noFill/>
          <a:ln w="38100" cap="flat" cmpd="sng">
            <a:solidFill>
              <a:schemeClr val="lt1"/>
            </a:solidFill>
            <a:prstDash val="solid"/>
            <a:round/>
            <a:headEnd type="none" w="sm" len="sm"/>
            <a:tailEnd type="none" w="sm" len="sm"/>
          </a:ln>
        </p:spPr>
      </p:cxnSp>
      <p:cxnSp>
        <p:nvCxnSpPr>
          <p:cNvPr id="242" name="Google Shape;242;p56"/>
          <p:cNvCxnSpPr/>
          <p:nvPr/>
        </p:nvCxnSpPr>
        <p:spPr>
          <a:xfrm>
            <a:off x="6607265" y="12640000"/>
            <a:ext cx="16651200" cy="0"/>
          </a:xfrm>
          <a:prstGeom prst="straightConnector1">
            <a:avLst/>
          </a:prstGeom>
          <a:noFill/>
          <a:ln w="19050" cap="flat" cmpd="sng">
            <a:solidFill>
              <a:schemeClr val="lt1"/>
            </a:solidFill>
            <a:prstDash val="solid"/>
            <a:round/>
            <a:headEnd type="none" w="sm" len="sm"/>
            <a:tailEnd type="none" w="sm" len="sm"/>
          </a:ln>
        </p:spPr>
      </p:cxnSp>
      <p:cxnSp>
        <p:nvCxnSpPr>
          <p:cNvPr id="243" name="Google Shape;243;p56"/>
          <p:cNvCxnSpPr/>
          <p:nvPr/>
        </p:nvCxnSpPr>
        <p:spPr>
          <a:xfrm>
            <a:off x="1133862" y="1108400"/>
            <a:ext cx="488700" cy="0"/>
          </a:xfrm>
          <a:prstGeom prst="straightConnector1">
            <a:avLst/>
          </a:prstGeom>
          <a:noFill/>
          <a:ln w="19050" cap="flat" cmpd="sng">
            <a:solidFill>
              <a:schemeClr val="lt1"/>
            </a:solidFill>
            <a:prstDash val="solid"/>
            <a:round/>
            <a:headEnd type="none" w="sm" len="sm"/>
            <a:tailEnd type="none" w="sm" len="sm"/>
          </a:ln>
        </p:spPr>
      </p:cxnSp>
      <p:sp>
        <p:nvSpPr>
          <p:cNvPr id="244" name="Google Shape;244;p56"/>
          <p:cNvSpPr txBox="1">
            <a:spLocks noGrp="1"/>
          </p:cNvSpPr>
          <p:nvPr>
            <p:ph type="ctrTitle"/>
          </p:nvPr>
        </p:nvSpPr>
        <p:spPr>
          <a:xfrm>
            <a:off x="6324600" y="1680600"/>
            <a:ext cx="16884000" cy="4112100"/>
          </a:xfrm>
          <a:prstGeom prst="rect">
            <a:avLst/>
          </a:prstGeom>
        </p:spPr>
        <p:txBody>
          <a:bodyPr spcFirstLastPara="1" wrap="square" lIns="243800" tIns="243800" rIns="243800" bIns="243800" anchor="t" anchorCtr="0">
            <a:noAutofit/>
          </a:bodyPr>
          <a:lstStyle>
            <a:lvl1pPr lvl="0" rtl="0">
              <a:spcBef>
                <a:spcPts val="0"/>
              </a:spcBef>
              <a:spcAft>
                <a:spcPts val="0"/>
              </a:spcAft>
              <a:buClr>
                <a:schemeClr val="lt1"/>
              </a:buClr>
              <a:buSzPts val="12800"/>
              <a:buNone/>
              <a:defRPr sz="12800">
                <a:solidFill>
                  <a:schemeClr val="lt1"/>
                </a:solidFill>
              </a:defRPr>
            </a:lvl1pPr>
            <a:lvl2pPr lvl="1" rtl="0">
              <a:spcBef>
                <a:spcPts val="0"/>
              </a:spcBef>
              <a:spcAft>
                <a:spcPts val="0"/>
              </a:spcAft>
              <a:buClr>
                <a:schemeClr val="lt1"/>
              </a:buClr>
              <a:buSzPts val="12800"/>
              <a:buNone/>
              <a:defRPr sz="12800">
                <a:solidFill>
                  <a:schemeClr val="lt1"/>
                </a:solidFill>
              </a:defRPr>
            </a:lvl2pPr>
            <a:lvl3pPr lvl="2" rtl="0">
              <a:spcBef>
                <a:spcPts val="0"/>
              </a:spcBef>
              <a:spcAft>
                <a:spcPts val="0"/>
              </a:spcAft>
              <a:buClr>
                <a:schemeClr val="lt1"/>
              </a:buClr>
              <a:buSzPts val="12800"/>
              <a:buNone/>
              <a:defRPr sz="12800">
                <a:solidFill>
                  <a:schemeClr val="lt1"/>
                </a:solidFill>
              </a:defRPr>
            </a:lvl3pPr>
            <a:lvl4pPr lvl="3" rtl="0">
              <a:spcBef>
                <a:spcPts val="0"/>
              </a:spcBef>
              <a:spcAft>
                <a:spcPts val="0"/>
              </a:spcAft>
              <a:buClr>
                <a:schemeClr val="lt1"/>
              </a:buClr>
              <a:buSzPts val="12800"/>
              <a:buNone/>
              <a:defRPr sz="12800">
                <a:solidFill>
                  <a:schemeClr val="lt1"/>
                </a:solidFill>
              </a:defRPr>
            </a:lvl4pPr>
            <a:lvl5pPr lvl="4" rtl="0">
              <a:spcBef>
                <a:spcPts val="0"/>
              </a:spcBef>
              <a:spcAft>
                <a:spcPts val="0"/>
              </a:spcAft>
              <a:buClr>
                <a:schemeClr val="lt1"/>
              </a:buClr>
              <a:buSzPts val="12800"/>
              <a:buNone/>
              <a:defRPr sz="12800">
                <a:solidFill>
                  <a:schemeClr val="lt1"/>
                </a:solidFill>
              </a:defRPr>
            </a:lvl5pPr>
            <a:lvl6pPr lvl="5" rtl="0">
              <a:spcBef>
                <a:spcPts val="0"/>
              </a:spcBef>
              <a:spcAft>
                <a:spcPts val="0"/>
              </a:spcAft>
              <a:buClr>
                <a:schemeClr val="lt1"/>
              </a:buClr>
              <a:buSzPts val="12800"/>
              <a:buNone/>
              <a:defRPr sz="12800">
                <a:solidFill>
                  <a:schemeClr val="lt1"/>
                </a:solidFill>
              </a:defRPr>
            </a:lvl6pPr>
            <a:lvl7pPr lvl="6" rtl="0">
              <a:spcBef>
                <a:spcPts val="0"/>
              </a:spcBef>
              <a:spcAft>
                <a:spcPts val="0"/>
              </a:spcAft>
              <a:buClr>
                <a:schemeClr val="lt1"/>
              </a:buClr>
              <a:buSzPts val="12800"/>
              <a:buNone/>
              <a:defRPr sz="12800">
                <a:solidFill>
                  <a:schemeClr val="lt1"/>
                </a:solidFill>
              </a:defRPr>
            </a:lvl7pPr>
            <a:lvl8pPr lvl="7" rtl="0">
              <a:spcBef>
                <a:spcPts val="0"/>
              </a:spcBef>
              <a:spcAft>
                <a:spcPts val="0"/>
              </a:spcAft>
              <a:buClr>
                <a:schemeClr val="lt1"/>
              </a:buClr>
              <a:buSzPts val="12800"/>
              <a:buNone/>
              <a:defRPr sz="12800">
                <a:solidFill>
                  <a:schemeClr val="lt1"/>
                </a:solidFill>
              </a:defRPr>
            </a:lvl8pPr>
            <a:lvl9pPr lvl="8" rtl="0">
              <a:spcBef>
                <a:spcPts val="0"/>
              </a:spcBef>
              <a:spcAft>
                <a:spcPts val="0"/>
              </a:spcAft>
              <a:buClr>
                <a:schemeClr val="lt1"/>
              </a:buClr>
              <a:buSzPts val="12800"/>
              <a:buNone/>
              <a:defRPr sz="12800">
                <a:solidFill>
                  <a:schemeClr val="lt1"/>
                </a:solidFill>
              </a:defRPr>
            </a:lvl9pPr>
          </a:lstStyle>
          <a:p>
            <a:endParaRPr/>
          </a:p>
        </p:txBody>
      </p:sp>
      <p:sp>
        <p:nvSpPr>
          <p:cNvPr id="245" name="Google Shape;245;p56"/>
          <p:cNvSpPr txBox="1">
            <a:spLocks noGrp="1"/>
          </p:cNvSpPr>
          <p:nvPr>
            <p:ph type="subTitle" idx="1"/>
          </p:nvPr>
        </p:nvSpPr>
        <p:spPr>
          <a:xfrm>
            <a:off x="6374045" y="8635867"/>
            <a:ext cx="16884000" cy="3311100"/>
          </a:xfrm>
          <a:prstGeom prst="rect">
            <a:avLst/>
          </a:prstGeom>
        </p:spPr>
        <p:txBody>
          <a:bodyPr spcFirstLastPara="1" wrap="square" lIns="243800" tIns="243800" rIns="243800" bIns="243800" anchor="b" anchorCtr="0">
            <a:noAutofit/>
          </a:bodyPr>
          <a:lstStyle>
            <a:lvl1pPr lvl="0" rtl="0">
              <a:lnSpc>
                <a:spcPct val="100000"/>
              </a:lnSpc>
              <a:spcBef>
                <a:spcPts val="0"/>
              </a:spcBef>
              <a:spcAft>
                <a:spcPts val="0"/>
              </a:spcAft>
              <a:buClr>
                <a:schemeClr val="lt1"/>
              </a:buClr>
              <a:buSzPts val="4800"/>
              <a:buNone/>
              <a:defRPr>
                <a:solidFill>
                  <a:schemeClr val="lt1"/>
                </a:solidFill>
              </a:defRPr>
            </a:lvl1pPr>
            <a:lvl2pPr lvl="1" rtl="0">
              <a:lnSpc>
                <a:spcPct val="100000"/>
              </a:lnSpc>
              <a:spcBef>
                <a:spcPts val="0"/>
              </a:spcBef>
              <a:spcAft>
                <a:spcPts val="0"/>
              </a:spcAft>
              <a:buClr>
                <a:schemeClr val="lt1"/>
              </a:buClr>
              <a:buSzPts val="4800"/>
              <a:buNone/>
              <a:defRPr sz="4800">
                <a:solidFill>
                  <a:schemeClr val="lt1"/>
                </a:solidFill>
              </a:defRPr>
            </a:lvl2pPr>
            <a:lvl3pPr lvl="2" rtl="0">
              <a:lnSpc>
                <a:spcPct val="100000"/>
              </a:lnSpc>
              <a:spcBef>
                <a:spcPts val="0"/>
              </a:spcBef>
              <a:spcAft>
                <a:spcPts val="0"/>
              </a:spcAft>
              <a:buClr>
                <a:schemeClr val="lt1"/>
              </a:buClr>
              <a:buSzPts val="4800"/>
              <a:buNone/>
              <a:defRPr sz="4800">
                <a:solidFill>
                  <a:schemeClr val="lt1"/>
                </a:solidFill>
              </a:defRPr>
            </a:lvl3pPr>
            <a:lvl4pPr lvl="3" rtl="0">
              <a:lnSpc>
                <a:spcPct val="100000"/>
              </a:lnSpc>
              <a:spcBef>
                <a:spcPts val="0"/>
              </a:spcBef>
              <a:spcAft>
                <a:spcPts val="0"/>
              </a:spcAft>
              <a:buClr>
                <a:schemeClr val="lt1"/>
              </a:buClr>
              <a:buSzPts val="4800"/>
              <a:buNone/>
              <a:defRPr sz="4800">
                <a:solidFill>
                  <a:schemeClr val="lt1"/>
                </a:solidFill>
              </a:defRPr>
            </a:lvl4pPr>
            <a:lvl5pPr lvl="4" rtl="0">
              <a:lnSpc>
                <a:spcPct val="100000"/>
              </a:lnSpc>
              <a:spcBef>
                <a:spcPts val="0"/>
              </a:spcBef>
              <a:spcAft>
                <a:spcPts val="0"/>
              </a:spcAft>
              <a:buClr>
                <a:schemeClr val="lt1"/>
              </a:buClr>
              <a:buSzPts val="4800"/>
              <a:buNone/>
              <a:defRPr sz="4800">
                <a:solidFill>
                  <a:schemeClr val="lt1"/>
                </a:solidFill>
              </a:defRPr>
            </a:lvl5pPr>
            <a:lvl6pPr lvl="5" rtl="0">
              <a:lnSpc>
                <a:spcPct val="100000"/>
              </a:lnSpc>
              <a:spcBef>
                <a:spcPts val="0"/>
              </a:spcBef>
              <a:spcAft>
                <a:spcPts val="0"/>
              </a:spcAft>
              <a:buClr>
                <a:schemeClr val="lt1"/>
              </a:buClr>
              <a:buSzPts val="4800"/>
              <a:buNone/>
              <a:defRPr sz="4800">
                <a:solidFill>
                  <a:schemeClr val="lt1"/>
                </a:solidFill>
              </a:defRPr>
            </a:lvl6pPr>
            <a:lvl7pPr lvl="6" rtl="0">
              <a:lnSpc>
                <a:spcPct val="100000"/>
              </a:lnSpc>
              <a:spcBef>
                <a:spcPts val="0"/>
              </a:spcBef>
              <a:spcAft>
                <a:spcPts val="0"/>
              </a:spcAft>
              <a:buClr>
                <a:schemeClr val="lt1"/>
              </a:buClr>
              <a:buSzPts val="4800"/>
              <a:buNone/>
              <a:defRPr sz="4800">
                <a:solidFill>
                  <a:schemeClr val="lt1"/>
                </a:solidFill>
              </a:defRPr>
            </a:lvl7pPr>
            <a:lvl8pPr lvl="7" rtl="0">
              <a:lnSpc>
                <a:spcPct val="100000"/>
              </a:lnSpc>
              <a:spcBef>
                <a:spcPts val="0"/>
              </a:spcBef>
              <a:spcAft>
                <a:spcPts val="0"/>
              </a:spcAft>
              <a:buClr>
                <a:schemeClr val="lt1"/>
              </a:buClr>
              <a:buSzPts val="4800"/>
              <a:buNone/>
              <a:defRPr sz="4800">
                <a:solidFill>
                  <a:schemeClr val="lt1"/>
                </a:solidFill>
              </a:defRPr>
            </a:lvl8pPr>
            <a:lvl9pPr lvl="8" rtl="0">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246" name="Google Shape;246;p56"/>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247"/>
        <p:cNvGrpSpPr/>
        <p:nvPr/>
      </p:nvGrpSpPr>
      <p:grpSpPr>
        <a:xfrm>
          <a:off x="0" y="0"/>
          <a:ext cx="0" cy="0"/>
          <a:chOff x="0" y="0"/>
          <a:chExt cx="0" cy="0"/>
        </a:xfrm>
      </p:grpSpPr>
      <p:cxnSp>
        <p:nvCxnSpPr>
          <p:cNvPr id="248" name="Google Shape;248;p57"/>
          <p:cNvCxnSpPr/>
          <p:nvPr/>
        </p:nvCxnSpPr>
        <p:spPr>
          <a:xfrm>
            <a:off x="1133867" y="1108400"/>
            <a:ext cx="22124700" cy="0"/>
          </a:xfrm>
          <a:prstGeom prst="straightConnector1">
            <a:avLst/>
          </a:prstGeom>
          <a:noFill/>
          <a:ln w="38100" cap="flat" cmpd="sng">
            <a:solidFill>
              <a:schemeClr val="lt1"/>
            </a:solidFill>
            <a:prstDash val="solid"/>
            <a:round/>
            <a:headEnd type="none" w="sm" len="sm"/>
            <a:tailEnd type="none" w="sm" len="sm"/>
          </a:ln>
        </p:spPr>
      </p:cxnSp>
      <p:cxnSp>
        <p:nvCxnSpPr>
          <p:cNvPr id="249" name="Google Shape;249;p57"/>
          <p:cNvCxnSpPr/>
          <p:nvPr/>
        </p:nvCxnSpPr>
        <p:spPr>
          <a:xfrm>
            <a:off x="1133867" y="12640000"/>
            <a:ext cx="22124700" cy="0"/>
          </a:xfrm>
          <a:prstGeom prst="straightConnector1">
            <a:avLst/>
          </a:prstGeom>
          <a:noFill/>
          <a:ln w="19050" cap="flat" cmpd="sng">
            <a:solidFill>
              <a:schemeClr val="lt1"/>
            </a:solidFill>
            <a:prstDash val="solid"/>
            <a:round/>
            <a:headEnd type="none" w="sm" len="sm"/>
            <a:tailEnd type="none" w="sm" len="sm"/>
          </a:ln>
        </p:spPr>
      </p:cxnSp>
      <p:sp>
        <p:nvSpPr>
          <p:cNvPr id="250" name="Google Shape;250;p57"/>
          <p:cNvSpPr txBox="1">
            <a:spLocks noGrp="1"/>
          </p:cNvSpPr>
          <p:nvPr>
            <p:ph type="title"/>
          </p:nvPr>
        </p:nvSpPr>
        <p:spPr>
          <a:xfrm>
            <a:off x="1083800" y="4818200"/>
            <a:ext cx="22124700" cy="4112100"/>
          </a:xfrm>
          <a:prstGeom prst="rect">
            <a:avLst/>
          </a:prstGeom>
        </p:spPr>
        <p:txBody>
          <a:bodyPr spcFirstLastPara="1" wrap="square" lIns="243800" tIns="243800" rIns="243800" bIns="243800" anchor="ctr" anchorCtr="0">
            <a:noAutofit/>
          </a:bodyPr>
          <a:lstStyle>
            <a:lvl1pPr lvl="0" algn="ctr" rtl="0">
              <a:spcBef>
                <a:spcPts val="0"/>
              </a:spcBef>
              <a:spcAft>
                <a:spcPts val="0"/>
              </a:spcAft>
              <a:buClr>
                <a:schemeClr val="lt1"/>
              </a:buClr>
              <a:buSzPts val="12800"/>
              <a:buNone/>
              <a:defRPr sz="12800">
                <a:solidFill>
                  <a:schemeClr val="lt1"/>
                </a:solidFill>
              </a:defRPr>
            </a:lvl1pPr>
            <a:lvl2pPr lvl="1" algn="ctr" rtl="0">
              <a:spcBef>
                <a:spcPts val="0"/>
              </a:spcBef>
              <a:spcAft>
                <a:spcPts val="0"/>
              </a:spcAft>
              <a:buClr>
                <a:schemeClr val="lt1"/>
              </a:buClr>
              <a:buSzPts val="12800"/>
              <a:buNone/>
              <a:defRPr sz="12800">
                <a:solidFill>
                  <a:schemeClr val="lt1"/>
                </a:solidFill>
              </a:defRPr>
            </a:lvl2pPr>
            <a:lvl3pPr lvl="2" algn="ctr" rtl="0">
              <a:spcBef>
                <a:spcPts val="0"/>
              </a:spcBef>
              <a:spcAft>
                <a:spcPts val="0"/>
              </a:spcAft>
              <a:buClr>
                <a:schemeClr val="lt1"/>
              </a:buClr>
              <a:buSzPts val="12800"/>
              <a:buNone/>
              <a:defRPr sz="12800">
                <a:solidFill>
                  <a:schemeClr val="lt1"/>
                </a:solidFill>
              </a:defRPr>
            </a:lvl3pPr>
            <a:lvl4pPr lvl="3" algn="ctr" rtl="0">
              <a:spcBef>
                <a:spcPts val="0"/>
              </a:spcBef>
              <a:spcAft>
                <a:spcPts val="0"/>
              </a:spcAft>
              <a:buClr>
                <a:schemeClr val="lt1"/>
              </a:buClr>
              <a:buSzPts val="12800"/>
              <a:buNone/>
              <a:defRPr sz="12800">
                <a:solidFill>
                  <a:schemeClr val="lt1"/>
                </a:solidFill>
              </a:defRPr>
            </a:lvl4pPr>
            <a:lvl5pPr lvl="4" algn="ctr" rtl="0">
              <a:spcBef>
                <a:spcPts val="0"/>
              </a:spcBef>
              <a:spcAft>
                <a:spcPts val="0"/>
              </a:spcAft>
              <a:buClr>
                <a:schemeClr val="lt1"/>
              </a:buClr>
              <a:buSzPts val="12800"/>
              <a:buNone/>
              <a:defRPr sz="12800">
                <a:solidFill>
                  <a:schemeClr val="lt1"/>
                </a:solidFill>
              </a:defRPr>
            </a:lvl5pPr>
            <a:lvl6pPr lvl="5" algn="ctr" rtl="0">
              <a:spcBef>
                <a:spcPts val="0"/>
              </a:spcBef>
              <a:spcAft>
                <a:spcPts val="0"/>
              </a:spcAft>
              <a:buClr>
                <a:schemeClr val="lt1"/>
              </a:buClr>
              <a:buSzPts val="12800"/>
              <a:buNone/>
              <a:defRPr sz="12800">
                <a:solidFill>
                  <a:schemeClr val="lt1"/>
                </a:solidFill>
              </a:defRPr>
            </a:lvl6pPr>
            <a:lvl7pPr lvl="6" algn="ctr" rtl="0">
              <a:spcBef>
                <a:spcPts val="0"/>
              </a:spcBef>
              <a:spcAft>
                <a:spcPts val="0"/>
              </a:spcAft>
              <a:buClr>
                <a:schemeClr val="lt1"/>
              </a:buClr>
              <a:buSzPts val="12800"/>
              <a:buNone/>
              <a:defRPr sz="12800">
                <a:solidFill>
                  <a:schemeClr val="lt1"/>
                </a:solidFill>
              </a:defRPr>
            </a:lvl7pPr>
            <a:lvl8pPr lvl="7" algn="ctr" rtl="0">
              <a:spcBef>
                <a:spcPts val="0"/>
              </a:spcBef>
              <a:spcAft>
                <a:spcPts val="0"/>
              </a:spcAft>
              <a:buClr>
                <a:schemeClr val="lt1"/>
              </a:buClr>
              <a:buSzPts val="12800"/>
              <a:buNone/>
              <a:defRPr sz="12800">
                <a:solidFill>
                  <a:schemeClr val="lt1"/>
                </a:solidFill>
              </a:defRPr>
            </a:lvl8pPr>
            <a:lvl9pPr lvl="8" algn="ctr" rtl="0">
              <a:spcBef>
                <a:spcPts val="0"/>
              </a:spcBef>
              <a:spcAft>
                <a:spcPts val="0"/>
              </a:spcAft>
              <a:buClr>
                <a:schemeClr val="lt1"/>
              </a:buClr>
              <a:buSzPts val="12800"/>
              <a:buNone/>
              <a:defRPr sz="12800">
                <a:solidFill>
                  <a:schemeClr val="lt1"/>
                </a:solidFill>
              </a:defRPr>
            </a:lvl9pPr>
          </a:lstStyle>
          <a:p>
            <a:endParaRPr/>
          </a:p>
        </p:txBody>
      </p:sp>
      <p:sp>
        <p:nvSpPr>
          <p:cNvPr id="251" name="Google Shape;251;p57"/>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2"/>
        <p:cNvGrpSpPr/>
        <p:nvPr/>
      </p:nvGrpSpPr>
      <p:grpSpPr>
        <a:xfrm>
          <a:off x="0" y="0"/>
          <a:ext cx="0" cy="0"/>
          <a:chOff x="0" y="0"/>
          <a:chExt cx="0" cy="0"/>
        </a:xfrm>
      </p:grpSpPr>
      <p:cxnSp>
        <p:nvCxnSpPr>
          <p:cNvPr id="253" name="Google Shape;253;p58"/>
          <p:cNvCxnSpPr/>
          <p:nvPr/>
        </p:nvCxnSpPr>
        <p:spPr>
          <a:xfrm>
            <a:off x="6607265" y="1108400"/>
            <a:ext cx="16651200" cy="0"/>
          </a:xfrm>
          <a:prstGeom prst="straightConnector1">
            <a:avLst/>
          </a:prstGeom>
          <a:noFill/>
          <a:ln w="38100" cap="flat" cmpd="sng">
            <a:solidFill>
              <a:schemeClr val="dk2"/>
            </a:solidFill>
            <a:prstDash val="solid"/>
            <a:round/>
            <a:headEnd type="none" w="sm" len="sm"/>
            <a:tailEnd type="none" w="sm" len="sm"/>
          </a:ln>
        </p:spPr>
      </p:cxnSp>
      <p:cxnSp>
        <p:nvCxnSpPr>
          <p:cNvPr id="254" name="Google Shape;254;p58"/>
          <p:cNvCxnSpPr/>
          <p:nvPr/>
        </p:nvCxnSpPr>
        <p:spPr>
          <a:xfrm>
            <a:off x="6607265" y="12640000"/>
            <a:ext cx="16651200" cy="0"/>
          </a:xfrm>
          <a:prstGeom prst="straightConnector1">
            <a:avLst/>
          </a:prstGeom>
          <a:noFill/>
          <a:ln w="19050" cap="flat" cmpd="sng">
            <a:solidFill>
              <a:schemeClr val="dk2"/>
            </a:solidFill>
            <a:prstDash val="solid"/>
            <a:round/>
            <a:headEnd type="none" w="sm" len="sm"/>
            <a:tailEnd type="none" w="sm" len="sm"/>
          </a:ln>
        </p:spPr>
      </p:cxnSp>
      <p:cxnSp>
        <p:nvCxnSpPr>
          <p:cNvPr id="255" name="Google Shape;255;p58"/>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256" name="Google Shape;256;p58"/>
          <p:cNvSpPr txBox="1">
            <a:spLocks noGrp="1"/>
          </p:cNvSpPr>
          <p:nvPr>
            <p:ph type="title"/>
          </p:nvPr>
        </p:nvSpPr>
        <p:spPr>
          <a:xfrm>
            <a:off x="6400667" y="1535867"/>
            <a:ext cx="16857600" cy="16944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257" name="Google Shape;257;p58"/>
          <p:cNvSpPr txBox="1">
            <a:spLocks noGrp="1"/>
          </p:cNvSpPr>
          <p:nvPr>
            <p:ph type="body" idx="1"/>
          </p:nvPr>
        </p:nvSpPr>
        <p:spPr>
          <a:xfrm>
            <a:off x="6426966" y="4255402"/>
            <a:ext cx="16857600" cy="8006400"/>
          </a:xfrm>
          <a:prstGeom prst="rect">
            <a:avLst/>
          </a:prstGeom>
        </p:spPr>
        <p:txBody>
          <a:bodyPr spcFirstLastPara="1" wrap="square" lIns="243800" tIns="243800" rIns="243800" bIns="243800" anchor="t" anchorCtr="0">
            <a:noAutofit/>
          </a:bodyPr>
          <a:lstStyle>
            <a:lvl1pPr marL="457200" lvl="0" indent="-533400" rtl="0">
              <a:spcBef>
                <a:spcPts val="0"/>
              </a:spcBef>
              <a:spcAft>
                <a:spcPts val="0"/>
              </a:spcAft>
              <a:buSzPts val="4800"/>
              <a:buChar char="●"/>
              <a:defRPr/>
            </a:lvl1pPr>
            <a:lvl2pPr marL="914400" lvl="1" indent="-463550" rtl="0">
              <a:spcBef>
                <a:spcPts val="4300"/>
              </a:spcBef>
              <a:spcAft>
                <a:spcPts val="0"/>
              </a:spcAft>
              <a:buSzPts val="3700"/>
              <a:buChar char="○"/>
              <a:defRPr/>
            </a:lvl2pPr>
            <a:lvl3pPr marL="1371600" lvl="2" indent="-463550" rtl="0">
              <a:spcBef>
                <a:spcPts val="4300"/>
              </a:spcBef>
              <a:spcAft>
                <a:spcPts val="0"/>
              </a:spcAft>
              <a:buSzPts val="3700"/>
              <a:buChar char="■"/>
              <a:defRPr/>
            </a:lvl3pPr>
            <a:lvl4pPr marL="1828800" lvl="3" indent="-463550" rtl="0">
              <a:spcBef>
                <a:spcPts val="4300"/>
              </a:spcBef>
              <a:spcAft>
                <a:spcPts val="0"/>
              </a:spcAft>
              <a:buSzPts val="3700"/>
              <a:buChar char="●"/>
              <a:defRPr/>
            </a:lvl4pPr>
            <a:lvl5pPr marL="2286000" lvl="4" indent="-463550" rtl="0">
              <a:spcBef>
                <a:spcPts val="4300"/>
              </a:spcBef>
              <a:spcAft>
                <a:spcPts val="0"/>
              </a:spcAft>
              <a:buSzPts val="3700"/>
              <a:buChar char="○"/>
              <a:defRPr/>
            </a:lvl5pPr>
            <a:lvl6pPr marL="2743200" lvl="5" indent="-463550" rtl="0">
              <a:spcBef>
                <a:spcPts val="4300"/>
              </a:spcBef>
              <a:spcAft>
                <a:spcPts val="0"/>
              </a:spcAft>
              <a:buSzPts val="3700"/>
              <a:buChar char="■"/>
              <a:defRPr/>
            </a:lvl6pPr>
            <a:lvl7pPr marL="3200400" lvl="6" indent="-463550" rtl="0">
              <a:spcBef>
                <a:spcPts val="4300"/>
              </a:spcBef>
              <a:spcAft>
                <a:spcPts val="0"/>
              </a:spcAft>
              <a:buSzPts val="3700"/>
              <a:buChar char="●"/>
              <a:defRPr/>
            </a:lvl7pPr>
            <a:lvl8pPr marL="3657600" lvl="7" indent="-463550" rtl="0">
              <a:spcBef>
                <a:spcPts val="4300"/>
              </a:spcBef>
              <a:spcAft>
                <a:spcPts val="0"/>
              </a:spcAft>
              <a:buSzPts val="3700"/>
              <a:buChar char="○"/>
              <a:defRPr/>
            </a:lvl8pPr>
            <a:lvl9pPr marL="4114800" lvl="8" indent="-463550" rtl="0">
              <a:spcBef>
                <a:spcPts val="4300"/>
              </a:spcBef>
              <a:spcAft>
                <a:spcPts val="4300"/>
              </a:spcAft>
              <a:buSzPts val="3700"/>
              <a:buChar char="■"/>
              <a:defRPr/>
            </a:lvl9pPr>
          </a:lstStyle>
          <a:p>
            <a:endParaRPr/>
          </a:p>
        </p:txBody>
      </p:sp>
      <p:sp>
        <p:nvSpPr>
          <p:cNvPr id="258" name="Google Shape;258;p58"/>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9"/>
        <p:cNvGrpSpPr/>
        <p:nvPr/>
      </p:nvGrpSpPr>
      <p:grpSpPr>
        <a:xfrm>
          <a:off x="0" y="0"/>
          <a:ext cx="0" cy="0"/>
          <a:chOff x="0" y="0"/>
          <a:chExt cx="0" cy="0"/>
        </a:xfrm>
      </p:grpSpPr>
      <p:cxnSp>
        <p:nvCxnSpPr>
          <p:cNvPr id="260" name="Google Shape;260;p59"/>
          <p:cNvCxnSpPr/>
          <p:nvPr/>
        </p:nvCxnSpPr>
        <p:spPr>
          <a:xfrm>
            <a:off x="6607265" y="1108400"/>
            <a:ext cx="16651200" cy="0"/>
          </a:xfrm>
          <a:prstGeom prst="straightConnector1">
            <a:avLst/>
          </a:prstGeom>
          <a:noFill/>
          <a:ln w="38100" cap="flat" cmpd="sng">
            <a:solidFill>
              <a:schemeClr val="dk2"/>
            </a:solidFill>
            <a:prstDash val="solid"/>
            <a:round/>
            <a:headEnd type="none" w="sm" len="sm"/>
            <a:tailEnd type="none" w="sm" len="sm"/>
          </a:ln>
        </p:spPr>
      </p:cxnSp>
      <p:cxnSp>
        <p:nvCxnSpPr>
          <p:cNvPr id="261" name="Google Shape;261;p59"/>
          <p:cNvCxnSpPr/>
          <p:nvPr/>
        </p:nvCxnSpPr>
        <p:spPr>
          <a:xfrm>
            <a:off x="6607265" y="12640000"/>
            <a:ext cx="16651200" cy="0"/>
          </a:xfrm>
          <a:prstGeom prst="straightConnector1">
            <a:avLst/>
          </a:prstGeom>
          <a:noFill/>
          <a:ln w="19050" cap="flat" cmpd="sng">
            <a:solidFill>
              <a:schemeClr val="dk2"/>
            </a:solidFill>
            <a:prstDash val="solid"/>
            <a:round/>
            <a:headEnd type="none" w="sm" len="sm"/>
            <a:tailEnd type="none" w="sm" len="sm"/>
          </a:ln>
        </p:spPr>
      </p:cxnSp>
      <p:cxnSp>
        <p:nvCxnSpPr>
          <p:cNvPr id="262" name="Google Shape;262;p59"/>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263" name="Google Shape;263;p59"/>
          <p:cNvSpPr txBox="1">
            <a:spLocks noGrp="1"/>
          </p:cNvSpPr>
          <p:nvPr>
            <p:ph type="title"/>
          </p:nvPr>
        </p:nvSpPr>
        <p:spPr>
          <a:xfrm>
            <a:off x="6400667" y="1535867"/>
            <a:ext cx="16857600" cy="16944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264" name="Google Shape;264;p59"/>
          <p:cNvSpPr txBox="1">
            <a:spLocks noGrp="1"/>
          </p:cNvSpPr>
          <p:nvPr>
            <p:ph type="body" idx="1"/>
          </p:nvPr>
        </p:nvSpPr>
        <p:spPr>
          <a:xfrm>
            <a:off x="6400807" y="4273800"/>
            <a:ext cx="8190300" cy="8006400"/>
          </a:xfrm>
          <a:prstGeom prst="rect">
            <a:avLst/>
          </a:prstGeom>
        </p:spPr>
        <p:txBody>
          <a:bodyPr spcFirstLastPara="1" wrap="square" lIns="243800" tIns="243800" rIns="243800" bIns="243800" anchor="t" anchorCtr="0">
            <a:noAutofit/>
          </a:bodyPr>
          <a:lstStyle>
            <a:lvl1pPr marL="457200" lvl="0" indent="-463550" rtl="0">
              <a:spcBef>
                <a:spcPts val="0"/>
              </a:spcBef>
              <a:spcAft>
                <a:spcPts val="0"/>
              </a:spcAft>
              <a:buSzPts val="3700"/>
              <a:buChar char="●"/>
              <a:defRPr sz="37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265" name="Google Shape;265;p59"/>
          <p:cNvSpPr txBox="1">
            <a:spLocks noGrp="1"/>
          </p:cNvSpPr>
          <p:nvPr>
            <p:ph type="body" idx="2"/>
          </p:nvPr>
        </p:nvSpPr>
        <p:spPr>
          <a:xfrm>
            <a:off x="15068192" y="4273800"/>
            <a:ext cx="8190300" cy="8006400"/>
          </a:xfrm>
          <a:prstGeom prst="rect">
            <a:avLst/>
          </a:prstGeom>
        </p:spPr>
        <p:txBody>
          <a:bodyPr spcFirstLastPara="1" wrap="square" lIns="243800" tIns="243800" rIns="243800" bIns="243800" anchor="t" anchorCtr="0">
            <a:noAutofit/>
          </a:bodyPr>
          <a:lstStyle>
            <a:lvl1pPr marL="457200" lvl="0" indent="-463550" rtl="0">
              <a:spcBef>
                <a:spcPts val="0"/>
              </a:spcBef>
              <a:spcAft>
                <a:spcPts val="0"/>
              </a:spcAft>
              <a:buSzPts val="3700"/>
              <a:buChar char="●"/>
              <a:defRPr sz="37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266" name="Google Shape;266;p59"/>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7"/>
        <p:cNvGrpSpPr/>
        <p:nvPr/>
      </p:nvGrpSpPr>
      <p:grpSpPr>
        <a:xfrm>
          <a:off x="0" y="0"/>
          <a:ext cx="0" cy="0"/>
          <a:chOff x="0" y="0"/>
          <a:chExt cx="0" cy="0"/>
        </a:xfrm>
      </p:grpSpPr>
      <p:sp>
        <p:nvSpPr>
          <p:cNvPr id="268" name="Google Shape;268;p60"/>
          <p:cNvSpPr txBox="1">
            <a:spLocks noGrp="1"/>
          </p:cNvSpPr>
          <p:nvPr>
            <p:ph type="title"/>
          </p:nvPr>
        </p:nvSpPr>
        <p:spPr>
          <a:xfrm>
            <a:off x="808800" y="1097533"/>
            <a:ext cx="22721700" cy="17055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269" name="Google Shape;269;p60"/>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70"/>
        <p:cNvGrpSpPr/>
        <p:nvPr/>
      </p:nvGrpSpPr>
      <p:grpSpPr>
        <a:xfrm>
          <a:off x="0" y="0"/>
          <a:ext cx="0" cy="0"/>
          <a:chOff x="0" y="0"/>
          <a:chExt cx="0" cy="0"/>
        </a:xfrm>
      </p:grpSpPr>
      <p:cxnSp>
        <p:nvCxnSpPr>
          <p:cNvPr id="271" name="Google Shape;271;p61"/>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272" name="Google Shape;272;p61"/>
          <p:cNvSpPr txBox="1">
            <a:spLocks noGrp="1"/>
          </p:cNvSpPr>
          <p:nvPr>
            <p:ph type="title"/>
          </p:nvPr>
        </p:nvSpPr>
        <p:spPr>
          <a:xfrm>
            <a:off x="852000" y="2497600"/>
            <a:ext cx="7488000" cy="201510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273" name="Google Shape;273;p61"/>
          <p:cNvSpPr txBox="1">
            <a:spLocks noGrp="1"/>
          </p:cNvSpPr>
          <p:nvPr>
            <p:ph type="body" idx="1"/>
          </p:nvPr>
        </p:nvSpPr>
        <p:spPr>
          <a:xfrm>
            <a:off x="852000" y="4924810"/>
            <a:ext cx="7488000" cy="7483200"/>
          </a:xfrm>
          <a:prstGeom prst="rect">
            <a:avLst/>
          </a:prstGeom>
        </p:spPr>
        <p:txBody>
          <a:bodyPr spcFirstLastPara="1" wrap="square" lIns="243800" tIns="243800" rIns="243800" bIns="243800" anchor="t" anchorCtr="0">
            <a:noAutofit/>
          </a:bodyPr>
          <a:lstStyle>
            <a:lvl1pPr marL="457200" lvl="0" indent="-431800" rtl="0">
              <a:spcBef>
                <a:spcPts val="0"/>
              </a:spcBef>
              <a:spcAft>
                <a:spcPts val="0"/>
              </a:spcAft>
              <a:buSzPts val="3200"/>
              <a:buChar char="●"/>
              <a:defRPr sz="32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274" name="Google Shape;274;p61"/>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275"/>
        <p:cNvGrpSpPr/>
        <p:nvPr/>
      </p:nvGrpSpPr>
      <p:grpSpPr>
        <a:xfrm>
          <a:off x="0" y="0"/>
          <a:ext cx="0" cy="0"/>
          <a:chOff x="0" y="0"/>
          <a:chExt cx="0" cy="0"/>
        </a:xfrm>
      </p:grpSpPr>
      <p:cxnSp>
        <p:nvCxnSpPr>
          <p:cNvPr id="276" name="Google Shape;276;p62"/>
          <p:cNvCxnSpPr/>
          <p:nvPr/>
        </p:nvCxnSpPr>
        <p:spPr>
          <a:xfrm>
            <a:off x="1133862" y="1108400"/>
            <a:ext cx="488700" cy="0"/>
          </a:xfrm>
          <a:prstGeom prst="straightConnector1">
            <a:avLst/>
          </a:prstGeom>
          <a:noFill/>
          <a:ln w="19050" cap="flat" cmpd="sng">
            <a:solidFill>
              <a:schemeClr val="lt1"/>
            </a:solidFill>
            <a:prstDash val="solid"/>
            <a:round/>
            <a:headEnd type="none" w="sm" len="sm"/>
            <a:tailEnd type="none" w="sm" len="sm"/>
          </a:ln>
        </p:spPr>
      </p:cxnSp>
      <p:sp>
        <p:nvSpPr>
          <p:cNvPr id="277" name="Google Shape;277;p62"/>
          <p:cNvSpPr txBox="1">
            <a:spLocks noGrp="1"/>
          </p:cNvSpPr>
          <p:nvPr>
            <p:ph type="title"/>
          </p:nvPr>
        </p:nvSpPr>
        <p:spPr>
          <a:xfrm>
            <a:off x="754942" y="1899042"/>
            <a:ext cx="16651200" cy="10227900"/>
          </a:xfrm>
          <a:prstGeom prst="rect">
            <a:avLst/>
          </a:prstGeom>
        </p:spPr>
        <p:txBody>
          <a:bodyPr spcFirstLastPara="1" wrap="square" lIns="243800" tIns="243800" rIns="243800" bIns="243800" anchor="ctr" anchorCtr="0">
            <a:noAutofit/>
          </a:bodyPr>
          <a:lstStyle>
            <a:lvl1pPr lvl="0" rtl="0">
              <a:spcBef>
                <a:spcPts val="0"/>
              </a:spcBef>
              <a:spcAft>
                <a:spcPts val="0"/>
              </a:spcAft>
              <a:buClr>
                <a:schemeClr val="lt1"/>
              </a:buClr>
              <a:buSzPts val="12800"/>
              <a:buNone/>
              <a:defRPr sz="12800">
                <a:solidFill>
                  <a:schemeClr val="lt1"/>
                </a:solidFill>
              </a:defRPr>
            </a:lvl1pPr>
            <a:lvl2pPr lvl="1" rtl="0">
              <a:spcBef>
                <a:spcPts val="0"/>
              </a:spcBef>
              <a:spcAft>
                <a:spcPts val="0"/>
              </a:spcAft>
              <a:buClr>
                <a:schemeClr val="lt1"/>
              </a:buClr>
              <a:buSzPts val="12800"/>
              <a:buNone/>
              <a:defRPr sz="12800">
                <a:solidFill>
                  <a:schemeClr val="lt1"/>
                </a:solidFill>
              </a:defRPr>
            </a:lvl2pPr>
            <a:lvl3pPr lvl="2" rtl="0">
              <a:spcBef>
                <a:spcPts val="0"/>
              </a:spcBef>
              <a:spcAft>
                <a:spcPts val="0"/>
              </a:spcAft>
              <a:buClr>
                <a:schemeClr val="lt1"/>
              </a:buClr>
              <a:buSzPts val="12800"/>
              <a:buNone/>
              <a:defRPr sz="12800">
                <a:solidFill>
                  <a:schemeClr val="lt1"/>
                </a:solidFill>
              </a:defRPr>
            </a:lvl3pPr>
            <a:lvl4pPr lvl="3" rtl="0">
              <a:spcBef>
                <a:spcPts val="0"/>
              </a:spcBef>
              <a:spcAft>
                <a:spcPts val="0"/>
              </a:spcAft>
              <a:buClr>
                <a:schemeClr val="lt1"/>
              </a:buClr>
              <a:buSzPts val="12800"/>
              <a:buNone/>
              <a:defRPr sz="12800">
                <a:solidFill>
                  <a:schemeClr val="lt1"/>
                </a:solidFill>
              </a:defRPr>
            </a:lvl4pPr>
            <a:lvl5pPr lvl="4" rtl="0">
              <a:spcBef>
                <a:spcPts val="0"/>
              </a:spcBef>
              <a:spcAft>
                <a:spcPts val="0"/>
              </a:spcAft>
              <a:buClr>
                <a:schemeClr val="lt1"/>
              </a:buClr>
              <a:buSzPts val="12800"/>
              <a:buNone/>
              <a:defRPr sz="12800">
                <a:solidFill>
                  <a:schemeClr val="lt1"/>
                </a:solidFill>
              </a:defRPr>
            </a:lvl5pPr>
            <a:lvl6pPr lvl="5" rtl="0">
              <a:spcBef>
                <a:spcPts val="0"/>
              </a:spcBef>
              <a:spcAft>
                <a:spcPts val="0"/>
              </a:spcAft>
              <a:buClr>
                <a:schemeClr val="lt1"/>
              </a:buClr>
              <a:buSzPts val="12800"/>
              <a:buNone/>
              <a:defRPr sz="12800">
                <a:solidFill>
                  <a:schemeClr val="lt1"/>
                </a:solidFill>
              </a:defRPr>
            </a:lvl6pPr>
            <a:lvl7pPr lvl="6" rtl="0">
              <a:spcBef>
                <a:spcPts val="0"/>
              </a:spcBef>
              <a:spcAft>
                <a:spcPts val="0"/>
              </a:spcAft>
              <a:buClr>
                <a:schemeClr val="lt1"/>
              </a:buClr>
              <a:buSzPts val="12800"/>
              <a:buNone/>
              <a:defRPr sz="12800">
                <a:solidFill>
                  <a:schemeClr val="lt1"/>
                </a:solidFill>
              </a:defRPr>
            </a:lvl7pPr>
            <a:lvl8pPr lvl="7" rtl="0">
              <a:spcBef>
                <a:spcPts val="0"/>
              </a:spcBef>
              <a:spcAft>
                <a:spcPts val="0"/>
              </a:spcAft>
              <a:buClr>
                <a:schemeClr val="lt1"/>
              </a:buClr>
              <a:buSzPts val="12800"/>
              <a:buNone/>
              <a:defRPr sz="12800">
                <a:solidFill>
                  <a:schemeClr val="lt1"/>
                </a:solidFill>
              </a:defRPr>
            </a:lvl8pPr>
            <a:lvl9pPr lvl="8" rtl="0">
              <a:spcBef>
                <a:spcPts val="0"/>
              </a:spcBef>
              <a:spcAft>
                <a:spcPts val="0"/>
              </a:spcAft>
              <a:buClr>
                <a:schemeClr val="lt1"/>
              </a:buClr>
              <a:buSzPts val="12800"/>
              <a:buNone/>
              <a:defRPr sz="12800">
                <a:solidFill>
                  <a:schemeClr val="lt1"/>
                </a:solidFill>
              </a:defRPr>
            </a:lvl9pPr>
          </a:lstStyle>
          <a:p>
            <a:endParaRPr/>
          </a:p>
        </p:txBody>
      </p:sp>
      <p:sp>
        <p:nvSpPr>
          <p:cNvPr id="278" name="Google Shape;278;p62"/>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79"/>
        <p:cNvGrpSpPr/>
        <p:nvPr/>
      </p:nvGrpSpPr>
      <p:grpSpPr>
        <a:xfrm>
          <a:off x="0" y="0"/>
          <a:ext cx="0" cy="0"/>
          <a:chOff x="0" y="0"/>
          <a:chExt cx="0" cy="0"/>
        </a:xfrm>
      </p:grpSpPr>
      <p:sp>
        <p:nvSpPr>
          <p:cNvPr id="280" name="Google Shape;280;p63"/>
          <p:cNvSpPr/>
          <p:nvPr/>
        </p:nvSpPr>
        <p:spPr>
          <a:xfrm>
            <a:off x="12192000" y="333"/>
            <a:ext cx="12192000" cy="13716000"/>
          </a:xfrm>
          <a:prstGeom prst="rect">
            <a:avLst/>
          </a:prstGeom>
          <a:solidFill>
            <a:schemeClr val="dk1"/>
          </a:solidFill>
          <a:ln>
            <a:noFill/>
          </a:ln>
        </p:spPr>
        <p:txBody>
          <a:bodyPr spcFirstLastPara="1" wrap="square" lIns="243800" tIns="243800" rIns="243800" bIns="243800" anchor="ctr" anchorCtr="0">
            <a:noAutofit/>
          </a:bodyPr>
          <a:lstStyle/>
          <a:p>
            <a:pPr marL="0" lvl="0" indent="0" algn="l" rtl="0">
              <a:spcBef>
                <a:spcPts val="0"/>
              </a:spcBef>
              <a:spcAft>
                <a:spcPts val="0"/>
              </a:spcAft>
              <a:buNone/>
            </a:pPr>
            <a:endParaRPr/>
          </a:p>
        </p:txBody>
      </p:sp>
      <p:cxnSp>
        <p:nvCxnSpPr>
          <p:cNvPr id="281" name="Google Shape;281;p63"/>
          <p:cNvCxnSpPr/>
          <p:nvPr/>
        </p:nvCxnSpPr>
        <p:spPr>
          <a:xfrm>
            <a:off x="13412467" y="11988000"/>
            <a:ext cx="1248900" cy="0"/>
          </a:xfrm>
          <a:prstGeom prst="straightConnector1">
            <a:avLst/>
          </a:prstGeom>
          <a:noFill/>
          <a:ln w="19050" cap="flat" cmpd="sng">
            <a:solidFill>
              <a:schemeClr val="lt1"/>
            </a:solidFill>
            <a:prstDash val="solid"/>
            <a:round/>
            <a:headEnd type="none" w="sm" len="sm"/>
            <a:tailEnd type="none" w="sm" len="sm"/>
          </a:ln>
        </p:spPr>
      </p:cxnSp>
      <p:sp>
        <p:nvSpPr>
          <p:cNvPr id="282" name="Google Shape;282;p63"/>
          <p:cNvSpPr txBox="1">
            <a:spLocks noGrp="1"/>
          </p:cNvSpPr>
          <p:nvPr>
            <p:ph type="title"/>
          </p:nvPr>
        </p:nvSpPr>
        <p:spPr>
          <a:xfrm>
            <a:off x="708000" y="3726267"/>
            <a:ext cx="10787100" cy="3515100"/>
          </a:xfrm>
          <a:prstGeom prst="rect">
            <a:avLst/>
          </a:prstGeom>
        </p:spPr>
        <p:txBody>
          <a:bodyPr spcFirstLastPara="1" wrap="square" lIns="243800" tIns="243800" rIns="243800" bIns="243800" anchor="b" anchorCtr="0">
            <a:noAutofit/>
          </a:bodyPr>
          <a:lstStyle>
            <a:lvl1pPr lvl="0" algn="ctr" rtl="0">
              <a:spcBef>
                <a:spcPts val="0"/>
              </a:spcBef>
              <a:spcAft>
                <a:spcPts val="0"/>
              </a:spcAft>
              <a:buClr>
                <a:schemeClr val="dk1"/>
              </a:buClr>
              <a:buSzPts val="9600"/>
              <a:buNone/>
              <a:defRPr sz="9600">
                <a:solidFill>
                  <a:schemeClr val="dk1"/>
                </a:solidFill>
              </a:defRPr>
            </a:lvl1pPr>
            <a:lvl2pPr lvl="1" algn="ctr" rtl="0">
              <a:spcBef>
                <a:spcPts val="0"/>
              </a:spcBef>
              <a:spcAft>
                <a:spcPts val="0"/>
              </a:spcAft>
              <a:buClr>
                <a:schemeClr val="dk1"/>
              </a:buClr>
              <a:buSzPts val="9600"/>
              <a:buNone/>
              <a:defRPr sz="9600">
                <a:solidFill>
                  <a:schemeClr val="dk1"/>
                </a:solidFill>
              </a:defRPr>
            </a:lvl2pPr>
            <a:lvl3pPr lvl="2" algn="ctr" rtl="0">
              <a:spcBef>
                <a:spcPts val="0"/>
              </a:spcBef>
              <a:spcAft>
                <a:spcPts val="0"/>
              </a:spcAft>
              <a:buClr>
                <a:schemeClr val="dk1"/>
              </a:buClr>
              <a:buSzPts val="9600"/>
              <a:buNone/>
              <a:defRPr sz="9600">
                <a:solidFill>
                  <a:schemeClr val="dk1"/>
                </a:solidFill>
              </a:defRPr>
            </a:lvl3pPr>
            <a:lvl4pPr lvl="3" algn="ctr" rtl="0">
              <a:spcBef>
                <a:spcPts val="0"/>
              </a:spcBef>
              <a:spcAft>
                <a:spcPts val="0"/>
              </a:spcAft>
              <a:buClr>
                <a:schemeClr val="dk1"/>
              </a:buClr>
              <a:buSzPts val="9600"/>
              <a:buNone/>
              <a:defRPr sz="9600">
                <a:solidFill>
                  <a:schemeClr val="dk1"/>
                </a:solidFill>
              </a:defRPr>
            </a:lvl4pPr>
            <a:lvl5pPr lvl="4" algn="ctr" rtl="0">
              <a:spcBef>
                <a:spcPts val="0"/>
              </a:spcBef>
              <a:spcAft>
                <a:spcPts val="0"/>
              </a:spcAft>
              <a:buClr>
                <a:schemeClr val="dk1"/>
              </a:buClr>
              <a:buSzPts val="9600"/>
              <a:buNone/>
              <a:defRPr sz="9600">
                <a:solidFill>
                  <a:schemeClr val="dk1"/>
                </a:solidFill>
              </a:defRPr>
            </a:lvl5pPr>
            <a:lvl6pPr lvl="5" algn="ctr" rtl="0">
              <a:spcBef>
                <a:spcPts val="0"/>
              </a:spcBef>
              <a:spcAft>
                <a:spcPts val="0"/>
              </a:spcAft>
              <a:buClr>
                <a:schemeClr val="dk1"/>
              </a:buClr>
              <a:buSzPts val="9600"/>
              <a:buNone/>
              <a:defRPr sz="9600">
                <a:solidFill>
                  <a:schemeClr val="dk1"/>
                </a:solidFill>
              </a:defRPr>
            </a:lvl6pPr>
            <a:lvl7pPr lvl="6" algn="ctr" rtl="0">
              <a:spcBef>
                <a:spcPts val="0"/>
              </a:spcBef>
              <a:spcAft>
                <a:spcPts val="0"/>
              </a:spcAft>
              <a:buClr>
                <a:schemeClr val="dk1"/>
              </a:buClr>
              <a:buSzPts val="9600"/>
              <a:buNone/>
              <a:defRPr sz="9600">
                <a:solidFill>
                  <a:schemeClr val="dk1"/>
                </a:solidFill>
              </a:defRPr>
            </a:lvl7pPr>
            <a:lvl8pPr lvl="7" algn="ctr" rtl="0">
              <a:spcBef>
                <a:spcPts val="0"/>
              </a:spcBef>
              <a:spcAft>
                <a:spcPts val="0"/>
              </a:spcAft>
              <a:buClr>
                <a:schemeClr val="dk1"/>
              </a:buClr>
              <a:buSzPts val="9600"/>
              <a:buNone/>
              <a:defRPr sz="9600">
                <a:solidFill>
                  <a:schemeClr val="dk1"/>
                </a:solidFill>
              </a:defRPr>
            </a:lvl8pPr>
            <a:lvl9pPr lvl="8" algn="ctr" rtl="0">
              <a:spcBef>
                <a:spcPts val="0"/>
              </a:spcBef>
              <a:spcAft>
                <a:spcPts val="0"/>
              </a:spcAft>
              <a:buClr>
                <a:schemeClr val="dk1"/>
              </a:buClr>
              <a:buSzPts val="9600"/>
              <a:buNone/>
              <a:defRPr sz="9600">
                <a:solidFill>
                  <a:schemeClr val="dk1"/>
                </a:solidFill>
              </a:defRPr>
            </a:lvl9pPr>
          </a:lstStyle>
          <a:p>
            <a:endParaRPr/>
          </a:p>
        </p:txBody>
      </p:sp>
      <p:sp>
        <p:nvSpPr>
          <p:cNvPr id="283" name="Google Shape;283;p63"/>
          <p:cNvSpPr txBox="1">
            <a:spLocks noGrp="1"/>
          </p:cNvSpPr>
          <p:nvPr>
            <p:ph type="subTitle" idx="1"/>
          </p:nvPr>
        </p:nvSpPr>
        <p:spPr>
          <a:xfrm>
            <a:off x="708000" y="7294322"/>
            <a:ext cx="10787100" cy="358800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5600"/>
            </a:lvl1pPr>
            <a:lvl2pPr lvl="1" algn="ctr" rtl="0">
              <a:lnSpc>
                <a:spcPct val="100000"/>
              </a:lnSpc>
              <a:spcBef>
                <a:spcPts val="0"/>
              </a:spcBef>
              <a:spcAft>
                <a:spcPts val="0"/>
              </a:spcAft>
              <a:buSzPts val="5600"/>
              <a:buNone/>
              <a:defRPr sz="5600"/>
            </a:lvl2pPr>
            <a:lvl3pPr lvl="2" algn="ctr" rtl="0">
              <a:lnSpc>
                <a:spcPct val="100000"/>
              </a:lnSpc>
              <a:spcBef>
                <a:spcPts val="0"/>
              </a:spcBef>
              <a:spcAft>
                <a:spcPts val="0"/>
              </a:spcAft>
              <a:buSzPts val="5600"/>
              <a:buNone/>
              <a:defRPr sz="5600"/>
            </a:lvl3pPr>
            <a:lvl4pPr lvl="3" algn="ctr" rtl="0">
              <a:lnSpc>
                <a:spcPct val="100000"/>
              </a:lnSpc>
              <a:spcBef>
                <a:spcPts val="0"/>
              </a:spcBef>
              <a:spcAft>
                <a:spcPts val="0"/>
              </a:spcAft>
              <a:buSzPts val="5600"/>
              <a:buNone/>
              <a:defRPr sz="5600"/>
            </a:lvl4pPr>
            <a:lvl5pPr lvl="4" algn="ctr" rtl="0">
              <a:lnSpc>
                <a:spcPct val="100000"/>
              </a:lnSpc>
              <a:spcBef>
                <a:spcPts val="0"/>
              </a:spcBef>
              <a:spcAft>
                <a:spcPts val="0"/>
              </a:spcAft>
              <a:buSzPts val="5600"/>
              <a:buNone/>
              <a:defRPr sz="5600"/>
            </a:lvl5pPr>
            <a:lvl6pPr lvl="5" algn="ctr" rtl="0">
              <a:lnSpc>
                <a:spcPct val="100000"/>
              </a:lnSpc>
              <a:spcBef>
                <a:spcPts val="0"/>
              </a:spcBef>
              <a:spcAft>
                <a:spcPts val="0"/>
              </a:spcAft>
              <a:buSzPts val="5600"/>
              <a:buNone/>
              <a:defRPr sz="5600"/>
            </a:lvl6pPr>
            <a:lvl7pPr lvl="6" algn="ctr" rtl="0">
              <a:lnSpc>
                <a:spcPct val="100000"/>
              </a:lnSpc>
              <a:spcBef>
                <a:spcPts val="0"/>
              </a:spcBef>
              <a:spcAft>
                <a:spcPts val="0"/>
              </a:spcAft>
              <a:buSzPts val="5600"/>
              <a:buNone/>
              <a:defRPr sz="5600"/>
            </a:lvl7pPr>
            <a:lvl8pPr lvl="7" algn="ctr" rtl="0">
              <a:lnSpc>
                <a:spcPct val="100000"/>
              </a:lnSpc>
              <a:spcBef>
                <a:spcPts val="0"/>
              </a:spcBef>
              <a:spcAft>
                <a:spcPts val="0"/>
              </a:spcAft>
              <a:buSzPts val="5600"/>
              <a:buNone/>
              <a:defRPr sz="5600"/>
            </a:lvl8pPr>
            <a:lvl9pPr lvl="8" algn="ctr" rtl="0">
              <a:lnSpc>
                <a:spcPct val="100000"/>
              </a:lnSpc>
              <a:spcBef>
                <a:spcPts val="0"/>
              </a:spcBef>
              <a:spcAft>
                <a:spcPts val="0"/>
              </a:spcAft>
              <a:buSzPts val="5600"/>
              <a:buNone/>
              <a:defRPr sz="5600"/>
            </a:lvl9pPr>
          </a:lstStyle>
          <a:p>
            <a:endParaRPr/>
          </a:p>
        </p:txBody>
      </p:sp>
      <p:sp>
        <p:nvSpPr>
          <p:cNvPr id="284" name="Google Shape;284;p63"/>
          <p:cNvSpPr txBox="1">
            <a:spLocks noGrp="1"/>
          </p:cNvSpPr>
          <p:nvPr>
            <p:ph type="body" idx="2"/>
          </p:nvPr>
        </p:nvSpPr>
        <p:spPr>
          <a:xfrm>
            <a:off x="13172000" y="1931200"/>
            <a:ext cx="10232100" cy="9853500"/>
          </a:xfrm>
          <a:prstGeom prst="rect">
            <a:avLst/>
          </a:prstGeom>
        </p:spPr>
        <p:txBody>
          <a:bodyPr spcFirstLastPara="1" wrap="square" lIns="243800" tIns="243800" rIns="243800" bIns="243800" anchor="ctr" anchorCtr="0">
            <a:noAutofit/>
          </a:bodyPr>
          <a:lstStyle>
            <a:lvl1pPr marL="457200" lvl="0" indent="-533400" rtl="0">
              <a:spcBef>
                <a:spcPts val="0"/>
              </a:spcBef>
              <a:spcAft>
                <a:spcPts val="0"/>
              </a:spcAft>
              <a:buClr>
                <a:schemeClr val="lt1"/>
              </a:buClr>
              <a:buSzPts val="4800"/>
              <a:buChar char="●"/>
              <a:defRPr>
                <a:solidFill>
                  <a:schemeClr val="lt1"/>
                </a:solidFill>
              </a:defRPr>
            </a:lvl1pPr>
            <a:lvl2pPr marL="914400" lvl="1" indent="-463550" rtl="0">
              <a:spcBef>
                <a:spcPts val="4300"/>
              </a:spcBef>
              <a:spcAft>
                <a:spcPts val="0"/>
              </a:spcAft>
              <a:buClr>
                <a:schemeClr val="lt1"/>
              </a:buClr>
              <a:buSzPts val="3700"/>
              <a:buChar char="○"/>
              <a:defRPr>
                <a:solidFill>
                  <a:schemeClr val="lt1"/>
                </a:solidFill>
              </a:defRPr>
            </a:lvl2pPr>
            <a:lvl3pPr marL="1371600" lvl="2" indent="-463550" rtl="0">
              <a:spcBef>
                <a:spcPts val="4300"/>
              </a:spcBef>
              <a:spcAft>
                <a:spcPts val="0"/>
              </a:spcAft>
              <a:buClr>
                <a:schemeClr val="lt1"/>
              </a:buClr>
              <a:buSzPts val="3700"/>
              <a:buChar char="■"/>
              <a:defRPr>
                <a:solidFill>
                  <a:schemeClr val="lt1"/>
                </a:solidFill>
              </a:defRPr>
            </a:lvl3pPr>
            <a:lvl4pPr marL="1828800" lvl="3" indent="-463550" rtl="0">
              <a:spcBef>
                <a:spcPts val="4300"/>
              </a:spcBef>
              <a:spcAft>
                <a:spcPts val="0"/>
              </a:spcAft>
              <a:buClr>
                <a:schemeClr val="lt1"/>
              </a:buClr>
              <a:buSzPts val="3700"/>
              <a:buChar char="●"/>
              <a:defRPr>
                <a:solidFill>
                  <a:schemeClr val="lt1"/>
                </a:solidFill>
              </a:defRPr>
            </a:lvl4pPr>
            <a:lvl5pPr marL="2286000" lvl="4" indent="-463550" rtl="0">
              <a:spcBef>
                <a:spcPts val="4300"/>
              </a:spcBef>
              <a:spcAft>
                <a:spcPts val="0"/>
              </a:spcAft>
              <a:buClr>
                <a:schemeClr val="lt1"/>
              </a:buClr>
              <a:buSzPts val="3700"/>
              <a:buChar char="○"/>
              <a:defRPr>
                <a:solidFill>
                  <a:schemeClr val="lt1"/>
                </a:solidFill>
              </a:defRPr>
            </a:lvl5pPr>
            <a:lvl6pPr marL="2743200" lvl="5" indent="-463550" rtl="0">
              <a:spcBef>
                <a:spcPts val="4300"/>
              </a:spcBef>
              <a:spcAft>
                <a:spcPts val="0"/>
              </a:spcAft>
              <a:buClr>
                <a:schemeClr val="lt1"/>
              </a:buClr>
              <a:buSzPts val="3700"/>
              <a:buChar char="■"/>
              <a:defRPr>
                <a:solidFill>
                  <a:schemeClr val="lt1"/>
                </a:solidFill>
              </a:defRPr>
            </a:lvl6pPr>
            <a:lvl7pPr marL="3200400" lvl="6" indent="-463550" rtl="0">
              <a:spcBef>
                <a:spcPts val="4300"/>
              </a:spcBef>
              <a:spcAft>
                <a:spcPts val="0"/>
              </a:spcAft>
              <a:buClr>
                <a:schemeClr val="lt1"/>
              </a:buClr>
              <a:buSzPts val="3700"/>
              <a:buChar char="●"/>
              <a:defRPr>
                <a:solidFill>
                  <a:schemeClr val="lt1"/>
                </a:solidFill>
              </a:defRPr>
            </a:lvl7pPr>
            <a:lvl8pPr marL="3657600" lvl="7" indent="-463550" rtl="0">
              <a:spcBef>
                <a:spcPts val="4300"/>
              </a:spcBef>
              <a:spcAft>
                <a:spcPts val="0"/>
              </a:spcAft>
              <a:buClr>
                <a:schemeClr val="lt1"/>
              </a:buClr>
              <a:buSzPts val="3700"/>
              <a:buChar char="○"/>
              <a:defRPr>
                <a:solidFill>
                  <a:schemeClr val="lt1"/>
                </a:solidFill>
              </a:defRPr>
            </a:lvl8pPr>
            <a:lvl9pPr marL="4114800" lvl="8" indent="-463550" rtl="0">
              <a:spcBef>
                <a:spcPts val="4300"/>
              </a:spcBef>
              <a:spcAft>
                <a:spcPts val="4300"/>
              </a:spcAft>
              <a:buClr>
                <a:schemeClr val="lt1"/>
              </a:buClr>
              <a:buSzPts val="3700"/>
              <a:buChar char="■"/>
              <a:defRPr>
                <a:solidFill>
                  <a:schemeClr val="lt1"/>
                </a:solidFill>
              </a:defRPr>
            </a:lvl9pPr>
          </a:lstStyle>
          <a:p>
            <a:endParaRPr/>
          </a:p>
        </p:txBody>
      </p:sp>
      <p:sp>
        <p:nvSpPr>
          <p:cNvPr id="285" name="Google Shape;285;p63"/>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86"/>
        <p:cNvGrpSpPr/>
        <p:nvPr/>
      </p:nvGrpSpPr>
      <p:grpSpPr>
        <a:xfrm>
          <a:off x="0" y="0"/>
          <a:ext cx="0" cy="0"/>
          <a:chOff x="0" y="0"/>
          <a:chExt cx="0" cy="0"/>
        </a:xfrm>
      </p:grpSpPr>
      <p:cxnSp>
        <p:nvCxnSpPr>
          <p:cNvPr id="287" name="Google Shape;287;p64"/>
          <p:cNvCxnSpPr/>
          <p:nvPr/>
        </p:nvCxnSpPr>
        <p:spPr>
          <a:xfrm>
            <a:off x="1133867" y="12640000"/>
            <a:ext cx="22124700" cy="0"/>
          </a:xfrm>
          <a:prstGeom prst="straightConnector1">
            <a:avLst/>
          </a:prstGeom>
          <a:noFill/>
          <a:ln w="19050" cap="flat" cmpd="sng">
            <a:solidFill>
              <a:schemeClr val="dk2"/>
            </a:solidFill>
            <a:prstDash val="solid"/>
            <a:round/>
            <a:headEnd type="none" w="sm" len="sm"/>
            <a:tailEnd type="none" w="sm" len="sm"/>
          </a:ln>
        </p:spPr>
      </p:cxnSp>
      <p:cxnSp>
        <p:nvCxnSpPr>
          <p:cNvPr id="288" name="Google Shape;288;p64"/>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289" name="Google Shape;289;p64"/>
          <p:cNvSpPr txBox="1">
            <a:spLocks noGrp="1"/>
          </p:cNvSpPr>
          <p:nvPr>
            <p:ph type="body" idx="1"/>
          </p:nvPr>
        </p:nvSpPr>
        <p:spPr>
          <a:xfrm>
            <a:off x="874713" y="11269400"/>
            <a:ext cx="22369500" cy="1049700"/>
          </a:xfrm>
          <a:prstGeom prst="rect">
            <a:avLst/>
          </a:prstGeom>
        </p:spPr>
        <p:txBody>
          <a:bodyPr spcFirstLastPara="1" wrap="square" lIns="243800" tIns="243800" rIns="243800" bIns="243800" anchor="ctr" anchorCtr="0">
            <a:noAutofit/>
          </a:bodyPr>
          <a:lstStyle>
            <a:lvl1pPr marL="457200" lvl="0" indent="-228600" rtl="0">
              <a:lnSpc>
                <a:spcPct val="100000"/>
              </a:lnSpc>
              <a:spcBef>
                <a:spcPts val="0"/>
              </a:spcBef>
              <a:spcAft>
                <a:spcPts val="0"/>
              </a:spcAft>
              <a:buSzPts val="4800"/>
              <a:buNone/>
              <a:defRPr/>
            </a:lvl1pPr>
          </a:lstStyle>
          <a:p>
            <a:endParaRPr/>
          </a:p>
        </p:txBody>
      </p:sp>
      <p:sp>
        <p:nvSpPr>
          <p:cNvPr id="290" name="Google Shape;290;p64"/>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91"/>
        <p:cNvGrpSpPr/>
        <p:nvPr/>
      </p:nvGrpSpPr>
      <p:grpSpPr>
        <a:xfrm>
          <a:off x="0" y="0"/>
          <a:ext cx="0" cy="0"/>
          <a:chOff x="0" y="0"/>
          <a:chExt cx="0" cy="0"/>
        </a:xfrm>
      </p:grpSpPr>
      <p:cxnSp>
        <p:nvCxnSpPr>
          <p:cNvPr id="292" name="Google Shape;292;p65"/>
          <p:cNvCxnSpPr/>
          <p:nvPr/>
        </p:nvCxnSpPr>
        <p:spPr>
          <a:xfrm>
            <a:off x="1133867" y="12640000"/>
            <a:ext cx="22124700" cy="0"/>
          </a:xfrm>
          <a:prstGeom prst="straightConnector1">
            <a:avLst/>
          </a:prstGeom>
          <a:noFill/>
          <a:ln w="19050" cap="flat" cmpd="sng">
            <a:solidFill>
              <a:schemeClr val="dk2"/>
            </a:solidFill>
            <a:prstDash val="solid"/>
            <a:round/>
            <a:headEnd type="none" w="sm" len="sm"/>
            <a:tailEnd type="none" w="sm" len="sm"/>
          </a:ln>
        </p:spPr>
      </p:cxnSp>
      <p:cxnSp>
        <p:nvCxnSpPr>
          <p:cNvPr id="293" name="Google Shape;293;p65"/>
          <p:cNvCxnSpPr/>
          <p:nvPr/>
        </p:nvCxnSpPr>
        <p:spPr>
          <a:xfrm>
            <a:off x="1133867" y="1108400"/>
            <a:ext cx="22124700" cy="0"/>
          </a:xfrm>
          <a:prstGeom prst="straightConnector1">
            <a:avLst/>
          </a:prstGeom>
          <a:noFill/>
          <a:ln w="38100" cap="flat" cmpd="sng">
            <a:solidFill>
              <a:schemeClr val="dk2"/>
            </a:solidFill>
            <a:prstDash val="solid"/>
            <a:round/>
            <a:headEnd type="none" w="sm" len="sm"/>
            <a:tailEnd type="none" w="sm" len="sm"/>
          </a:ln>
        </p:spPr>
      </p:cxnSp>
      <p:sp>
        <p:nvSpPr>
          <p:cNvPr id="294" name="Google Shape;294;p65"/>
          <p:cNvSpPr txBox="1">
            <a:spLocks noGrp="1"/>
          </p:cNvSpPr>
          <p:nvPr>
            <p:ph type="title" hasCustomPrompt="1"/>
          </p:nvPr>
        </p:nvSpPr>
        <p:spPr>
          <a:xfrm>
            <a:off x="2277200" y="3479600"/>
            <a:ext cx="19829700" cy="4102500"/>
          </a:xfrm>
          <a:prstGeom prst="rect">
            <a:avLst/>
          </a:prstGeom>
        </p:spPr>
        <p:txBody>
          <a:bodyPr spcFirstLastPara="1" wrap="square" lIns="243800" tIns="243800" rIns="243800" bIns="243800" anchor="ctr" anchorCtr="0">
            <a:noAutofit/>
          </a:bodyPr>
          <a:lstStyle>
            <a:lvl1pPr lvl="0"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1pPr>
            <a:lvl2pPr lvl="1"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2pPr>
            <a:lvl3pPr lvl="2"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3pPr>
            <a:lvl4pPr lvl="3"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4pPr>
            <a:lvl5pPr lvl="4"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5pPr>
            <a:lvl6pPr lvl="5"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6pPr>
            <a:lvl7pPr lvl="6"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7pPr>
            <a:lvl8pPr lvl="7"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8pPr>
            <a:lvl9pPr lvl="8"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9pPr>
          </a:lstStyle>
          <a:p>
            <a:r>
              <a:t>xx%</a:t>
            </a:r>
          </a:p>
        </p:txBody>
      </p:sp>
      <p:sp>
        <p:nvSpPr>
          <p:cNvPr id="295" name="Google Shape;295;p65"/>
          <p:cNvSpPr txBox="1">
            <a:spLocks noGrp="1"/>
          </p:cNvSpPr>
          <p:nvPr>
            <p:ph type="body" idx="1"/>
          </p:nvPr>
        </p:nvSpPr>
        <p:spPr>
          <a:xfrm>
            <a:off x="2277200" y="7785200"/>
            <a:ext cx="19829700" cy="2857500"/>
          </a:xfrm>
          <a:prstGeom prst="rect">
            <a:avLst/>
          </a:prstGeom>
        </p:spPr>
        <p:txBody>
          <a:bodyPr spcFirstLastPara="1" wrap="square" lIns="243800" tIns="243800" rIns="243800" bIns="243800" anchor="t" anchorCtr="0">
            <a:noAutofit/>
          </a:bodyPr>
          <a:lstStyle>
            <a:lvl1pPr marL="457200" lvl="0" indent="-533400" algn="ctr" rtl="0">
              <a:spcBef>
                <a:spcPts val="0"/>
              </a:spcBef>
              <a:spcAft>
                <a:spcPts val="0"/>
              </a:spcAft>
              <a:buSzPts val="4800"/>
              <a:buChar char="●"/>
              <a:defRPr/>
            </a:lvl1pPr>
            <a:lvl2pPr marL="914400" lvl="1" indent="-463550" algn="ctr" rtl="0">
              <a:spcBef>
                <a:spcPts val="4300"/>
              </a:spcBef>
              <a:spcAft>
                <a:spcPts val="0"/>
              </a:spcAft>
              <a:buSzPts val="3700"/>
              <a:buChar char="○"/>
              <a:defRPr/>
            </a:lvl2pPr>
            <a:lvl3pPr marL="1371600" lvl="2" indent="-463550" algn="ctr" rtl="0">
              <a:spcBef>
                <a:spcPts val="4300"/>
              </a:spcBef>
              <a:spcAft>
                <a:spcPts val="0"/>
              </a:spcAft>
              <a:buSzPts val="3700"/>
              <a:buChar char="■"/>
              <a:defRPr/>
            </a:lvl3pPr>
            <a:lvl4pPr marL="1828800" lvl="3" indent="-463550" algn="ctr" rtl="0">
              <a:spcBef>
                <a:spcPts val="4300"/>
              </a:spcBef>
              <a:spcAft>
                <a:spcPts val="0"/>
              </a:spcAft>
              <a:buSzPts val="3700"/>
              <a:buChar char="●"/>
              <a:defRPr/>
            </a:lvl4pPr>
            <a:lvl5pPr marL="2286000" lvl="4" indent="-463550" algn="ctr" rtl="0">
              <a:spcBef>
                <a:spcPts val="4300"/>
              </a:spcBef>
              <a:spcAft>
                <a:spcPts val="0"/>
              </a:spcAft>
              <a:buSzPts val="3700"/>
              <a:buChar char="○"/>
              <a:defRPr/>
            </a:lvl5pPr>
            <a:lvl6pPr marL="2743200" lvl="5" indent="-463550" algn="ctr" rtl="0">
              <a:spcBef>
                <a:spcPts val="4300"/>
              </a:spcBef>
              <a:spcAft>
                <a:spcPts val="0"/>
              </a:spcAft>
              <a:buSzPts val="3700"/>
              <a:buChar char="■"/>
              <a:defRPr/>
            </a:lvl6pPr>
            <a:lvl7pPr marL="3200400" lvl="6" indent="-463550" algn="ctr" rtl="0">
              <a:spcBef>
                <a:spcPts val="4300"/>
              </a:spcBef>
              <a:spcAft>
                <a:spcPts val="0"/>
              </a:spcAft>
              <a:buSzPts val="3700"/>
              <a:buChar char="●"/>
              <a:defRPr/>
            </a:lvl7pPr>
            <a:lvl8pPr marL="3657600" lvl="7" indent="-463550" algn="ctr" rtl="0">
              <a:spcBef>
                <a:spcPts val="4300"/>
              </a:spcBef>
              <a:spcAft>
                <a:spcPts val="0"/>
              </a:spcAft>
              <a:buSzPts val="3700"/>
              <a:buChar char="○"/>
              <a:defRPr/>
            </a:lvl8pPr>
            <a:lvl9pPr marL="4114800" lvl="8" indent="-463550" algn="ctr" rtl="0">
              <a:spcBef>
                <a:spcPts val="4300"/>
              </a:spcBef>
              <a:spcAft>
                <a:spcPts val="4300"/>
              </a:spcAft>
              <a:buSzPts val="3700"/>
              <a:buChar char="■"/>
              <a:defRPr/>
            </a:lvl9pPr>
          </a:lstStyle>
          <a:p>
            <a:endParaRPr/>
          </a:p>
        </p:txBody>
      </p:sp>
      <p:sp>
        <p:nvSpPr>
          <p:cNvPr id="296" name="Google Shape;296;p65"/>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97"/>
        <p:cNvGrpSpPr/>
        <p:nvPr/>
      </p:nvGrpSpPr>
      <p:grpSpPr>
        <a:xfrm>
          <a:off x="0" y="0"/>
          <a:ext cx="0" cy="0"/>
          <a:chOff x="0" y="0"/>
          <a:chExt cx="0" cy="0"/>
        </a:xfrm>
      </p:grpSpPr>
      <p:sp>
        <p:nvSpPr>
          <p:cNvPr id="298" name="Google Shape;298;p66"/>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BAMCO Template">
  <p:cSld name="Blank">
    <p:bg>
      <p:bgPr>
        <a:solidFill>
          <a:srgbClr val="000000"/>
        </a:solidFill>
        <a:effectLst/>
      </p:bgPr>
    </p:bg>
    <p:spTree>
      <p:nvGrpSpPr>
        <p:cNvPr id="1" name="Shape 299"/>
        <p:cNvGrpSpPr/>
        <p:nvPr/>
      </p:nvGrpSpPr>
      <p:grpSpPr>
        <a:xfrm>
          <a:off x="0" y="0"/>
          <a:ext cx="0" cy="0"/>
          <a:chOff x="0" y="0"/>
          <a:chExt cx="0" cy="0"/>
        </a:xfrm>
      </p:grpSpPr>
      <p:sp>
        <p:nvSpPr>
          <p:cNvPr id="300" name="Google Shape;300;p67"/>
          <p:cNvSpPr txBox="1">
            <a:spLocks noGrp="1"/>
          </p:cNvSpPr>
          <p:nvPr>
            <p:ph type="sldNum" idx="12"/>
          </p:nvPr>
        </p:nvSpPr>
        <p:spPr>
          <a:xfrm>
            <a:off x="11954103" y="13073062"/>
            <a:ext cx="466200" cy="477600"/>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AMCO Theme">
  <p:cSld name="CUSTOM">
    <p:spTree>
      <p:nvGrpSpPr>
        <p:cNvPr id="1" name="Shape 301"/>
        <p:cNvGrpSpPr/>
        <p:nvPr/>
      </p:nvGrpSpPr>
      <p:grpSpPr>
        <a:xfrm>
          <a:off x="0" y="0"/>
          <a:ext cx="0" cy="0"/>
          <a:chOff x="0" y="0"/>
          <a:chExt cx="0" cy="0"/>
        </a:xfrm>
      </p:grpSpPr>
      <p:sp>
        <p:nvSpPr>
          <p:cNvPr id="302" name="Google Shape;302;p68"/>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303" name="Google Shape;303;p68"/>
          <p:cNvSpPr/>
          <p:nvPr/>
        </p:nvSpPr>
        <p:spPr>
          <a:xfrm>
            <a:off x="865875" y="796275"/>
            <a:ext cx="22860000" cy="123444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68"/>
          <p:cNvSpPr/>
          <p:nvPr/>
        </p:nvSpPr>
        <p:spPr>
          <a:xfrm>
            <a:off x="865875" y="796275"/>
            <a:ext cx="4572000" cy="123444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68"/>
          <p:cNvSpPr/>
          <p:nvPr/>
        </p:nvSpPr>
        <p:spPr>
          <a:xfrm>
            <a:off x="5437875" y="7962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68"/>
          <p:cNvSpPr/>
          <p:nvPr/>
        </p:nvSpPr>
        <p:spPr>
          <a:xfrm>
            <a:off x="5437875" y="69684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68"/>
          <p:cNvSpPr/>
          <p:nvPr/>
        </p:nvSpPr>
        <p:spPr>
          <a:xfrm>
            <a:off x="19153875" y="796275"/>
            <a:ext cx="4572000" cy="123444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68"/>
          <p:cNvSpPr/>
          <p:nvPr/>
        </p:nvSpPr>
        <p:spPr>
          <a:xfrm>
            <a:off x="14581875" y="7962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68"/>
          <p:cNvSpPr/>
          <p:nvPr/>
        </p:nvSpPr>
        <p:spPr>
          <a:xfrm>
            <a:off x="14581875" y="69684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68"/>
          <p:cNvSpPr/>
          <p:nvPr/>
        </p:nvSpPr>
        <p:spPr>
          <a:xfrm>
            <a:off x="10009875" y="796275"/>
            <a:ext cx="4572000" cy="30207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68"/>
          <p:cNvSpPr/>
          <p:nvPr/>
        </p:nvSpPr>
        <p:spPr>
          <a:xfrm>
            <a:off x="10009875" y="3832691"/>
            <a:ext cx="4572000" cy="4656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68"/>
          <p:cNvSpPr/>
          <p:nvPr/>
        </p:nvSpPr>
        <p:spPr>
          <a:xfrm>
            <a:off x="10009875" y="8484006"/>
            <a:ext cx="4572000" cy="4656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68"/>
          <p:cNvSpPr txBox="1"/>
          <p:nvPr/>
        </p:nvSpPr>
        <p:spPr>
          <a:xfrm>
            <a:off x="14789275" y="931126"/>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8. COMPETITIVE ADVANTAGES</a:t>
            </a:r>
            <a:endParaRPr sz="1800">
              <a:latin typeface="Montserrat ExtraBold"/>
              <a:ea typeface="Montserrat ExtraBold"/>
              <a:cs typeface="Montserrat ExtraBold"/>
              <a:sym typeface="Montserrat ExtraBold"/>
            </a:endParaRPr>
          </a:p>
        </p:txBody>
      </p:sp>
      <p:sp>
        <p:nvSpPr>
          <p:cNvPr id="314" name="Google Shape;314;p68"/>
          <p:cNvSpPr txBox="1"/>
          <p:nvPr/>
        </p:nvSpPr>
        <p:spPr>
          <a:xfrm>
            <a:off x="10203700" y="4050851"/>
            <a:ext cx="41385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2. CUSTOMERS</a:t>
            </a:r>
            <a:endParaRPr sz="1800">
              <a:latin typeface="Montserrat ExtraBold"/>
              <a:ea typeface="Montserrat ExtraBold"/>
              <a:cs typeface="Montserrat ExtraBold"/>
              <a:sym typeface="Montserrat ExtraBold"/>
            </a:endParaRPr>
          </a:p>
        </p:txBody>
      </p:sp>
      <p:sp>
        <p:nvSpPr>
          <p:cNvPr id="315" name="Google Shape;315;p68"/>
          <p:cNvSpPr txBox="1"/>
          <p:nvPr/>
        </p:nvSpPr>
        <p:spPr>
          <a:xfrm>
            <a:off x="10226625" y="8733151"/>
            <a:ext cx="41385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9. PROMISE</a:t>
            </a:r>
            <a:endParaRPr sz="1800">
              <a:latin typeface="Montserrat ExtraBold"/>
              <a:ea typeface="Montserrat ExtraBold"/>
              <a:cs typeface="Montserrat ExtraBold"/>
              <a:sym typeface="Montserrat ExtraBold"/>
            </a:endParaRPr>
          </a:p>
        </p:txBody>
      </p:sp>
      <p:sp>
        <p:nvSpPr>
          <p:cNvPr id="316" name="Google Shape;316;p68"/>
          <p:cNvSpPr txBox="1"/>
          <p:nvPr/>
        </p:nvSpPr>
        <p:spPr>
          <a:xfrm>
            <a:off x="5579075"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4. MOTIVES</a:t>
            </a:r>
            <a:endParaRPr sz="1800">
              <a:latin typeface="Montserrat ExtraBold"/>
              <a:ea typeface="Montserrat ExtraBold"/>
              <a:cs typeface="Montserrat ExtraBold"/>
              <a:sym typeface="Montserrat ExtraBold"/>
            </a:endParaRPr>
          </a:p>
        </p:txBody>
      </p:sp>
      <p:sp>
        <p:nvSpPr>
          <p:cNvPr id="317" name="Google Shape;317;p68"/>
          <p:cNvSpPr txBox="1"/>
          <p:nvPr/>
        </p:nvSpPr>
        <p:spPr>
          <a:xfrm>
            <a:off x="5610642" y="7139015"/>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5. FEARS</a:t>
            </a:r>
            <a:endParaRPr sz="1800">
              <a:latin typeface="Montserrat ExtraBold"/>
              <a:ea typeface="Montserrat ExtraBold"/>
              <a:cs typeface="Montserrat ExtraBold"/>
              <a:sym typeface="Montserrat ExtraBold"/>
            </a:endParaRPr>
          </a:p>
        </p:txBody>
      </p:sp>
      <p:sp>
        <p:nvSpPr>
          <p:cNvPr id="318" name="Google Shape;318;p68"/>
          <p:cNvSpPr txBox="1"/>
          <p:nvPr/>
        </p:nvSpPr>
        <p:spPr>
          <a:xfrm>
            <a:off x="1148267"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3. PROBLEMS</a:t>
            </a:r>
            <a:endParaRPr sz="1800">
              <a:latin typeface="Montserrat ExtraBold"/>
              <a:ea typeface="Montserrat ExtraBold"/>
              <a:cs typeface="Montserrat ExtraBold"/>
              <a:sym typeface="Montserrat ExtraBold"/>
            </a:endParaRPr>
          </a:p>
        </p:txBody>
      </p:sp>
      <p:sp>
        <p:nvSpPr>
          <p:cNvPr id="319" name="Google Shape;319;p68"/>
          <p:cNvSpPr txBox="1"/>
          <p:nvPr/>
        </p:nvSpPr>
        <p:spPr>
          <a:xfrm>
            <a:off x="10424675"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1. BUSINESS</a:t>
            </a:r>
            <a:endParaRPr sz="1800">
              <a:latin typeface="Montserrat ExtraBold"/>
              <a:ea typeface="Montserrat ExtraBold"/>
              <a:cs typeface="Montserrat ExtraBold"/>
              <a:sym typeface="Montserrat ExtraBold"/>
            </a:endParaRPr>
          </a:p>
        </p:txBody>
      </p:sp>
      <p:sp>
        <p:nvSpPr>
          <p:cNvPr id="320" name="Google Shape;320;p68"/>
          <p:cNvSpPr txBox="1"/>
          <p:nvPr/>
        </p:nvSpPr>
        <p:spPr>
          <a:xfrm>
            <a:off x="14861925" y="7220649"/>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7. ALTERNATIVES</a:t>
            </a:r>
            <a:endParaRPr sz="1800">
              <a:latin typeface="Montserrat ExtraBold"/>
              <a:ea typeface="Montserrat ExtraBold"/>
              <a:cs typeface="Montserrat ExtraBold"/>
              <a:sym typeface="Montserrat ExtraBold"/>
            </a:endParaRPr>
          </a:p>
        </p:txBody>
      </p:sp>
      <p:sp>
        <p:nvSpPr>
          <p:cNvPr id="321" name="Google Shape;321;p68"/>
          <p:cNvSpPr txBox="1"/>
          <p:nvPr/>
        </p:nvSpPr>
        <p:spPr>
          <a:xfrm>
            <a:off x="19431575" y="931126"/>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6. SOLUTIONS</a:t>
            </a:r>
            <a:endParaRPr sz="1800">
              <a:latin typeface="Montserrat ExtraBold"/>
              <a:ea typeface="Montserrat ExtraBold"/>
              <a:cs typeface="Montserrat ExtraBold"/>
              <a:sym typeface="Montserrat ExtraBold"/>
            </a:endParaRPr>
          </a:p>
        </p:txBody>
      </p:sp>
      <p:sp>
        <p:nvSpPr>
          <p:cNvPr id="322" name="Google Shape;322;p68"/>
          <p:cNvSpPr txBox="1"/>
          <p:nvPr/>
        </p:nvSpPr>
        <p:spPr>
          <a:xfrm rot="10800000" flipH="1">
            <a:off x="10417275" y="1572825"/>
            <a:ext cx="37572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200">
              <a:latin typeface="Montserrat"/>
              <a:ea typeface="Montserrat"/>
              <a:cs typeface="Montserrat"/>
              <a:sym typeface="Montserrat"/>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Main title">
  <p:cSld name="Main title">
    <p:bg>
      <p:bgPr>
        <a:solidFill>
          <a:srgbClr val="F46524"/>
        </a:solidFill>
        <a:effectLst/>
      </p:bgPr>
    </p:bg>
    <p:spTree>
      <p:nvGrpSpPr>
        <p:cNvPr id="1" name="Shape 323"/>
        <p:cNvGrpSpPr/>
        <p:nvPr/>
      </p:nvGrpSpPr>
      <p:grpSpPr>
        <a:xfrm>
          <a:off x="0" y="0"/>
          <a:ext cx="0" cy="0"/>
          <a:chOff x="0" y="0"/>
          <a:chExt cx="0" cy="0"/>
        </a:xfrm>
      </p:grpSpPr>
      <p:sp>
        <p:nvSpPr>
          <p:cNvPr id="324" name="Google Shape;324;p69"/>
          <p:cNvSpPr txBox="1"/>
          <p:nvPr/>
        </p:nvSpPr>
        <p:spPr>
          <a:xfrm>
            <a:off x="1640700" y="4876450"/>
            <a:ext cx="18578100" cy="51447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0000">
                <a:solidFill>
                  <a:srgbClr val="FFFFFF"/>
                </a:solidFill>
                <a:latin typeface="Montserrat Black"/>
                <a:ea typeface="Montserrat Black"/>
                <a:cs typeface="Montserrat Black"/>
                <a:sym typeface="Montserrat Black"/>
              </a:rPr>
              <a:t>FIND YOUR PATH</a:t>
            </a:r>
            <a:endParaRPr sz="20000">
              <a:solidFill>
                <a:srgbClr val="FFFFFF"/>
              </a:solidFill>
              <a:latin typeface="Montserrat Black"/>
              <a:ea typeface="Montserrat Black"/>
              <a:cs typeface="Montserrat Black"/>
              <a:sym typeface="Montserrat Black"/>
            </a:endParaRPr>
          </a:p>
        </p:txBody>
      </p:sp>
      <p:sp>
        <p:nvSpPr>
          <p:cNvPr id="325" name="Google Shape;325;p69"/>
          <p:cNvSpPr txBox="1"/>
          <p:nvPr/>
        </p:nvSpPr>
        <p:spPr>
          <a:xfrm>
            <a:off x="1778000" y="3331875"/>
            <a:ext cx="10141500" cy="12621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10000" b="1">
                <a:solidFill>
                  <a:schemeClr val="lt1"/>
                </a:solidFill>
                <a:latin typeface="Montserrat"/>
                <a:ea typeface="Montserrat"/>
                <a:cs typeface="Montserrat"/>
                <a:sym typeface="Montserrat"/>
              </a:rPr>
              <a:t>SESSION ONE </a:t>
            </a:r>
            <a:endParaRPr sz="10000" b="1">
              <a:solidFill>
                <a:schemeClr val="lt1"/>
              </a:solidFill>
              <a:latin typeface="Montserrat"/>
              <a:ea typeface="Montserrat"/>
              <a:cs typeface="Montserrat"/>
              <a:sym typeface="Montserrat"/>
            </a:endParaRPr>
          </a:p>
        </p:txBody>
      </p:sp>
      <p:sp>
        <p:nvSpPr>
          <p:cNvPr id="326" name="Google Shape;326;p69"/>
          <p:cNvSpPr txBox="1"/>
          <p:nvPr/>
        </p:nvSpPr>
        <p:spPr>
          <a:xfrm>
            <a:off x="1708025" y="10668300"/>
            <a:ext cx="14741400" cy="1715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US" sz="3000" b="1" i="1">
                <a:solidFill>
                  <a:schemeClr val="lt1"/>
                </a:solidFill>
                <a:latin typeface="Montserrat"/>
                <a:ea typeface="Montserrat"/>
                <a:cs typeface="Montserrat"/>
                <a:sym typeface="Montserrat"/>
              </a:rPr>
              <a:t>Outcomes:</a:t>
            </a:r>
            <a:r>
              <a:rPr lang="en-US" sz="3000" i="1">
                <a:solidFill>
                  <a:schemeClr val="lt1"/>
                </a:solidFill>
                <a:latin typeface="Montserrat"/>
                <a:ea typeface="Montserrat"/>
                <a:cs typeface="Montserrat"/>
                <a:sym typeface="Montserrat"/>
              </a:rPr>
              <a:t> Craft a one-page business and marketing plan clarifying the problem your company solves, and the people that actually buy.</a:t>
            </a:r>
            <a:endParaRPr sz="3000" i="1">
              <a:solidFill>
                <a:schemeClr val="lt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lt1"/>
              </a:solidFill>
              <a:latin typeface="Montserrat"/>
              <a:ea typeface="Montserrat"/>
              <a:cs typeface="Montserrat"/>
              <a:sym typeface="Montserrat"/>
            </a:endParaRPr>
          </a:p>
        </p:txBody>
      </p:sp>
      <p:pic>
        <p:nvPicPr>
          <p:cNvPr id="327" name="Google Shape;327;p69"/>
          <p:cNvPicPr preferRelativeResize="0"/>
          <p:nvPr/>
        </p:nvPicPr>
        <p:blipFill>
          <a:blip r:embed="rId2">
            <a:alphaModFix/>
          </a:blip>
          <a:stretch>
            <a:fillRect/>
          </a:stretch>
        </p:blipFill>
        <p:spPr>
          <a:xfrm>
            <a:off x="9303404" y="6989417"/>
            <a:ext cx="1865875" cy="1865875"/>
          </a:xfrm>
          <a:prstGeom prst="rect">
            <a:avLst/>
          </a:prstGeom>
          <a:noFill/>
          <a:ln>
            <a:noFill/>
          </a:ln>
        </p:spPr>
      </p:pic>
      <p:sp>
        <p:nvSpPr>
          <p:cNvPr id="328" name="Google Shape;328;p69"/>
          <p:cNvSpPr txBox="1">
            <a:spLocks noGrp="1"/>
          </p:cNvSpPr>
          <p:nvPr>
            <p:ph type="sldNum" idx="12"/>
          </p:nvPr>
        </p:nvSpPr>
        <p:spPr>
          <a:xfrm>
            <a:off x="22818090" y="12666269"/>
            <a:ext cx="1463100" cy="1050000"/>
          </a:xfrm>
          <a:prstGeom prst="rect">
            <a:avLst/>
          </a:prstGeom>
        </p:spPr>
        <p:txBody>
          <a:bodyPr spcFirstLastPara="1" wrap="square" lIns="243800" tIns="243800" rIns="243800" bIns="243800" anchor="t" anchorCtr="0">
            <a:noAutofit/>
          </a:bodyPr>
          <a:lstStyle>
            <a:lvl1pPr lvl="0" rtl="0">
              <a:buNone/>
              <a:defRPr sz="3200"/>
            </a:lvl1pPr>
            <a:lvl2pPr lvl="1" rtl="0">
              <a:buNone/>
              <a:defRPr sz="3200"/>
            </a:lvl2pPr>
            <a:lvl3pPr lvl="2" rtl="0">
              <a:buNone/>
              <a:defRPr sz="3200"/>
            </a:lvl3pPr>
            <a:lvl4pPr lvl="3" rtl="0">
              <a:buNone/>
              <a:defRPr sz="3200"/>
            </a:lvl4pPr>
            <a:lvl5pPr lvl="4" rtl="0">
              <a:buNone/>
              <a:defRPr sz="3200"/>
            </a:lvl5pPr>
            <a:lvl6pPr lvl="5" rtl="0">
              <a:buNone/>
              <a:defRPr sz="3200"/>
            </a:lvl6pPr>
            <a:lvl7pPr lvl="6" rtl="0">
              <a:buNone/>
              <a:defRPr sz="3200"/>
            </a:lvl7pPr>
            <a:lvl8pPr lvl="7" rtl="0">
              <a:buNone/>
              <a:defRPr sz="3200"/>
            </a:lvl8pPr>
            <a:lvl9pPr lvl="8" rtl="0">
              <a:buNone/>
              <a:defRPr sz="32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Main title 1">
  <p:cSld name="Main title_1">
    <p:spTree>
      <p:nvGrpSpPr>
        <p:cNvPr id="1" name="Shape 329"/>
        <p:cNvGrpSpPr/>
        <p:nvPr/>
      </p:nvGrpSpPr>
      <p:grpSpPr>
        <a:xfrm>
          <a:off x="0" y="0"/>
          <a:ext cx="0" cy="0"/>
          <a:chOff x="0" y="0"/>
          <a:chExt cx="0" cy="0"/>
        </a:xfrm>
      </p:grpSpPr>
      <p:sp>
        <p:nvSpPr>
          <p:cNvPr id="330" name="Google Shape;330;p70"/>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31" name="Google Shape;331;p70"/>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Main title 2">
  <p:cSld name="Main title_2">
    <p:spTree>
      <p:nvGrpSpPr>
        <p:cNvPr id="1" name="Shape 332"/>
        <p:cNvGrpSpPr/>
        <p:nvPr/>
      </p:nvGrpSpPr>
      <p:grpSpPr>
        <a:xfrm>
          <a:off x="0" y="0"/>
          <a:ext cx="0" cy="0"/>
          <a:chOff x="0" y="0"/>
          <a:chExt cx="0" cy="0"/>
        </a:xfrm>
      </p:grpSpPr>
      <p:sp>
        <p:nvSpPr>
          <p:cNvPr id="333" name="Google Shape;333;p71"/>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34" name="Google Shape;334;p71"/>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Main title 3">
  <p:cSld name="Main title_3">
    <p:spTree>
      <p:nvGrpSpPr>
        <p:cNvPr id="1" name="Shape 335"/>
        <p:cNvGrpSpPr/>
        <p:nvPr/>
      </p:nvGrpSpPr>
      <p:grpSpPr>
        <a:xfrm>
          <a:off x="0" y="0"/>
          <a:ext cx="0" cy="0"/>
          <a:chOff x="0" y="0"/>
          <a:chExt cx="0" cy="0"/>
        </a:xfrm>
      </p:grpSpPr>
      <p:sp>
        <p:nvSpPr>
          <p:cNvPr id="336" name="Google Shape;336;p72"/>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37" name="Google Shape;337;p72"/>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Main title 4">
  <p:cSld name="Main title_4">
    <p:spTree>
      <p:nvGrpSpPr>
        <p:cNvPr id="1" name="Shape 338"/>
        <p:cNvGrpSpPr/>
        <p:nvPr/>
      </p:nvGrpSpPr>
      <p:grpSpPr>
        <a:xfrm>
          <a:off x="0" y="0"/>
          <a:ext cx="0" cy="0"/>
          <a:chOff x="0" y="0"/>
          <a:chExt cx="0" cy="0"/>
        </a:xfrm>
      </p:grpSpPr>
      <p:sp>
        <p:nvSpPr>
          <p:cNvPr id="339" name="Google Shape;339;p73"/>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40" name="Google Shape;340;p73"/>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Main title 5">
  <p:cSld name="Main title_5">
    <p:spTree>
      <p:nvGrpSpPr>
        <p:cNvPr id="1" name="Shape 341"/>
        <p:cNvGrpSpPr/>
        <p:nvPr/>
      </p:nvGrpSpPr>
      <p:grpSpPr>
        <a:xfrm>
          <a:off x="0" y="0"/>
          <a:ext cx="0" cy="0"/>
          <a:chOff x="0" y="0"/>
          <a:chExt cx="0" cy="0"/>
        </a:xfrm>
      </p:grpSpPr>
      <p:sp>
        <p:nvSpPr>
          <p:cNvPr id="342" name="Google Shape;342;p74"/>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43" name="Google Shape;343;p74"/>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Main title 6">
  <p:cSld name="Main title_6">
    <p:spTree>
      <p:nvGrpSpPr>
        <p:cNvPr id="1" name="Shape 344"/>
        <p:cNvGrpSpPr/>
        <p:nvPr/>
      </p:nvGrpSpPr>
      <p:grpSpPr>
        <a:xfrm>
          <a:off x="0" y="0"/>
          <a:ext cx="0" cy="0"/>
          <a:chOff x="0" y="0"/>
          <a:chExt cx="0" cy="0"/>
        </a:xfrm>
      </p:grpSpPr>
      <p:sp>
        <p:nvSpPr>
          <p:cNvPr id="345" name="Google Shape;345;p75"/>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46" name="Google Shape;346;p75"/>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Main title 7">
  <p:cSld name="Main title_7">
    <p:spTree>
      <p:nvGrpSpPr>
        <p:cNvPr id="1" name="Shape 347"/>
        <p:cNvGrpSpPr/>
        <p:nvPr/>
      </p:nvGrpSpPr>
      <p:grpSpPr>
        <a:xfrm>
          <a:off x="0" y="0"/>
          <a:ext cx="0" cy="0"/>
          <a:chOff x="0" y="0"/>
          <a:chExt cx="0" cy="0"/>
        </a:xfrm>
      </p:grpSpPr>
      <p:sp>
        <p:nvSpPr>
          <p:cNvPr id="348" name="Google Shape;348;p76"/>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49" name="Google Shape;349;p76"/>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Main title 8">
  <p:cSld name="Main title_8">
    <p:spTree>
      <p:nvGrpSpPr>
        <p:cNvPr id="1" name="Shape 350"/>
        <p:cNvGrpSpPr/>
        <p:nvPr/>
      </p:nvGrpSpPr>
      <p:grpSpPr>
        <a:xfrm>
          <a:off x="0" y="0"/>
          <a:ext cx="0" cy="0"/>
          <a:chOff x="0" y="0"/>
          <a:chExt cx="0" cy="0"/>
        </a:xfrm>
      </p:grpSpPr>
      <p:sp>
        <p:nvSpPr>
          <p:cNvPr id="351" name="Google Shape;351;p77"/>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52" name="Google Shape;352;p77"/>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mp; Bullets - 2 Column">
  <p:cSld name="Title &amp; Bullets - 2 Column 2">
    <p:spTree>
      <p:nvGrpSpPr>
        <p:cNvPr id="1" name="Shape 353"/>
        <p:cNvGrpSpPr/>
        <p:nvPr/>
      </p:nvGrpSpPr>
      <p:grpSpPr>
        <a:xfrm>
          <a:off x="0" y="0"/>
          <a:ext cx="0" cy="0"/>
          <a:chOff x="0" y="0"/>
          <a:chExt cx="0" cy="0"/>
        </a:xfrm>
      </p:grpSpPr>
      <p:sp>
        <p:nvSpPr>
          <p:cNvPr id="354" name="Google Shape;354;p78"/>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800"/>
              <a:buNone/>
              <a:defRPr/>
            </a:lvl1pPr>
            <a:lvl2pPr lvl="1" algn="ctr" rtl="0">
              <a:lnSpc>
                <a:spcPct val="100000"/>
              </a:lnSpc>
              <a:spcBef>
                <a:spcPts val="0"/>
              </a:spcBef>
              <a:spcAft>
                <a:spcPts val="0"/>
              </a:spcAft>
              <a:buClr>
                <a:srgbClr val="535353"/>
              </a:buClr>
              <a:buSzPts val="1800"/>
              <a:buNone/>
              <a:defRPr/>
            </a:lvl2pPr>
            <a:lvl3pPr lvl="2" algn="ctr" rtl="0">
              <a:lnSpc>
                <a:spcPct val="100000"/>
              </a:lnSpc>
              <a:spcBef>
                <a:spcPts val="0"/>
              </a:spcBef>
              <a:spcAft>
                <a:spcPts val="0"/>
              </a:spcAft>
              <a:buClr>
                <a:srgbClr val="535353"/>
              </a:buClr>
              <a:buSzPts val="1800"/>
              <a:buNone/>
              <a:defRPr/>
            </a:lvl3pPr>
            <a:lvl4pPr lvl="3" algn="ctr" rtl="0">
              <a:lnSpc>
                <a:spcPct val="100000"/>
              </a:lnSpc>
              <a:spcBef>
                <a:spcPts val="0"/>
              </a:spcBef>
              <a:spcAft>
                <a:spcPts val="0"/>
              </a:spcAft>
              <a:buClr>
                <a:srgbClr val="535353"/>
              </a:buClr>
              <a:buSzPts val="1800"/>
              <a:buNone/>
              <a:defRPr/>
            </a:lvl4pPr>
            <a:lvl5pPr lvl="4" algn="ctr" rtl="0">
              <a:lnSpc>
                <a:spcPct val="100000"/>
              </a:lnSpc>
              <a:spcBef>
                <a:spcPts val="0"/>
              </a:spcBef>
              <a:spcAft>
                <a:spcPts val="0"/>
              </a:spcAft>
              <a:buClr>
                <a:srgbClr val="535353"/>
              </a:buClr>
              <a:buSzPts val="1800"/>
              <a:buNone/>
              <a:defRPr/>
            </a:lvl5pPr>
            <a:lvl6pPr lvl="5" algn="ctr" rtl="0">
              <a:lnSpc>
                <a:spcPct val="100000"/>
              </a:lnSpc>
              <a:spcBef>
                <a:spcPts val="0"/>
              </a:spcBef>
              <a:spcAft>
                <a:spcPts val="0"/>
              </a:spcAft>
              <a:buClr>
                <a:srgbClr val="535353"/>
              </a:buClr>
              <a:buSzPts val="1800"/>
              <a:buNone/>
              <a:defRPr/>
            </a:lvl6pPr>
            <a:lvl7pPr lvl="6" algn="ctr" rtl="0">
              <a:lnSpc>
                <a:spcPct val="100000"/>
              </a:lnSpc>
              <a:spcBef>
                <a:spcPts val="0"/>
              </a:spcBef>
              <a:spcAft>
                <a:spcPts val="0"/>
              </a:spcAft>
              <a:buClr>
                <a:srgbClr val="535353"/>
              </a:buClr>
              <a:buSzPts val="1800"/>
              <a:buNone/>
              <a:defRPr/>
            </a:lvl7pPr>
            <a:lvl8pPr lvl="7" algn="ctr" rtl="0">
              <a:lnSpc>
                <a:spcPct val="100000"/>
              </a:lnSpc>
              <a:spcBef>
                <a:spcPts val="0"/>
              </a:spcBef>
              <a:spcAft>
                <a:spcPts val="0"/>
              </a:spcAft>
              <a:buClr>
                <a:srgbClr val="535353"/>
              </a:buClr>
              <a:buSzPts val="1800"/>
              <a:buNone/>
              <a:defRPr/>
            </a:lvl8pPr>
            <a:lvl9pPr lvl="8" algn="ctr" rtl="0">
              <a:lnSpc>
                <a:spcPct val="100000"/>
              </a:lnSpc>
              <a:spcBef>
                <a:spcPts val="0"/>
              </a:spcBef>
              <a:spcAft>
                <a:spcPts val="0"/>
              </a:spcAft>
              <a:buClr>
                <a:srgbClr val="535353"/>
              </a:buClr>
              <a:buSzPts val="1800"/>
              <a:buNone/>
              <a:defRPr/>
            </a:lvl9pPr>
          </a:lstStyle>
          <a:p>
            <a:endParaRPr/>
          </a:p>
        </p:txBody>
      </p:sp>
      <p:sp>
        <p:nvSpPr>
          <p:cNvPr id="355" name="Google Shape;355;p78"/>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322326" algn="l" rtl="0">
              <a:lnSpc>
                <a:spcPct val="100000"/>
              </a:lnSpc>
              <a:spcBef>
                <a:spcPts val="5300"/>
              </a:spcBef>
              <a:spcAft>
                <a:spcPts val="0"/>
              </a:spcAft>
              <a:buSzPts val="1476"/>
              <a:buChar char="●"/>
              <a:defRPr/>
            </a:lvl1pPr>
            <a:lvl2pPr marL="914400" lvl="1" indent="-322326" algn="l" rtl="0">
              <a:lnSpc>
                <a:spcPct val="100000"/>
              </a:lnSpc>
              <a:spcBef>
                <a:spcPts val="5300"/>
              </a:spcBef>
              <a:spcAft>
                <a:spcPts val="0"/>
              </a:spcAft>
              <a:buSzPts val="1476"/>
              <a:buChar char="○"/>
              <a:defRPr/>
            </a:lvl2pPr>
            <a:lvl3pPr marL="1371600" lvl="2" indent="-322325" algn="l" rtl="0">
              <a:lnSpc>
                <a:spcPct val="100000"/>
              </a:lnSpc>
              <a:spcBef>
                <a:spcPts val="5300"/>
              </a:spcBef>
              <a:spcAft>
                <a:spcPts val="0"/>
              </a:spcAft>
              <a:buSzPts val="1476"/>
              <a:buChar char="■"/>
              <a:defRPr/>
            </a:lvl3pPr>
            <a:lvl4pPr marL="1828800" lvl="3" indent="-322325" algn="l" rtl="0">
              <a:lnSpc>
                <a:spcPct val="100000"/>
              </a:lnSpc>
              <a:spcBef>
                <a:spcPts val="5300"/>
              </a:spcBef>
              <a:spcAft>
                <a:spcPts val="0"/>
              </a:spcAft>
              <a:buSzPts val="1476"/>
              <a:buChar char="●"/>
              <a:defRPr/>
            </a:lvl4pPr>
            <a:lvl5pPr marL="2286000" lvl="4" indent="-322326" algn="l" rtl="0">
              <a:lnSpc>
                <a:spcPct val="100000"/>
              </a:lnSpc>
              <a:spcBef>
                <a:spcPts val="5300"/>
              </a:spcBef>
              <a:spcAft>
                <a:spcPts val="0"/>
              </a:spcAft>
              <a:buSzPts val="1476"/>
              <a:buChar char="○"/>
              <a:defRPr/>
            </a:lvl5pPr>
            <a:lvl6pPr marL="2743200" lvl="5" indent="-322326" algn="l" rtl="0">
              <a:lnSpc>
                <a:spcPct val="100000"/>
              </a:lnSpc>
              <a:spcBef>
                <a:spcPts val="5300"/>
              </a:spcBef>
              <a:spcAft>
                <a:spcPts val="0"/>
              </a:spcAft>
              <a:buSzPts val="1476"/>
              <a:buChar char="■"/>
              <a:defRPr/>
            </a:lvl6pPr>
            <a:lvl7pPr marL="3200400" lvl="6" indent="-322326" algn="l" rtl="0">
              <a:lnSpc>
                <a:spcPct val="100000"/>
              </a:lnSpc>
              <a:spcBef>
                <a:spcPts val="5300"/>
              </a:spcBef>
              <a:spcAft>
                <a:spcPts val="0"/>
              </a:spcAft>
              <a:buSzPts val="1476"/>
              <a:buChar char="●"/>
              <a:defRPr/>
            </a:lvl7pPr>
            <a:lvl8pPr marL="3657600" lvl="7" indent="-322326" algn="l" rtl="0">
              <a:lnSpc>
                <a:spcPct val="100000"/>
              </a:lnSpc>
              <a:spcBef>
                <a:spcPts val="5300"/>
              </a:spcBef>
              <a:spcAft>
                <a:spcPts val="0"/>
              </a:spcAft>
              <a:buSzPts val="1476"/>
              <a:buChar char="○"/>
              <a:defRPr/>
            </a:lvl8pPr>
            <a:lvl9pPr marL="4114800" lvl="8" indent="-322326" algn="l" rtl="0">
              <a:lnSpc>
                <a:spcPct val="100000"/>
              </a:lnSpc>
              <a:spcBef>
                <a:spcPts val="5300"/>
              </a:spcBef>
              <a:spcAft>
                <a:spcPts val="0"/>
              </a:spcAft>
              <a:buSzPts val="1476"/>
              <a:buChar char="■"/>
              <a:defRPr/>
            </a:lvl9pPr>
          </a:lstStyle>
          <a:p>
            <a:endParaRPr/>
          </a:p>
        </p:txBody>
      </p:sp>
      <p:sp>
        <p:nvSpPr>
          <p:cNvPr id="356" name="Google Shape;356;p78"/>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1pPr>
            <a:lvl2pPr marL="0" lvl="1"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2pPr>
            <a:lvl3pPr marL="0" lvl="2"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3pPr>
            <a:lvl4pPr marL="0" lvl="3"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4pPr>
            <a:lvl5pPr marL="0" lvl="4"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5pPr>
            <a:lvl6pPr marL="0" lvl="5"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6pPr>
            <a:lvl7pPr marL="0" lvl="6"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7pPr>
            <a:lvl8pPr marL="0" lvl="7"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8pPr>
            <a:lvl9pPr marL="0" lvl="8"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700">
              <a:latin typeface="Lato"/>
              <a:ea typeface="Lato"/>
              <a:cs typeface="Lato"/>
              <a:sym typeface="Lato"/>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Main title 9">
  <p:cSld name="Main title_9">
    <p:spTree>
      <p:nvGrpSpPr>
        <p:cNvPr id="1" name="Shape 357"/>
        <p:cNvGrpSpPr/>
        <p:nvPr/>
      </p:nvGrpSpPr>
      <p:grpSpPr>
        <a:xfrm>
          <a:off x="0" y="0"/>
          <a:ext cx="0" cy="0"/>
          <a:chOff x="0" y="0"/>
          <a:chExt cx="0" cy="0"/>
        </a:xfrm>
      </p:grpSpPr>
      <p:sp>
        <p:nvSpPr>
          <p:cNvPr id="358" name="Google Shape;358;p79"/>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59" name="Google Shape;359;p79"/>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_AND_BODY">
  <p:cSld name="TITLE_AND_BODY_1">
    <p:bg>
      <p:bgPr>
        <a:solidFill>
          <a:srgbClr val="FFFFFF"/>
        </a:solidFill>
        <a:effectLst/>
      </p:bgPr>
    </p:bg>
    <p:spTree>
      <p:nvGrpSpPr>
        <p:cNvPr id="1" name="Shape 360"/>
        <p:cNvGrpSpPr/>
        <p:nvPr/>
      </p:nvGrpSpPr>
      <p:grpSpPr>
        <a:xfrm>
          <a:off x="0" y="0"/>
          <a:ext cx="0" cy="0"/>
          <a:chOff x="0" y="0"/>
          <a:chExt cx="0" cy="0"/>
        </a:xfrm>
      </p:grpSpPr>
      <p:sp>
        <p:nvSpPr>
          <p:cNvPr id="361" name="Google Shape;361;p80"/>
          <p:cNvSpPr>
            <a:spLocks noGrp="1"/>
          </p:cNvSpPr>
          <p:nvPr>
            <p:ph type="pic" idx="2"/>
          </p:nvPr>
        </p:nvSpPr>
        <p:spPr>
          <a:xfrm>
            <a:off x="14034295" y="-1805034"/>
            <a:ext cx="10349400" cy="15525600"/>
          </a:xfrm>
          <a:prstGeom prst="rect">
            <a:avLst/>
          </a:prstGeom>
          <a:noFill/>
          <a:ln>
            <a:noFill/>
          </a:ln>
        </p:spPr>
      </p:sp>
      <p:sp>
        <p:nvSpPr>
          <p:cNvPr id="362" name="Google Shape;362;p80"/>
          <p:cNvSpPr txBox="1">
            <a:spLocks noGrp="1"/>
          </p:cNvSpPr>
          <p:nvPr>
            <p:ph type="title"/>
          </p:nvPr>
        </p:nvSpPr>
        <p:spPr>
          <a:xfrm>
            <a:off x="1295400" y="3743016"/>
            <a:ext cx="11442600" cy="53340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27CA1"/>
              </a:buClr>
              <a:buSzPts val="13300"/>
              <a:buFont typeface="Montserrat"/>
              <a:buNone/>
              <a:defRPr sz="13300"/>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63" name="Google Shape;363;p80"/>
          <p:cNvSpPr txBox="1">
            <a:spLocks noGrp="1"/>
          </p:cNvSpPr>
          <p:nvPr>
            <p:ph type="body" idx="1"/>
          </p:nvPr>
        </p:nvSpPr>
        <p:spPr>
          <a:xfrm>
            <a:off x="1295400" y="9271000"/>
            <a:ext cx="11442600" cy="3174900"/>
          </a:xfrm>
          <a:prstGeom prst="rect">
            <a:avLst/>
          </a:prstGeom>
          <a:noFill/>
          <a:ln>
            <a:noFill/>
          </a:ln>
        </p:spPr>
        <p:txBody>
          <a:bodyPr spcFirstLastPara="1" wrap="square" lIns="50800" tIns="50800" rIns="50800" bIns="50800" anchor="t" anchorCtr="0">
            <a:normAutofit/>
          </a:bodyPr>
          <a:lstStyle>
            <a:lvl1pPr marL="457200" lvl="0" indent="-450850" algn="l" rtl="0">
              <a:lnSpc>
                <a:spcPct val="100000"/>
              </a:lnSpc>
              <a:spcBef>
                <a:spcPts val="0"/>
              </a:spcBef>
              <a:spcAft>
                <a:spcPts val="0"/>
              </a:spcAft>
              <a:buClr>
                <a:srgbClr val="000000"/>
              </a:buClr>
              <a:buSzPts val="3500"/>
              <a:buFont typeface="Montserrat"/>
              <a:buChar char="●"/>
              <a:defRPr b="1">
                <a:latin typeface="Montserrat"/>
                <a:ea typeface="Montserrat"/>
                <a:cs typeface="Montserrat"/>
                <a:sym typeface="Montserrat"/>
              </a:defRPr>
            </a:lvl1pPr>
            <a:lvl2pPr marL="914400" lvl="1" indent="-450850" algn="l" rtl="0">
              <a:lnSpc>
                <a:spcPct val="100000"/>
              </a:lnSpc>
              <a:spcBef>
                <a:spcPts val="0"/>
              </a:spcBef>
              <a:spcAft>
                <a:spcPts val="0"/>
              </a:spcAft>
              <a:buClr>
                <a:srgbClr val="000000"/>
              </a:buClr>
              <a:buSzPts val="3500"/>
              <a:buFont typeface="Montserrat"/>
              <a:buChar char="○"/>
              <a:defRPr b="1">
                <a:latin typeface="Montserrat"/>
                <a:ea typeface="Montserrat"/>
                <a:cs typeface="Montserrat"/>
                <a:sym typeface="Montserrat"/>
              </a:defRPr>
            </a:lvl2pPr>
            <a:lvl3pPr marL="1371600" lvl="2" indent="-450850" algn="l" rtl="0">
              <a:lnSpc>
                <a:spcPct val="100000"/>
              </a:lnSpc>
              <a:spcBef>
                <a:spcPts val="0"/>
              </a:spcBef>
              <a:spcAft>
                <a:spcPts val="0"/>
              </a:spcAft>
              <a:buClr>
                <a:srgbClr val="000000"/>
              </a:buClr>
              <a:buSzPts val="3500"/>
              <a:buFont typeface="Montserrat"/>
              <a:buChar char="■"/>
              <a:defRPr b="1">
                <a:latin typeface="Montserrat"/>
                <a:ea typeface="Montserrat"/>
                <a:cs typeface="Montserrat"/>
                <a:sym typeface="Montserrat"/>
              </a:defRPr>
            </a:lvl3pPr>
            <a:lvl4pPr marL="1828800" lvl="3" indent="-450850" algn="l" rtl="0">
              <a:lnSpc>
                <a:spcPct val="100000"/>
              </a:lnSpc>
              <a:spcBef>
                <a:spcPts val="0"/>
              </a:spcBef>
              <a:spcAft>
                <a:spcPts val="0"/>
              </a:spcAft>
              <a:buClr>
                <a:srgbClr val="000000"/>
              </a:buClr>
              <a:buSzPts val="3500"/>
              <a:buFont typeface="Montserrat"/>
              <a:buChar char="●"/>
              <a:defRPr b="1">
                <a:latin typeface="Montserrat"/>
                <a:ea typeface="Montserrat"/>
                <a:cs typeface="Montserrat"/>
                <a:sym typeface="Montserrat"/>
              </a:defRPr>
            </a:lvl4pPr>
            <a:lvl5pPr marL="2286000" lvl="4" indent="-450850" algn="l" rtl="0">
              <a:lnSpc>
                <a:spcPct val="100000"/>
              </a:lnSpc>
              <a:spcBef>
                <a:spcPts val="0"/>
              </a:spcBef>
              <a:spcAft>
                <a:spcPts val="0"/>
              </a:spcAft>
              <a:buClr>
                <a:srgbClr val="000000"/>
              </a:buClr>
              <a:buSzPts val="3500"/>
              <a:buFont typeface="Montserrat"/>
              <a:buChar char="○"/>
              <a:defRPr b="1">
                <a:latin typeface="Montserrat"/>
                <a:ea typeface="Montserrat"/>
                <a:cs typeface="Montserrat"/>
                <a:sym typeface="Montserrat"/>
              </a:defRPr>
            </a:lvl5pPr>
            <a:lvl6pPr marL="2743200" lvl="5" indent="-342900" algn="l" rtl="0">
              <a:lnSpc>
                <a:spcPct val="100000"/>
              </a:lnSpc>
              <a:spcBef>
                <a:spcPts val="0"/>
              </a:spcBef>
              <a:spcAft>
                <a:spcPts val="0"/>
              </a:spcAft>
              <a:buClr>
                <a:srgbClr val="000000"/>
              </a:buClr>
              <a:buSzPts val="1800"/>
              <a:buChar char="■"/>
              <a:defRPr/>
            </a:lvl6pPr>
            <a:lvl7pPr marL="3200400" lvl="6" indent="-342900" algn="l" rtl="0">
              <a:lnSpc>
                <a:spcPct val="100000"/>
              </a:lnSpc>
              <a:spcBef>
                <a:spcPts val="0"/>
              </a:spcBef>
              <a:spcAft>
                <a:spcPts val="0"/>
              </a:spcAft>
              <a:buClr>
                <a:srgbClr val="000000"/>
              </a:buClr>
              <a:buSzPts val="1800"/>
              <a:buChar char="●"/>
              <a:defRPr/>
            </a:lvl7pPr>
            <a:lvl8pPr marL="3657600" lvl="7" indent="-342900" algn="l" rtl="0">
              <a:lnSpc>
                <a:spcPct val="100000"/>
              </a:lnSpc>
              <a:spcBef>
                <a:spcPts val="0"/>
              </a:spcBef>
              <a:spcAft>
                <a:spcPts val="0"/>
              </a:spcAft>
              <a:buClr>
                <a:srgbClr val="000000"/>
              </a:buClr>
              <a:buSzPts val="1800"/>
              <a:buChar char="○"/>
              <a:defRPr/>
            </a:lvl8pPr>
            <a:lvl9pPr marL="4114800" lvl="8" indent="-342900" algn="l" rtl="0">
              <a:lnSpc>
                <a:spcPct val="100000"/>
              </a:lnSpc>
              <a:spcBef>
                <a:spcPts val="0"/>
              </a:spcBef>
              <a:spcAft>
                <a:spcPts val="0"/>
              </a:spcAft>
              <a:buClr>
                <a:srgbClr val="000000"/>
              </a:buClr>
              <a:buSzPts val="1800"/>
              <a:buChar char="■"/>
              <a:defRPr/>
            </a:lvl9pPr>
          </a:lstStyle>
          <a:p>
            <a:endParaRPr/>
          </a:p>
        </p:txBody>
      </p:sp>
      <p:sp>
        <p:nvSpPr>
          <p:cNvPr id="364" name="Google Shape;364;p80"/>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sz="270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mp; Bullets">
  <p:cSld name="Title &amp; Bullets">
    <p:bg>
      <p:bgPr>
        <a:solidFill>
          <a:srgbClr val="FFFFFF"/>
        </a:solidFill>
        <a:effectLst/>
      </p:bgPr>
    </p:bg>
    <p:spTree>
      <p:nvGrpSpPr>
        <p:cNvPr id="1" name="Shape 365"/>
        <p:cNvGrpSpPr/>
        <p:nvPr/>
      </p:nvGrpSpPr>
      <p:grpSpPr>
        <a:xfrm>
          <a:off x="0" y="0"/>
          <a:ext cx="0" cy="0"/>
          <a:chOff x="0" y="0"/>
          <a:chExt cx="0" cy="0"/>
        </a:xfrm>
      </p:grpSpPr>
      <p:sp>
        <p:nvSpPr>
          <p:cNvPr id="366" name="Google Shape;366;p81"/>
          <p:cNvSpPr/>
          <p:nvPr/>
        </p:nvSpPr>
        <p:spPr>
          <a:xfrm>
            <a:off x="0" y="-66366"/>
            <a:ext cx="24384000" cy="1336200"/>
          </a:xfrm>
          <a:prstGeom prst="rect">
            <a:avLst/>
          </a:prstGeom>
          <a:gradFill>
            <a:gsLst>
              <a:gs pos="0">
                <a:srgbClr val="D98D00"/>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sp>
        <p:nvSpPr>
          <p:cNvPr id="367" name="Google Shape;367;p81"/>
          <p:cNvSpPr txBox="1">
            <a:spLocks noGrp="1"/>
          </p:cNvSpPr>
          <p:nvPr>
            <p:ph type="body" idx="1"/>
          </p:nvPr>
        </p:nvSpPr>
        <p:spPr>
          <a:xfrm>
            <a:off x="1295400" y="7803383"/>
            <a:ext cx="21869400" cy="5581800"/>
          </a:xfrm>
          <a:prstGeom prst="rect">
            <a:avLst/>
          </a:prstGeom>
          <a:noFill/>
          <a:ln>
            <a:noFill/>
          </a:ln>
        </p:spPr>
        <p:txBody>
          <a:bodyPr spcFirstLastPara="1" wrap="square" lIns="50800" tIns="50800" rIns="50800" bIns="50800" anchor="t" anchorCtr="0">
            <a:noAutofit/>
          </a:bodyPr>
          <a:lstStyle>
            <a:lvl1pPr marL="457200" lvl="0" indent="-355600" algn="l" rtl="0">
              <a:lnSpc>
                <a:spcPct val="100000"/>
              </a:lnSpc>
              <a:spcBef>
                <a:spcPts val="3200"/>
              </a:spcBef>
              <a:spcAft>
                <a:spcPts val="0"/>
              </a:spcAft>
              <a:buClr>
                <a:srgbClr val="000000"/>
              </a:buClr>
              <a:buSzPts val="2000"/>
              <a:buFont typeface="Montserrat"/>
              <a:buChar char="●"/>
              <a:defRPr sz="2000" b="0">
                <a:latin typeface="Montserrat"/>
                <a:ea typeface="Montserrat"/>
                <a:cs typeface="Montserrat"/>
                <a:sym typeface="Montserrat"/>
              </a:defRPr>
            </a:lvl1pPr>
            <a:lvl2pPr marL="914400" lvl="1" indent="-355600" algn="l" rtl="0">
              <a:lnSpc>
                <a:spcPct val="100000"/>
              </a:lnSpc>
              <a:spcBef>
                <a:spcPts val="3200"/>
              </a:spcBef>
              <a:spcAft>
                <a:spcPts val="0"/>
              </a:spcAft>
              <a:buClr>
                <a:srgbClr val="000000"/>
              </a:buClr>
              <a:buSzPts val="2000"/>
              <a:buFont typeface="Montserrat"/>
              <a:buChar char="○"/>
              <a:defRPr sz="2000" b="0">
                <a:latin typeface="Montserrat"/>
                <a:ea typeface="Montserrat"/>
                <a:cs typeface="Montserrat"/>
                <a:sym typeface="Montserrat"/>
              </a:defRPr>
            </a:lvl2pPr>
            <a:lvl3pPr marL="1371600" lvl="2" indent="-355600" algn="l" rtl="0">
              <a:lnSpc>
                <a:spcPct val="100000"/>
              </a:lnSpc>
              <a:spcBef>
                <a:spcPts val="3200"/>
              </a:spcBef>
              <a:spcAft>
                <a:spcPts val="0"/>
              </a:spcAft>
              <a:buClr>
                <a:srgbClr val="000000"/>
              </a:buClr>
              <a:buSzPts val="2000"/>
              <a:buFont typeface="Montserrat"/>
              <a:buChar char="■"/>
              <a:defRPr sz="2000" b="0">
                <a:latin typeface="Montserrat"/>
                <a:ea typeface="Montserrat"/>
                <a:cs typeface="Montserrat"/>
                <a:sym typeface="Montserrat"/>
              </a:defRPr>
            </a:lvl3pPr>
            <a:lvl4pPr marL="1828800" lvl="3" indent="-355600" algn="l" rtl="0">
              <a:lnSpc>
                <a:spcPct val="100000"/>
              </a:lnSpc>
              <a:spcBef>
                <a:spcPts val="3200"/>
              </a:spcBef>
              <a:spcAft>
                <a:spcPts val="0"/>
              </a:spcAft>
              <a:buClr>
                <a:srgbClr val="000000"/>
              </a:buClr>
              <a:buSzPts val="2000"/>
              <a:buFont typeface="Montserrat"/>
              <a:buChar char="●"/>
              <a:defRPr sz="2000" b="0">
                <a:latin typeface="Montserrat"/>
                <a:ea typeface="Montserrat"/>
                <a:cs typeface="Montserrat"/>
                <a:sym typeface="Montserrat"/>
              </a:defRPr>
            </a:lvl4pPr>
            <a:lvl5pPr marL="2286000" lvl="4" indent="-355600" algn="l" rtl="0">
              <a:lnSpc>
                <a:spcPct val="100000"/>
              </a:lnSpc>
              <a:spcBef>
                <a:spcPts val="3200"/>
              </a:spcBef>
              <a:spcAft>
                <a:spcPts val="0"/>
              </a:spcAft>
              <a:buClr>
                <a:srgbClr val="000000"/>
              </a:buClr>
              <a:buSzPts val="2000"/>
              <a:buFont typeface="Montserrat"/>
              <a:buChar char="○"/>
              <a:defRPr sz="2000" b="0">
                <a:latin typeface="Montserrat"/>
                <a:ea typeface="Montserrat"/>
                <a:cs typeface="Montserrat"/>
                <a:sym typeface="Montserrat"/>
              </a:defRPr>
            </a:lvl5pPr>
            <a:lvl6pPr marL="2743200" lvl="5" indent="-342900" algn="l" rtl="0">
              <a:lnSpc>
                <a:spcPct val="100000"/>
              </a:lnSpc>
              <a:spcBef>
                <a:spcPts val="0"/>
              </a:spcBef>
              <a:spcAft>
                <a:spcPts val="0"/>
              </a:spcAft>
              <a:buClr>
                <a:srgbClr val="000000"/>
              </a:buClr>
              <a:buSzPts val="1800"/>
              <a:buChar char="■"/>
              <a:defRPr/>
            </a:lvl6pPr>
            <a:lvl7pPr marL="3200400" lvl="6" indent="-342900" algn="l" rtl="0">
              <a:lnSpc>
                <a:spcPct val="100000"/>
              </a:lnSpc>
              <a:spcBef>
                <a:spcPts val="0"/>
              </a:spcBef>
              <a:spcAft>
                <a:spcPts val="0"/>
              </a:spcAft>
              <a:buClr>
                <a:srgbClr val="000000"/>
              </a:buClr>
              <a:buSzPts val="1800"/>
              <a:buChar char="●"/>
              <a:defRPr/>
            </a:lvl7pPr>
            <a:lvl8pPr marL="3657600" lvl="7" indent="-342900" algn="l" rtl="0">
              <a:lnSpc>
                <a:spcPct val="100000"/>
              </a:lnSpc>
              <a:spcBef>
                <a:spcPts val="0"/>
              </a:spcBef>
              <a:spcAft>
                <a:spcPts val="0"/>
              </a:spcAft>
              <a:buClr>
                <a:srgbClr val="000000"/>
              </a:buClr>
              <a:buSzPts val="1800"/>
              <a:buChar char="○"/>
              <a:defRPr/>
            </a:lvl8pPr>
            <a:lvl9pPr marL="4114800" lvl="8" indent="-342900" algn="l" rtl="0">
              <a:lnSpc>
                <a:spcPct val="100000"/>
              </a:lnSpc>
              <a:spcBef>
                <a:spcPts val="0"/>
              </a:spcBef>
              <a:spcAft>
                <a:spcPts val="0"/>
              </a:spcAft>
              <a:buClr>
                <a:srgbClr val="000000"/>
              </a:buClr>
              <a:buSzPts val="1800"/>
              <a:buChar char="■"/>
              <a:defRPr/>
            </a:lvl9pPr>
          </a:lstStyle>
          <a:p>
            <a:endParaRPr/>
          </a:p>
        </p:txBody>
      </p:sp>
      <p:sp>
        <p:nvSpPr>
          <p:cNvPr id="368" name="Google Shape;368;p81"/>
          <p:cNvSpPr txBox="1">
            <a:spLocks noGrp="1"/>
          </p:cNvSpPr>
          <p:nvPr>
            <p:ph type="body" idx="2"/>
          </p:nvPr>
        </p:nvSpPr>
        <p:spPr>
          <a:xfrm>
            <a:off x="1295400" y="3543455"/>
            <a:ext cx="21869400" cy="694200"/>
          </a:xfrm>
          <a:prstGeom prst="rect">
            <a:avLst/>
          </a:prstGeom>
          <a:noFill/>
          <a:ln>
            <a:noFill/>
          </a:ln>
        </p:spPr>
        <p:txBody>
          <a:bodyPr spcFirstLastPara="1" wrap="square" lIns="50800" tIns="50800" rIns="50800" bIns="50800" anchor="t" anchorCtr="0">
            <a:normAutofit/>
          </a:bodyPr>
          <a:lstStyle>
            <a:lvl1pPr marL="457200" lvl="0" indent="-342900" algn="l" rtl="0">
              <a:lnSpc>
                <a:spcPct val="100000"/>
              </a:lnSpc>
              <a:spcBef>
                <a:spcPts val="0"/>
              </a:spcBef>
              <a:spcAft>
                <a:spcPts val="0"/>
              </a:spcAft>
              <a:buClr>
                <a:srgbClr val="000000"/>
              </a:buClr>
              <a:buSzPts val="1800"/>
              <a:buChar char="●"/>
              <a:defRPr/>
            </a:lvl1pPr>
            <a:lvl2pPr marL="914400" lvl="1" indent="-342900" algn="l" rtl="0">
              <a:lnSpc>
                <a:spcPct val="100000"/>
              </a:lnSpc>
              <a:spcBef>
                <a:spcPts val="0"/>
              </a:spcBef>
              <a:spcAft>
                <a:spcPts val="0"/>
              </a:spcAft>
              <a:buClr>
                <a:srgbClr val="000000"/>
              </a:buClr>
              <a:buSzPts val="1800"/>
              <a:buChar char="○"/>
              <a:defRPr/>
            </a:lvl2pPr>
            <a:lvl3pPr marL="1371600" lvl="2" indent="-342900" algn="l" rtl="0">
              <a:lnSpc>
                <a:spcPct val="100000"/>
              </a:lnSpc>
              <a:spcBef>
                <a:spcPts val="0"/>
              </a:spcBef>
              <a:spcAft>
                <a:spcPts val="0"/>
              </a:spcAft>
              <a:buClr>
                <a:srgbClr val="000000"/>
              </a:buClr>
              <a:buSzPts val="1800"/>
              <a:buChar char="■"/>
              <a:defRPr/>
            </a:lvl3pPr>
            <a:lvl4pPr marL="1828800" lvl="3" indent="-342900" algn="l" rtl="0">
              <a:lnSpc>
                <a:spcPct val="100000"/>
              </a:lnSpc>
              <a:spcBef>
                <a:spcPts val="0"/>
              </a:spcBef>
              <a:spcAft>
                <a:spcPts val="0"/>
              </a:spcAft>
              <a:buClr>
                <a:srgbClr val="000000"/>
              </a:buClr>
              <a:buSzPts val="1800"/>
              <a:buChar char="●"/>
              <a:defRPr/>
            </a:lvl4pPr>
            <a:lvl5pPr marL="2286000" lvl="4" indent="-342900" algn="l" rtl="0">
              <a:lnSpc>
                <a:spcPct val="100000"/>
              </a:lnSpc>
              <a:spcBef>
                <a:spcPts val="0"/>
              </a:spcBef>
              <a:spcAft>
                <a:spcPts val="0"/>
              </a:spcAft>
              <a:buClr>
                <a:srgbClr val="000000"/>
              </a:buClr>
              <a:buSzPts val="1800"/>
              <a:buChar char="○"/>
              <a:defRPr/>
            </a:lvl5pPr>
            <a:lvl6pPr marL="2743200" lvl="5" indent="-342900" algn="l" rtl="0">
              <a:lnSpc>
                <a:spcPct val="100000"/>
              </a:lnSpc>
              <a:spcBef>
                <a:spcPts val="0"/>
              </a:spcBef>
              <a:spcAft>
                <a:spcPts val="0"/>
              </a:spcAft>
              <a:buClr>
                <a:srgbClr val="000000"/>
              </a:buClr>
              <a:buSzPts val="1800"/>
              <a:buChar char="■"/>
              <a:defRPr/>
            </a:lvl6pPr>
            <a:lvl7pPr marL="3200400" lvl="6" indent="-342900" algn="l" rtl="0">
              <a:lnSpc>
                <a:spcPct val="100000"/>
              </a:lnSpc>
              <a:spcBef>
                <a:spcPts val="0"/>
              </a:spcBef>
              <a:spcAft>
                <a:spcPts val="0"/>
              </a:spcAft>
              <a:buClr>
                <a:srgbClr val="000000"/>
              </a:buClr>
              <a:buSzPts val="1800"/>
              <a:buChar char="●"/>
              <a:defRPr/>
            </a:lvl7pPr>
            <a:lvl8pPr marL="3657600" lvl="7" indent="-342900" algn="l" rtl="0">
              <a:lnSpc>
                <a:spcPct val="100000"/>
              </a:lnSpc>
              <a:spcBef>
                <a:spcPts val="0"/>
              </a:spcBef>
              <a:spcAft>
                <a:spcPts val="0"/>
              </a:spcAft>
              <a:buClr>
                <a:srgbClr val="000000"/>
              </a:buClr>
              <a:buSzPts val="1800"/>
              <a:buChar char="○"/>
              <a:defRPr/>
            </a:lvl8pPr>
            <a:lvl9pPr marL="4114800" lvl="8" indent="-342900" algn="l" rtl="0">
              <a:lnSpc>
                <a:spcPct val="100000"/>
              </a:lnSpc>
              <a:spcBef>
                <a:spcPts val="0"/>
              </a:spcBef>
              <a:spcAft>
                <a:spcPts val="0"/>
              </a:spcAft>
              <a:buClr>
                <a:srgbClr val="000000"/>
              </a:buClr>
              <a:buSzPts val="1800"/>
              <a:buChar char="■"/>
              <a:defRPr/>
            </a:lvl9pPr>
          </a:lstStyle>
          <a:p>
            <a:endParaRPr/>
          </a:p>
        </p:txBody>
      </p:sp>
      <p:sp>
        <p:nvSpPr>
          <p:cNvPr id="369" name="Google Shape;369;p81"/>
          <p:cNvSpPr txBox="1">
            <a:spLocks noGrp="1"/>
          </p:cNvSpPr>
          <p:nvPr>
            <p:ph type="title"/>
          </p:nvPr>
        </p:nvSpPr>
        <p:spPr>
          <a:xfrm>
            <a:off x="1295400" y="1620697"/>
            <a:ext cx="21869400" cy="17784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70" name="Google Shape;370;p81"/>
          <p:cNvSpPr txBox="1">
            <a:spLocks noGrp="1"/>
          </p:cNvSpPr>
          <p:nvPr>
            <p:ph type="body" idx="3"/>
          </p:nvPr>
        </p:nvSpPr>
        <p:spPr>
          <a:xfrm>
            <a:off x="1295400" y="5270500"/>
            <a:ext cx="21869400" cy="7137300"/>
          </a:xfrm>
          <a:prstGeom prst="rect">
            <a:avLst/>
          </a:prstGeom>
          <a:noFill/>
          <a:ln>
            <a:noFill/>
          </a:ln>
        </p:spPr>
        <p:txBody>
          <a:bodyPr spcFirstLastPara="1" wrap="square" lIns="50800" tIns="50800" rIns="50800" bIns="50800" anchor="t" anchorCtr="0">
            <a:normAutofit/>
          </a:bodyPr>
          <a:lstStyle>
            <a:lvl1pPr marL="457200" lvl="0" indent="-342900" algn="l" rtl="0">
              <a:lnSpc>
                <a:spcPct val="100000"/>
              </a:lnSpc>
              <a:spcBef>
                <a:spcPts val="0"/>
              </a:spcBef>
              <a:spcAft>
                <a:spcPts val="0"/>
              </a:spcAft>
              <a:buClr>
                <a:srgbClr val="000000"/>
              </a:buClr>
              <a:buSzPts val="1800"/>
              <a:buChar char="●"/>
              <a:defRPr/>
            </a:lvl1pPr>
            <a:lvl2pPr marL="914400" lvl="1" indent="-342900" algn="l" rtl="0">
              <a:lnSpc>
                <a:spcPct val="100000"/>
              </a:lnSpc>
              <a:spcBef>
                <a:spcPts val="0"/>
              </a:spcBef>
              <a:spcAft>
                <a:spcPts val="0"/>
              </a:spcAft>
              <a:buClr>
                <a:srgbClr val="000000"/>
              </a:buClr>
              <a:buSzPts val="1800"/>
              <a:buChar char="○"/>
              <a:defRPr/>
            </a:lvl2pPr>
            <a:lvl3pPr marL="1371600" lvl="2" indent="-342900" algn="l" rtl="0">
              <a:lnSpc>
                <a:spcPct val="100000"/>
              </a:lnSpc>
              <a:spcBef>
                <a:spcPts val="0"/>
              </a:spcBef>
              <a:spcAft>
                <a:spcPts val="0"/>
              </a:spcAft>
              <a:buClr>
                <a:srgbClr val="000000"/>
              </a:buClr>
              <a:buSzPts val="1800"/>
              <a:buChar char="■"/>
              <a:defRPr/>
            </a:lvl3pPr>
            <a:lvl4pPr marL="1828800" lvl="3" indent="-342900" algn="l" rtl="0">
              <a:lnSpc>
                <a:spcPct val="100000"/>
              </a:lnSpc>
              <a:spcBef>
                <a:spcPts val="0"/>
              </a:spcBef>
              <a:spcAft>
                <a:spcPts val="0"/>
              </a:spcAft>
              <a:buClr>
                <a:srgbClr val="000000"/>
              </a:buClr>
              <a:buSzPts val="1800"/>
              <a:buChar char="●"/>
              <a:defRPr/>
            </a:lvl4pPr>
            <a:lvl5pPr marL="2286000" lvl="4" indent="-342900" algn="l" rtl="0">
              <a:lnSpc>
                <a:spcPct val="100000"/>
              </a:lnSpc>
              <a:spcBef>
                <a:spcPts val="0"/>
              </a:spcBef>
              <a:spcAft>
                <a:spcPts val="0"/>
              </a:spcAft>
              <a:buClr>
                <a:srgbClr val="000000"/>
              </a:buClr>
              <a:buSzPts val="1800"/>
              <a:buChar char="○"/>
              <a:defRPr/>
            </a:lvl5pPr>
            <a:lvl6pPr marL="2743200" lvl="5" indent="-342900" algn="l" rtl="0">
              <a:lnSpc>
                <a:spcPct val="100000"/>
              </a:lnSpc>
              <a:spcBef>
                <a:spcPts val="0"/>
              </a:spcBef>
              <a:spcAft>
                <a:spcPts val="0"/>
              </a:spcAft>
              <a:buClr>
                <a:srgbClr val="000000"/>
              </a:buClr>
              <a:buSzPts val="1800"/>
              <a:buChar char="■"/>
              <a:defRPr/>
            </a:lvl6pPr>
            <a:lvl7pPr marL="3200400" lvl="6" indent="-342900" algn="l" rtl="0">
              <a:lnSpc>
                <a:spcPct val="100000"/>
              </a:lnSpc>
              <a:spcBef>
                <a:spcPts val="0"/>
              </a:spcBef>
              <a:spcAft>
                <a:spcPts val="0"/>
              </a:spcAft>
              <a:buClr>
                <a:srgbClr val="000000"/>
              </a:buClr>
              <a:buSzPts val="1800"/>
              <a:buChar char="●"/>
              <a:defRPr/>
            </a:lvl7pPr>
            <a:lvl8pPr marL="3657600" lvl="7" indent="-342900" algn="l" rtl="0">
              <a:lnSpc>
                <a:spcPct val="100000"/>
              </a:lnSpc>
              <a:spcBef>
                <a:spcPts val="0"/>
              </a:spcBef>
              <a:spcAft>
                <a:spcPts val="0"/>
              </a:spcAft>
              <a:buClr>
                <a:srgbClr val="000000"/>
              </a:buClr>
              <a:buSzPts val="1800"/>
              <a:buChar char="○"/>
              <a:defRPr/>
            </a:lvl8pPr>
            <a:lvl9pPr marL="4114800" lvl="8" indent="-342900" algn="l" rtl="0">
              <a:lnSpc>
                <a:spcPct val="100000"/>
              </a:lnSpc>
              <a:spcBef>
                <a:spcPts val="0"/>
              </a:spcBef>
              <a:spcAft>
                <a:spcPts val="0"/>
              </a:spcAft>
              <a:buClr>
                <a:srgbClr val="000000"/>
              </a:buClr>
              <a:buSzPts val="1800"/>
              <a:buChar char="■"/>
              <a:defRPr/>
            </a:lvl9pPr>
          </a:lstStyle>
          <a:p>
            <a:endParaRPr/>
          </a:p>
        </p:txBody>
      </p:sp>
      <p:pic>
        <p:nvPicPr>
          <p:cNvPr id="371" name="Google Shape;371;p81" descr="Google Shape;25;p12"/>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72" name="Google Shape;372;p81"/>
          <p:cNvSpPr txBox="1">
            <a:spLocks noGrp="1"/>
          </p:cNvSpPr>
          <p:nvPr>
            <p:ph type="sldNum" idx="12"/>
          </p:nvPr>
        </p:nvSpPr>
        <p:spPr>
          <a:xfrm>
            <a:off x="22790014" y="13024324"/>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sz="27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7" name="Google Shape;7;p1"/>
          <p:cNvSpPr txBox="1">
            <a:spLocks noGrp="1"/>
          </p:cNvSpPr>
          <p:nvPr>
            <p:ph type="body" idx="1"/>
          </p:nvPr>
        </p:nvSpPr>
        <p:spPr>
          <a:xfrm>
            <a:off x="2316479" y="3200399"/>
            <a:ext cx="19751100" cy="9051900"/>
          </a:xfrm>
          <a:prstGeom prst="rect">
            <a:avLst/>
          </a:prstGeom>
          <a:noFill/>
          <a:ln>
            <a:noFill/>
          </a:ln>
        </p:spPr>
        <p:txBody>
          <a:bodyPr spcFirstLastPara="1" wrap="square" lIns="0" tIns="0" rIns="0" bIns="0" anchor="t" anchorCtr="0">
            <a:noAutofit/>
          </a:bodyPr>
          <a:lstStyle>
            <a:lvl1pPr marL="457200" marR="0" lvl="0" indent="-22860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16946880" y="12344400"/>
            <a:ext cx="5120641" cy="736601"/>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6"/>
        <p:cNvGrpSpPr/>
        <p:nvPr/>
      </p:nvGrpSpPr>
      <p:grpSpPr>
        <a:xfrm>
          <a:off x="0" y="0"/>
          <a:ext cx="0" cy="0"/>
          <a:chOff x="0" y="0"/>
          <a:chExt cx="0" cy="0"/>
        </a:xfrm>
      </p:grpSpPr>
      <p:sp>
        <p:nvSpPr>
          <p:cNvPr id="97" name="Google Shape;97;p25"/>
          <p:cNvSpPr txBox="1">
            <a:spLocks noGrp="1"/>
          </p:cNvSpPr>
          <p:nvPr>
            <p:ph type="title"/>
          </p:nvPr>
        </p:nvSpPr>
        <p:spPr>
          <a:xfrm>
            <a:off x="1206500" y="1079500"/>
            <a:ext cx="21971100" cy="1433100"/>
          </a:xfrm>
          <a:prstGeom prst="rect">
            <a:avLst/>
          </a:prstGeom>
          <a:noFill/>
          <a:ln>
            <a:noFill/>
          </a:ln>
        </p:spPr>
        <p:txBody>
          <a:bodyPr spcFirstLastPara="1" wrap="square" lIns="50800" tIns="50800" rIns="50800" bIns="50800" anchor="t" anchorCtr="0">
            <a:normAutofit/>
          </a:bodyPr>
          <a:lstStyle>
            <a:lvl1pPr marR="0" lvl="0"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1pPr>
            <a:lvl2pPr marR="0" lvl="1"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2pPr>
            <a:lvl3pPr marR="0" lvl="2"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3pPr>
            <a:lvl4pPr marR="0" lvl="3"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4pPr>
            <a:lvl5pPr marR="0" lvl="4"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5pPr>
            <a:lvl6pPr marR="0" lvl="5"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6pPr>
            <a:lvl7pPr marR="0" lvl="6"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7pPr>
            <a:lvl8pPr marR="0" lvl="7"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8pPr>
            <a:lvl9pPr marR="0" lvl="8"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9pPr>
          </a:lstStyle>
          <a:p>
            <a:endParaRPr/>
          </a:p>
        </p:txBody>
      </p:sp>
      <p:sp>
        <p:nvSpPr>
          <p:cNvPr id="98" name="Google Shape;98;p25"/>
          <p:cNvSpPr txBox="1">
            <a:spLocks noGrp="1"/>
          </p:cNvSpPr>
          <p:nvPr>
            <p:ph type="body" idx="1"/>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marR="0" lvl="0"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1pPr>
            <a:lvl2pPr marL="914400" marR="0" lvl="1"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2pPr>
            <a:lvl3pPr marL="1371600" marR="0" lvl="2"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3pPr>
            <a:lvl4pPr marL="1828800" marR="0" lvl="3"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4pPr>
            <a:lvl5pPr marL="2286000" marR="0" lvl="4"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5pPr>
            <a:lvl6pPr marL="2743200" marR="0" lvl="5"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6pPr>
            <a:lvl7pPr marL="3200400" marR="0" lvl="6"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7pPr>
            <a:lvl8pPr marL="3657600" marR="0" lvl="7"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8pPr>
            <a:lvl9pPr marL="4114800" marR="0" lvl="8" indent="-603503"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9pPr>
          </a:lstStyle>
          <a:p>
            <a:endParaRPr/>
          </a:p>
        </p:txBody>
      </p:sp>
      <p:sp>
        <p:nvSpPr>
          <p:cNvPr id="99" name="Google Shape;99;p25"/>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FFDA69"/>
            </a:gs>
            <a:gs pos="100000">
              <a:srgbClr val="FFFFFF"/>
            </a:gs>
          </a:gsLst>
          <a:lin ang="5400012" scaled="0"/>
        </a:gradFill>
        <a:effectLst/>
      </p:bgPr>
    </p:bg>
    <p:spTree>
      <p:nvGrpSpPr>
        <p:cNvPr id="1" name="Shape 169"/>
        <p:cNvGrpSpPr/>
        <p:nvPr/>
      </p:nvGrpSpPr>
      <p:grpSpPr>
        <a:xfrm>
          <a:off x="0" y="0"/>
          <a:ext cx="0" cy="0"/>
          <a:chOff x="0" y="0"/>
          <a:chExt cx="0" cy="0"/>
        </a:xfrm>
      </p:grpSpPr>
      <p:sp>
        <p:nvSpPr>
          <p:cNvPr id="170" name="Google Shape;170;p43"/>
          <p:cNvSpPr txBox="1">
            <a:spLocks noGrp="1"/>
          </p:cNvSpPr>
          <p:nvPr>
            <p:ph type="title"/>
          </p:nvPr>
        </p:nvSpPr>
        <p:spPr>
          <a:xfrm>
            <a:off x="1295400" y="5404408"/>
            <a:ext cx="21869400" cy="2881800"/>
          </a:xfrm>
          <a:prstGeom prst="rect">
            <a:avLst/>
          </a:prstGeom>
          <a:noFill/>
          <a:ln>
            <a:noFill/>
          </a:ln>
        </p:spPr>
        <p:txBody>
          <a:bodyPr spcFirstLastPara="1" wrap="square" lIns="50800" tIns="50800" rIns="50800" bIns="50800" anchor="ctr" anchorCtr="0">
            <a:normAutofit/>
          </a:bodyPr>
          <a:lstStyle>
            <a:lvl1pPr marR="0" lvl="0"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1pPr>
            <a:lvl2pPr marR="0" lvl="1"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2pPr>
            <a:lvl3pPr marR="0" lvl="2"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3pPr>
            <a:lvl4pPr marR="0" lvl="3"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4pPr>
            <a:lvl5pPr marR="0" lvl="4"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5pPr>
            <a:lvl6pPr marR="0" lvl="5"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6pPr>
            <a:lvl7pPr marR="0" lvl="6"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7pPr>
            <a:lvl8pPr marR="0" lvl="7"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8pPr>
            <a:lvl9pPr marR="0" lvl="8"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9pPr>
          </a:lstStyle>
          <a:p>
            <a:endParaRPr/>
          </a:p>
        </p:txBody>
      </p:sp>
      <p:sp>
        <p:nvSpPr>
          <p:cNvPr id="171" name="Google Shape;171;p43"/>
          <p:cNvSpPr txBox="1">
            <a:spLocks noGrp="1"/>
          </p:cNvSpPr>
          <p:nvPr>
            <p:ph type="body" idx="1"/>
          </p:nvPr>
        </p:nvSpPr>
        <p:spPr>
          <a:xfrm>
            <a:off x="1219200" y="3200400"/>
            <a:ext cx="21945600" cy="9051900"/>
          </a:xfrm>
          <a:prstGeom prst="rect">
            <a:avLst/>
          </a:prstGeom>
          <a:noFill/>
          <a:ln>
            <a:noFill/>
          </a:ln>
        </p:spPr>
        <p:txBody>
          <a:bodyPr spcFirstLastPara="1" wrap="square" lIns="50800" tIns="50800" rIns="50800" bIns="50800" anchor="t" anchorCtr="0">
            <a:normAutofit/>
          </a:bodyPr>
          <a:lstStyle>
            <a:lvl1pPr marL="457200" marR="0" lvl="0"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9pPr>
          </a:lstStyle>
          <a:p>
            <a:endParaRPr/>
          </a:p>
        </p:txBody>
      </p:sp>
      <p:sp>
        <p:nvSpPr>
          <p:cNvPr id="172" name="Google Shape;172;p43"/>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236"/>
        <p:cNvGrpSpPr/>
        <p:nvPr/>
      </p:nvGrpSpPr>
      <p:grpSpPr>
        <a:xfrm>
          <a:off x="0" y="0"/>
          <a:ext cx="0" cy="0"/>
          <a:chOff x="0" y="0"/>
          <a:chExt cx="0" cy="0"/>
        </a:xfrm>
      </p:grpSpPr>
      <p:sp>
        <p:nvSpPr>
          <p:cNvPr id="237" name="Google Shape;237;p55"/>
          <p:cNvSpPr txBox="1">
            <a:spLocks noGrp="1"/>
          </p:cNvSpPr>
          <p:nvPr>
            <p:ph type="title"/>
          </p:nvPr>
        </p:nvSpPr>
        <p:spPr>
          <a:xfrm>
            <a:off x="6400667" y="1535867"/>
            <a:ext cx="16857600" cy="169440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1pPr>
            <a:lvl2pPr lvl="1"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2pPr>
            <a:lvl3pPr lvl="2"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3pPr>
            <a:lvl4pPr lvl="3"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4pPr>
            <a:lvl5pPr lvl="4"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5pPr>
            <a:lvl6pPr lvl="5"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6pPr>
            <a:lvl7pPr lvl="6"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7pPr>
            <a:lvl8pPr lvl="7"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8pPr>
            <a:lvl9pPr lvl="8"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9pPr>
          </a:lstStyle>
          <a:p>
            <a:endParaRPr/>
          </a:p>
        </p:txBody>
      </p:sp>
      <p:sp>
        <p:nvSpPr>
          <p:cNvPr id="238" name="Google Shape;238;p55"/>
          <p:cNvSpPr txBox="1">
            <a:spLocks noGrp="1"/>
          </p:cNvSpPr>
          <p:nvPr>
            <p:ph type="body" idx="1"/>
          </p:nvPr>
        </p:nvSpPr>
        <p:spPr>
          <a:xfrm>
            <a:off x="6426966" y="4255402"/>
            <a:ext cx="16857600" cy="80064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chemeClr val="dk2"/>
              </a:buClr>
              <a:buSzPts val="4800"/>
              <a:buFont typeface="Lato"/>
              <a:buChar char="●"/>
              <a:defRPr sz="4800">
                <a:solidFill>
                  <a:schemeClr val="dk2"/>
                </a:solidFill>
                <a:latin typeface="Lato"/>
                <a:ea typeface="Lato"/>
                <a:cs typeface="Lato"/>
                <a:sym typeface="Lato"/>
              </a:defRPr>
            </a:lvl1pPr>
            <a:lvl2pPr marL="914400" lvl="1"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2pPr>
            <a:lvl3pPr marL="1371600" lvl="2"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3pPr>
            <a:lvl4pPr marL="1828800" lvl="3"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4pPr>
            <a:lvl5pPr marL="2286000" lvl="4"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5pPr>
            <a:lvl6pPr marL="2743200" lvl="5"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6pPr>
            <a:lvl7pPr marL="3200400" lvl="6"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7pPr>
            <a:lvl8pPr marL="3657600" lvl="7"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8pPr>
            <a:lvl9pPr marL="4114800" lvl="8" indent="-463550" rtl="0">
              <a:lnSpc>
                <a:spcPct val="115000"/>
              </a:lnSpc>
              <a:spcBef>
                <a:spcPts val="4300"/>
              </a:spcBef>
              <a:spcAft>
                <a:spcPts val="4300"/>
              </a:spcAft>
              <a:buClr>
                <a:schemeClr val="dk2"/>
              </a:buClr>
              <a:buSzPts val="3700"/>
              <a:buFont typeface="Lato"/>
              <a:buChar char="■"/>
              <a:defRPr sz="3700">
                <a:solidFill>
                  <a:schemeClr val="dk2"/>
                </a:solidFill>
                <a:latin typeface="Lato"/>
                <a:ea typeface="Lato"/>
                <a:cs typeface="Lato"/>
                <a:sym typeface="Lato"/>
              </a:defRPr>
            </a:lvl9pPr>
          </a:lstStyle>
          <a:p>
            <a:endParaRPr/>
          </a:p>
        </p:txBody>
      </p:sp>
      <p:sp>
        <p:nvSpPr>
          <p:cNvPr id="239" name="Google Shape;239;p55"/>
          <p:cNvSpPr txBox="1">
            <a:spLocks noGrp="1"/>
          </p:cNvSpPr>
          <p:nvPr>
            <p:ph type="sldNum" idx="12"/>
          </p:nvPr>
        </p:nvSpPr>
        <p:spPr>
          <a:xfrm>
            <a:off x="22661331" y="12503357"/>
            <a:ext cx="1463100" cy="1049700"/>
          </a:xfrm>
          <a:prstGeom prst="rect">
            <a:avLst/>
          </a:prstGeom>
          <a:noFill/>
          <a:ln>
            <a:noFill/>
          </a:ln>
        </p:spPr>
        <p:txBody>
          <a:bodyPr spcFirstLastPara="1" wrap="square" lIns="243800" tIns="243800" rIns="243800" bIns="243800" anchor="ctr" anchorCtr="0">
            <a:noAutofit/>
          </a:bodyPr>
          <a:lstStyle>
            <a:lvl1pPr lvl="0" algn="r" rtl="0">
              <a:buNone/>
              <a:defRPr sz="2700">
                <a:solidFill>
                  <a:schemeClr val="dk2"/>
                </a:solidFill>
                <a:latin typeface="Lato"/>
                <a:ea typeface="Lato"/>
                <a:cs typeface="Lato"/>
                <a:sym typeface="Lato"/>
              </a:defRPr>
            </a:lvl1pPr>
            <a:lvl2pPr lvl="1" algn="r" rtl="0">
              <a:buNone/>
              <a:defRPr sz="2700">
                <a:solidFill>
                  <a:schemeClr val="dk2"/>
                </a:solidFill>
                <a:latin typeface="Lato"/>
                <a:ea typeface="Lato"/>
                <a:cs typeface="Lato"/>
                <a:sym typeface="Lato"/>
              </a:defRPr>
            </a:lvl2pPr>
            <a:lvl3pPr lvl="2" algn="r" rtl="0">
              <a:buNone/>
              <a:defRPr sz="2700">
                <a:solidFill>
                  <a:schemeClr val="dk2"/>
                </a:solidFill>
                <a:latin typeface="Lato"/>
                <a:ea typeface="Lato"/>
                <a:cs typeface="Lato"/>
                <a:sym typeface="Lato"/>
              </a:defRPr>
            </a:lvl3pPr>
            <a:lvl4pPr lvl="3" algn="r" rtl="0">
              <a:buNone/>
              <a:defRPr sz="2700">
                <a:solidFill>
                  <a:schemeClr val="dk2"/>
                </a:solidFill>
                <a:latin typeface="Lato"/>
                <a:ea typeface="Lato"/>
                <a:cs typeface="Lato"/>
                <a:sym typeface="Lato"/>
              </a:defRPr>
            </a:lvl4pPr>
            <a:lvl5pPr lvl="4" algn="r" rtl="0">
              <a:buNone/>
              <a:defRPr sz="2700">
                <a:solidFill>
                  <a:schemeClr val="dk2"/>
                </a:solidFill>
                <a:latin typeface="Lato"/>
                <a:ea typeface="Lato"/>
                <a:cs typeface="Lato"/>
                <a:sym typeface="Lato"/>
              </a:defRPr>
            </a:lvl5pPr>
            <a:lvl6pPr lvl="5" algn="r" rtl="0">
              <a:buNone/>
              <a:defRPr sz="2700">
                <a:solidFill>
                  <a:schemeClr val="dk2"/>
                </a:solidFill>
                <a:latin typeface="Lato"/>
                <a:ea typeface="Lato"/>
                <a:cs typeface="Lato"/>
                <a:sym typeface="Lato"/>
              </a:defRPr>
            </a:lvl6pPr>
            <a:lvl7pPr lvl="6" algn="r" rtl="0">
              <a:buNone/>
              <a:defRPr sz="2700">
                <a:solidFill>
                  <a:schemeClr val="dk2"/>
                </a:solidFill>
                <a:latin typeface="Lato"/>
                <a:ea typeface="Lato"/>
                <a:cs typeface="Lato"/>
                <a:sym typeface="Lato"/>
              </a:defRPr>
            </a:lvl7pPr>
            <a:lvl8pPr lvl="7" algn="r" rtl="0">
              <a:buNone/>
              <a:defRPr sz="2700">
                <a:solidFill>
                  <a:schemeClr val="dk2"/>
                </a:solidFill>
                <a:latin typeface="Lato"/>
                <a:ea typeface="Lato"/>
                <a:cs typeface="Lato"/>
                <a:sym typeface="Lato"/>
              </a:defRPr>
            </a:lvl8pPr>
            <a:lvl9pPr lvl="8" algn="r" rtl="0">
              <a:buNone/>
              <a:defRPr sz="27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5.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5.png"/><Relationship Id="rId2" Type="http://schemas.openxmlformats.org/officeDocument/2006/relationships/notesSlide" Target="../notesSlides/notesSlide28.xml"/><Relationship Id="rId16" Type="http://schemas.openxmlformats.org/officeDocument/2006/relationships/hyperlink" Target="https://conorneill.com/2018/04/21/understanding-personality-the-12-jungian-archetypes/" TargetMode="Externa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s://conorneill.com/2018/04/21/understanding-personality-the-12-jungian-archetype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73.xml"/><Relationship Id="rId6" Type="http://schemas.openxmlformats.org/officeDocument/2006/relationships/comments" Target="../comments/comment1.xml"/><Relationship Id="rId5" Type="http://schemas.openxmlformats.org/officeDocument/2006/relationships/hyperlink" Target="https://equinoxbusinesslaw.com/our-approach/business-health-assessment/" TargetMode="Externa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73.xml"/><Relationship Id="rId6" Type="http://schemas.openxmlformats.org/officeDocument/2006/relationships/comments" Target="../comments/comment2.xml"/><Relationship Id="rId5" Type="http://schemas.openxmlformats.org/officeDocument/2006/relationships/image" Target="../media/image41.jpg"/><Relationship Id="rId4" Type="http://schemas.openxmlformats.org/officeDocument/2006/relationships/hyperlink" Target="http://www.youtube.com/watch?v=zrVU8UzVwiY"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73.xml"/><Relationship Id="rId6" Type="http://schemas.openxmlformats.org/officeDocument/2006/relationships/comments" Target="../comments/comment3.xml"/><Relationship Id="rId5" Type="http://schemas.openxmlformats.org/officeDocument/2006/relationships/image" Target="../media/image42.jpg"/><Relationship Id="rId4" Type="http://schemas.openxmlformats.org/officeDocument/2006/relationships/hyperlink" Target="http://www.youtube.com/watch?v=TsjcjHxzVKw"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www.youtube.com/watch?v=97McqPJrDBw" TargetMode="External"/><Relationship Id="rId3" Type="http://schemas.openxmlformats.org/officeDocument/2006/relationships/image" Target="../media/image39.png"/><Relationship Id="rId7"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3.xml"/><Relationship Id="rId6" Type="http://schemas.openxmlformats.org/officeDocument/2006/relationships/hyperlink" Target="http://www.youtube.com/watch?v=8Q81cBBZt2U" TargetMode="External"/><Relationship Id="rId5" Type="http://schemas.openxmlformats.org/officeDocument/2006/relationships/image" Target="../media/image43.jpg"/><Relationship Id="rId10" Type="http://schemas.openxmlformats.org/officeDocument/2006/relationships/comments" Target="../comments/comment4.xml"/><Relationship Id="rId4" Type="http://schemas.openxmlformats.org/officeDocument/2006/relationships/hyperlink" Target="http://www.youtube.com/watch?v=WOpergV-Wug" TargetMode="External"/><Relationship Id="rId9" Type="http://schemas.openxmlformats.org/officeDocument/2006/relationships/image" Target="../media/image45.jpg"/></Relationships>
</file>

<file path=ppt/slides/_rels/slide35.xml.rels><?xml version="1.0" encoding="UTF-8" standalone="yes"?>
<Relationships xmlns="http://schemas.openxmlformats.org/package/2006/relationships"><Relationship Id="rId8" Type="http://schemas.openxmlformats.org/officeDocument/2006/relationships/comments" Target="../comments/comment5.xml"/><Relationship Id="rId3" Type="http://schemas.openxmlformats.org/officeDocument/2006/relationships/image" Target="../media/image39.png"/><Relationship Id="rId7"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3.xml"/><Relationship Id="rId6" Type="http://schemas.openxmlformats.org/officeDocument/2006/relationships/hyperlink" Target="http://www.youtube.com/watch?v=dW5GH7vUE7o" TargetMode="External"/><Relationship Id="rId5" Type="http://schemas.openxmlformats.org/officeDocument/2006/relationships/image" Target="../media/image46.jpg"/><Relationship Id="rId4" Type="http://schemas.openxmlformats.org/officeDocument/2006/relationships/hyperlink" Target="http://www.youtube.com/watch?v=yE68TFadm_I"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26.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39.xml"/><Relationship Id="rId1" Type="http://schemas.openxmlformats.org/officeDocument/2006/relationships/slideLayout" Target="../slideLayouts/slideLayout26.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4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40.xml"/><Relationship Id="rId1" Type="http://schemas.openxmlformats.org/officeDocument/2006/relationships/slideLayout" Target="../slideLayouts/slideLayout26.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4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41.xml"/><Relationship Id="rId1" Type="http://schemas.openxmlformats.org/officeDocument/2006/relationships/slideLayout" Target="../slideLayouts/slideLayout26.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4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42.xml"/><Relationship Id="rId1" Type="http://schemas.openxmlformats.org/officeDocument/2006/relationships/slideLayout" Target="../slideLayouts/slideLayout26.xml"/><Relationship Id="rId6" Type="http://schemas.openxmlformats.org/officeDocument/2006/relationships/image" Target="../media/image87.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43.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39.png"/><Relationship Id="rId7" Type="http://schemas.openxmlformats.org/officeDocument/2006/relationships/image" Target="../media/image95.png"/><Relationship Id="rId2" Type="http://schemas.openxmlformats.org/officeDocument/2006/relationships/notesSlide" Target="../notesSlides/notesSlide43.xml"/><Relationship Id="rId1" Type="http://schemas.openxmlformats.org/officeDocument/2006/relationships/slideLayout" Target="../slideLayouts/slideLayout40.xml"/><Relationship Id="rId6" Type="http://schemas.openxmlformats.org/officeDocument/2006/relationships/image" Target="../media/image94.png"/><Relationship Id="rId11" Type="http://schemas.openxmlformats.org/officeDocument/2006/relationships/comments" Target="../comments/comment6.xml"/><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s>
</file>

<file path=ppt/slides/_rels/slide44.xml.rels><?xml version="1.0" encoding="UTF-8" standalone="yes"?>
<Relationships xmlns="http://schemas.openxmlformats.org/package/2006/relationships"><Relationship Id="rId8" Type="http://schemas.openxmlformats.org/officeDocument/2006/relationships/comments" Target="../comments/comment7.xml"/><Relationship Id="rId3" Type="http://schemas.openxmlformats.org/officeDocument/2006/relationships/image" Target="../media/image39.png"/><Relationship Id="rId7" Type="http://schemas.openxmlformats.org/officeDocument/2006/relationships/image" Target="../media/image102.png"/><Relationship Id="rId2" Type="http://schemas.openxmlformats.org/officeDocument/2006/relationships/notesSlide" Target="../notesSlides/notesSlide44.xml"/><Relationship Id="rId1" Type="http://schemas.openxmlformats.org/officeDocument/2006/relationships/slideLayout" Target="../slideLayouts/slideLayout40.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45.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3.png"/><Relationship Id="rId7" Type="http://schemas.openxmlformats.org/officeDocument/2006/relationships/image" Target="../media/image106.png"/><Relationship Id="rId2" Type="http://schemas.openxmlformats.org/officeDocument/2006/relationships/notesSlide" Target="../notesSlides/notesSlide45.xml"/><Relationship Id="rId1" Type="http://schemas.openxmlformats.org/officeDocument/2006/relationships/slideLayout" Target="../slideLayouts/slideLayout40.xml"/><Relationship Id="rId6" Type="http://schemas.openxmlformats.org/officeDocument/2006/relationships/image" Target="../media/image105.png"/><Relationship Id="rId5" Type="http://schemas.openxmlformats.org/officeDocument/2006/relationships/image" Target="../media/image104.png"/><Relationship Id="rId10" Type="http://schemas.openxmlformats.org/officeDocument/2006/relationships/comments" Target="../comments/comment8.xml"/><Relationship Id="rId4" Type="http://schemas.openxmlformats.org/officeDocument/2006/relationships/image" Target="../media/image39.png"/><Relationship Id="rId9" Type="http://schemas.openxmlformats.org/officeDocument/2006/relationships/image" Target="../media/image108.png"/></Relationships>
</file>

<file path=ppt/slides/_rels/slide46.xml.rels><?xml version="1.0" encoding="UTF-8" standalone="yes"?>
<Relationships xmlns="http://schemas.openxmlformats.org/package/2006/relationships"><Relationship Id="rId8" Type="http://schemas.openxmlformats.org/officeDocument/2006/relationships/comments" Target="../comments/comment9.xml"/><Relationship Id="rId3" Type="http://schemas.openxmlformats.org/officeDocument/2006/relationships/image" Target="../media/image39.png"/><Relationship Id="rId7" Type="http://schemas.openxmlformats.org/officeDocument/2006/relationships/image" Target="../media/image112.png"/><Relationship Id="rId2" Type="http://schemas.openxmlformats.org/officeDocument/2006/relationships/notesSlide" Target="../notesSlides/notesSlide46.xml"/><Relationship Id="rId1" Type="http://schemas.openxmlformats.org/officeDocument/2006/relationships/slideLayout" Target="../slideLayouts/slideLayout40.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47.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comments" Target="../comments/comment10.xml"/><Relationship Id="rId3" Type="http://schemas.openxmlformats.org/officeDocument/2006/relationships/image" Target="../media/image113.png"/><Relationship Id="rId7" Type="http://schemas.openxmlformats.org/officeDocument/2006/relationships/image" Target="../media/image116.png"/><Relationship Id="rId12" Type="http://schemas.openxmlformats.org/officeDocument/2006/relationships/image" Target="../media/image121.png"/><Relationship Id="rId2" Type="http://schemas.openxmlformats.org/officeDocument/2006/relationships/notesSlide" Target="../notesSlides/notesSlide47.xml"/><Relationship Id="rId1" Type="http://schemas.openxmlformats.org/officeDocument/2006/relationships/slideLayout" Target="../slideLayouts/slideLayout40.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39.png"/><Relationship Id="rId9" Type="http://schemas.openxmlformats.org/officeDocument/2006/relationships/image" Target="../media/image118.png"/></Relationships>
</file>

<file path=ppt/slides/_rels/slide4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8.xml"/><Relationship Id="rId1" Type="http://schemas.openxmlformats.org/officeDocument/2006/relationships/slideLayout" Target="../slideLayouts/slideLayout40.xml"/><Relationship Id="rId6" Type="http://schemas.openxmlformats.org/officeDocument/2006/relationships/comments" Target="../comments/comment11.xml"/><Relationship Id="rId5" Type="http://schemas.openxmlformats.org/officeDocument/2006/relationships/image" Target="../media/image121.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73.xml"/><Relationship Id="rId5" Type="http://schemas.openxmlformats.org/officeDocument/2006/relationships/comments" Target="../comments/comment12.xml"/><Relationship Id="rId4" Type="http://schemas.openxmlformats.org/officeDocument/2006/relationships/image" Target="../media/image122.png"/></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73.xml"/><Relationship Id="rId5" Type="http://schemas.openxmlformats.org/officeDocument/2006/relationships/comments" Target="../comments/comment13.xml"/><Relationship Id="rId4" Type="http://schemas.openxmlformats.org/officeDocument/2006/relationships/image" Target="../media/image123.png"/></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73.xml"/><Relationship Id="rId5" Type="http://schemas.openxmlformats.org/officeDocument/2006/relationships/comments" Target="../comments/comment14.xml"/><Relationship Id="rId4" Type="http://schemas.openxmlformats.org/officeDocument/2006/relationships/image" Target="../media/image124.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2.xml"/><Relationship Id="rId1" Type="http://schemas.openxmlformats.org/officeDocument/2006/relationships/slideLayout" Target="../slideLayouts/slideLayout73.xml"/><Relationship Id="rId5" Type="http://schemas.openxmlformats.org/officeDocument/2006/relationships/comments" Target="../comments/comment15.xml"/><Relationship Id="rId4" Type="http://schemas.openxmlformats.org/officeDocument/2006/relationships/image" Target="../media/image125.pn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54.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jpg"/><Relationship Id="rId7" Type="http://schemas.openxmlformats.org/officeDocument/2006/relationships/image" Target="../media/image131.jp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130.jpg"/><Relationship Id="rId5" Type="http://schemas.openxmlformats.org/officeDocument/2006/relationships/image" Target="../media/image129.jpg"/><Relationship Id="rId4" Type="http://schemas.openxmlformats.org/officeDocument/2006/relationships/image" Target="../media/image128.jpg"/><Relationship Id="rId9" Type="http://schemas.openxmlformats.org/officeDocument/2006/relationships/image" Target="../media/image133.png"/></Relationships>
</file>

<file path=ppt/slides/_rels/slide55.xml.rels><?xml version="1.0" encoding="UTF-8" standalone="yes"?>
<Relationships xmlns="http://schemas.openxmlformats.org/package/2006/relationships"><Relationship Id="rId3" Type="http://schemas.openxmlformats.org/officeDocument/2006/relationships/image" Target="../media/image134.jpg"/><Relationship Id="rId7" Type="http://schemas.openxmlformats.org/officeDocument/2006/relationships/image" Target="../media/image39.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27.jpg"/><Relationship Id="rId4" Type="http://schemas.openxmlformats.org/officeDocument/2006/relationships/image" Target="../media/image135.pn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5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7.xml"/><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8.xml"/><Relationship Id="rId1" Type="http://schemas.openxmlformats.org/officeDocument/2006/relationships/slideLayout" Target="../slideLayouts/slideLayout26.xml"/><Relationship Id="rId4" Type="http://schemas.openxmlformats.org/officeDocument/2006/relationships/comments" Target="../comments/comment16.xml"/></Relationships>
</file>

<file path=ppt/slides/_rels/slide5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9.xml"/><Relationship Id="rId1" Type="http://schemas.openxmlformats.org/officeDocument/2006/relationships/slideLayout" Target="../slideLayouts/slideLayout39.xml"/><Relationship Id="rId4" Type="http://schemas.openxmlformats.org/officeDocument/2006/relationships/comments" Target="../comments/comment17.xml"/></Relationships>
</file>

<file path=ppt/slides/_rels/slide6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0.xml"/><Relationship Id="rId1" Type="http://schemas.openxmlformats.org/officeDocument/2006/relationships/slideLayout" Target="../slideLayouts/slideLayout39.xml"/><Relationship Id="rId4" Type="http://schemas.openxmlformats.org/officeDocument/2006/relationships/comments" Target="../comments/commen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1.xml"/><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2.xml"/><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3.xml"/><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4.xml"/><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5.xml"/><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6.xml"/><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7.xml"/><Relationship Id="rId1" Type="http://schemas.openxmlformats.org/officeDocument/2006/relationships/slideLayout" Target="../slideLayouts/slideLayout39.xml"/><Relationship Id="rId4" Type="http://schemas.openxmlformats.org/officeDocument/2006/relationships/comments" Target="../comments/comment19.xml"/></Relationships>
</file>

<file path=ppt/slides/_rels/slide6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8.xml"/><Relationship Id="rId1" Type="http://schemas.openxmlformats.org/officeDocument/2006/relationships/slideLayout" Target="../slideLayouts/slideLayout39.xml"/><Relationship Id="rId4" Type="http://schemas.openxmlformats.org/officeDocument/2006/relationships/comments" Target="../comments/comment20.xml"/></Relationships>
</file>

<file path=ppt/slides/_rels/slide6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9.xml"/><Relationship Id="rId1" Type="http://schemas.openxmlformats.org/officeDocument/2006/relationships/slideLayout" Target="../slideLayouts/slideLayout39.xml"/><Relationship Id="rId4" Type="http://schemas.openxmlformats.org/officeDocument/2006/relationships/comments" Target="../comments/comment21.xml"/></Relationships>
</file>

<file path=ppt/slides/_rels/slide7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0.xml"/><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1.xml"/><Relationship Id="rId1" Type="http://schemas.openxmlformats.org/officeDocument/2006/relationships/slideLayout" Target="../slideLayouts/slideLayout39.xml"/></Relationships>
</file>

<file path=ppt/slides/_rels/slide7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2.xml"/><Relationship Id="rId1" Type="http://schemas.openxmlformats.org/officeDocument/2006/relationships/slideLayout" Target="../slideLayouts/slideLayout39.xml"/><Relationship Id="rId4" Type="http://schemas.openxmlformats.org/officeDocument/2006/relationships/image" Target="../media/image139.png"/></Relationships>
</file>

<file path=ppt/slides/_rels/slide7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3.xml"/><Relationship Id="rId1" Type="http://schemas.openxmlformats.org/officeDocument/2006/relationships/slideLayout" Target="../slideLayouts/slideLayout40.xml"/><Relationship Id="rId5" Type="http://schemas.openxmlformats.org/officeDocument/2006/relationships/comments" Target="../comments/comment22.xml"/><Relationship Id="rId4" Type="http://schemas.openxmlformats.org/officeDocument/2006/relationships/image" Target="../media/image138.png"/></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4.xml"/><Relationship Id="rId1" Type="http://schemas.openxmlformats.org/officeDocument/2006/relationships/slideLayout" Target="../slideLayouts/slideLayout40.xml"/><Relationship Id="rId5" Type="http://schemas.openxmlformats.org/officeDocument/2006/relationships/comments" Target="../comments/comment23.xml"/><Relationship Id="rId4" Type="http://schemas.openxmlformats.org/officeDocument/2006/relationships/image" Target="../media/image138.png"/></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image" Target="../media/image143.jpg"/><Relationship Id="rId3" Type="http://schemas.openxmlformats.org/officeDocument/2006/relationships/image" Target="../media/image140.jpg"/><Relationship Id="rId7" Type="http://schemas.openxmlformats.org/officeDocument/2006/relationships/image" Target="../media/image142.jpg"/><Relationship Id="rId2" Type="http://schemas.openxmlformats.org/officeDocument/2006/relationships/notesSlide" Target="../notesSlides/notesSlide76.xml"/><Relationship Id="rId1" Type="http://schemas.openxmlformats.org/officeDocument/2006/relationships/slideLayout" Target="../slideLayouts/slideLayout26.xml"/><Relationship Id="rId6" Type="http://schemas.openxmlformats.org/officeDocument/2006/relationships/image" Target="../media/image141.jpg"/><Relationship Id="rId5" Type="http://schemas.openxmlformats.org/officeDocument/2006/relationships/image" Target="../media/image16.jpg"/><Relationship Id="rId4" Type="http://schemas.openxmlformats.org/officeDocument/2006/relationships/image" Target="../media/image134.jpg"/></Relationships>
</file>

<file path=ppt/slides/_rels/slide7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7.xml"/><Relationship Id="rId1" Type="http://schemas.openxmlformats.org/officeDocument/2006/relationships/slideLayout" Target="../slideLayouts/slideLayout26.xml"/><Relationship Id="rId4" Type="http://schemas.openxmlformats.org/officeDocument/2006/relationships/image" Target="../media/image133.png"/></Relationships>
</file>

<file path=ppt/slides/_rels/slide78.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78.xml"/><Relationship Id="rId1" Type="http://schemas.openxmlformats.org/officeDocument/2006/relationships/slideLayout" Target="../slideLayouts/slideLayout26.xml"/><Relationship Id="rId4" Type="http://schemas.openxmlformats.org/officeDocument/2006/relationships/image" Target="../media/image141.jpg"/></Relationships>
</file>

<file path=ppt/slides/_rels/slide7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79.xml"/><Relationship Id="rId1" Type="http://schemas.openxmlformats.org/officeDocument/2006/relationships/slideLayout" Target="../slideLayouts/slideLayout26.xml"/><Relationship Id="rId4" Type="http://schemas.openxmlformats.org/officeDocument/2006/relationships/image" Target="../media/image145.jpg"/></Relationships>
</file>

<file path=ppt/slides/_rels/slide8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80.xml"/><Relationship Id="rId1" Type="http://schemas.openxmlformats.org/officeDocument/2006/relationships/slideLayout" Target="../slideLayouts/slideLayout2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6.xml"/></Relationships>
</file>

<file path=ppt/slides/_rels/slide8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82.xml"/><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8" Type="http://schemas.openxmlformats.org/officeDocument/2006/relationships/image" Target="../media/image152.png"/><Relationship Id="rId13" Type="http://schemas.openxmlformats.org/officeDocument/2006/relationships/image" Target="../media/image157.png"/><Relationship Id="rId3" Type="http://schemas.openxmlformats.org/officeDocument/2006/relationships/image" Target="../media/image147.png"/><Relationship Id="rId7" Type="http://schemas.openxmlformats.org/officeDocument/2006/relationships/image" Target="../media/image151.png"/><Relationship Id="rId12" Type="http://schemas.openxmlformats.org/officeDocument/2006/relationships/image" Target="../media/image156.png"/><Relationship Id="rId2" Type="http://schemas.openxmlformats.org/officeDocument/2006/relationships/notesSlide" Target="../notesSlides/notesSlide83.xml"/><Relationship Id="rId1" Type="http://schemas.openxmlformats.org/officeDocument/2006/relationships/slideLayout" Target="../slideLayouts/slideLayout26.xml"/><Relationship Id="rId6" Type="http://schemas.openxmlformats.org/officeDocument/2006/relationships/image" Target="../media/image150.png"/><Relationship Id="rId11" Type="http://schemas.openxmlformats.org/officeDocument/2006/relationships/image" Target="../media/image155.png"/><Relationship Id="rId5" Type="http://schemas.openxmlformats.org/officeDocument/2006/relationships/image" Target="../media/image149.png"/><Relationship Id="rId15" Type="http://schemas.openxmlformats.org/officeDocument/2006/relationships/image" Target="../media/image159.png"/><Relationship Id="rId10" Type="http://schemas.openxmlformats.org/officeDocument/2006/relationships/image" Target="../media/image154.png"/><Relationship Id="rId4" Type="http://schemas.openxmlformats.org/officeDocument/2006/relationships/image" Target="../media/image148.png"/><Relationship Id="rId9" Type="http://schemas.openxmlformats.org/officeDocument/2006/relationships/image" Target="../media/image153.png"/><Relationship Id="rId14" Type="http://schemas.openxmlformats.org/officeDocument/2006/relationships/image" Target="../media/image158.png"/></Relationships>
</file>

<file path=ppt/slides/_rels/slide8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notesSlide" Target="../notesSlides/notesSlide84.xml"/><Relationship Id="rId1" Type="http://schemas.openxmlformats.org/officeDocument/2006/relationships/slideLayout" Target="../slideLayouts/slideLayout26.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comments" Target="../comments/comment24.xml"/></Relationships>
</file>

<file path=ppt/slides/_rels/slide8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85.xml"/><Relationship Id="rId1" Type="http://schemas.openxmlformats.org/officeDocument/2006/relationships/slideLayout" Target="../slideLayouts/slideLayout26.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8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86.xml"/><Relationship Id="rId1" Type="http://schemas.openxmlformats.org/officeDocument/2006/relationships/slideLayout" Target="../slideLayouts/slideLayout26.xml"/><Relationship Id="rId6" Type="http://schemas.openxmlformats.org/officeDocument/2006/relationships/image" Target="../media/image170.jpg"/><Relationship Id="rId5" Type="http://schemas.openxmlformats.org/officeDocument/2006/relationships/image" Target="../media/image84.png"/><Relationship Id="rId4" Type="http://schemas.openxmlformats.org/officeDocument/2006/relationships/image" Target="../media/image131.jpg"/></Relationships>
</file>

<file path=ppt/slides/_rels/slide87.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87.xml"/><Relationship Id="rId1" Type="http://schemas.openxmlformats.org/officeDocument/2006/relationships/slideLayout" Target="../slideLayouts/slideLayout26.xml"/><Relationship Id="rId6" Type="http://schemas.openxmlformats.org/officeDocument/2006/relationships/image" Target="../media/image174.jpg"/><Relationship Id="rId5" Type="http://schemas.openxmlformats.org/officeDocument/2006/relationships/image" Target="../media/image173.jpg"/><Relationship Id="rId4" Type="http://schemas.openxmlformats.org/officeDocument/2006/relationships/image" Target="../media/image172.jpg"/></Relationships>
</file>

<file path=ppt/slides/_rels/slide88.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88.xml"/><Relationship Id="rId1" Type="http://schemas.openxmlformats.org/officeDocument/2006/relationships/slideLayout" Target="../slideLayouts/slideLayout26.xml"/><Relationship Id="rId4" Type="http://schemas.openxmlformats.org/officeDocument/2006/relationships/image" Target="../media/image176.png"/></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AEB"/>
            </a:gs>
            <a:gs pos="100000">
              <a:srgbClr val="FFD457"/>
            </a:gs>
          </a:gsLst>
          <a:path path="circle">
            <a:fillToRect l="50000" t="50000" r="50000" b="50000"/>
          </a:path>
          <a:tileRect/>
        </a:gradFill>
        <a:effectLst/>
      </p:bgPr>
    </p:bg>
    <p:spTree>
      <p:nvGrpSpPr>
        <p:cNvPr id="1" name="Shape 376"/>
        <p:cNvGrpSpPr/>
        <p:nvPr/>
      </p:nvGrpSpPr>
      <p:grpSpPr>
        <a:xfrm>
          <a:off x="0" y="0"/>
          <a:ext cx="0" cy="0"/>
          <a:chOff x="0" y="0"/>
          <a:chExt cx="0" cy="0"/>
        </a:xfrm>
      </p:grpSpPr>
      <p:sp>
        <p:nvSpPr>
          <p:cNvPr id="377" name="Google Shape;377;p82"/>
          <p:cNvSpPr txBox="1"/>
          <p:nvPr/>
        </p:nvSpPr>
        <p:spPr>
          <a:xfrm>
            <a:off x="662200" y="12563250"/>
            <a:ext cx="52110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pic>
        <p:nvPicPr>
          <p:cNvPr id="378" name="Google Shape;378;p82"/>
          <p:cNvPicPr preferRelativeResize="0"/>
          <p:nvPr/>
        </p:nvPicPr>
        <p:blipFill>
          <a:blip r:embed="rId3">
            <a:alphaModFix/>
          </a:blip>
          <a:stretch>
            <a:fillRect/>
          </a:stretch>
        </p:blipFill>
        <p:spPr>
          <a:xfrm>
            <a:off x="4894325" y="4442200"/>
            <a:ext cx="14206674" cy="3600225"/>
          </a:xfrm>
          <a:prstGeom prst="rect">
            <a:avLst/>
          </a:prstGeom>
          <a:noFill/>
          <a:ln>
            <a:noFill/>
          </a:ln>
        </p:spPr>
      </p:pic>
      <p:sp>
        <p:nvSpPr>
          <p:cNvPr id="379" name="Google Shape;379;p82"/>
          <p:cNvSpPr txBox="1"/>
          <p:nvPr/>
        </p:nvSpPr>
        <p:spPr>
          <a:xfrm>
            <a:off x="15442050" y="12228300"/>
            <a:ext cx="8415000" cy="1487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dirty="0">
                <a:solidFill>
                  <a:srgbClr val="1E3932"/>
                </a:solidFill>
                <a:latin typeface="Montserrat"/>
                <a:ea typeface="Montserrat"/>
                <a:cs typeface="Montserrat"/>
                <a:sym typeface="Montserrat"/>
              </a:rPr>
              <a:t>Brand Guide</a:t>
            </a:r>
            <a:endParaRPr sz="2500" dirty="0">
              <a:solidFill>
                <a:srgbClr val="1E3932"/>
              </a:solidFill>
              <a:latin typeface="Montserrat"/>
              <a:ea typeface="Montserrat"/>
              <a:cs typeface="Montserrat"/>
              <a:sym typeface="Montserrat"/>
            </a:endParaRPr>
          </a:p>
          <a:p>
            <a:pPr marL="0" lvl="0" indent="0" algn="r" rtl="0">
              <a:spcBef>
                <a:spcPts val="0"/>
              </a:spcBef>
              <a:spcAft>
                <a:spcPts val="0"/>
              </a:spcAft>
              <a:buNone/>
            </a:pPr>
            <a:r>
              <a:rPr lang="en-US" sz="2500" b="1" dirty="0">
                <a:solidFill>
                  <a:srgbClr val="1E3932"/>
                </a:solidFill>
                <a:latin typeface="Montserrat"/>
                <a:ea typeface="Montserrat"/>
                <a:cs typeface="Montserrat"/>
                <a:sym typeface="Montserrat"/>
              </a:rPr>
              <a:t>2230718</a:t>
            </a:r>
            <a:endParaRPr sz="2500" b="1" dirty="0">
              <a:solidFill>
                <a:srgbClr val="1E3932"/>
              </a:solidFill>
              <a:latin typeface="Montserrat"/>
              <a:ea typeface="Montserrat"/>
              <a:cs typeface="Montserrat"/>
              <a:sym typeface="Montserrat"/>
            </a:endParaRPr>
          </a:p>
          <a:p>
            <a:pPr marL="0" lvl="0" indent="0" algn="r" rtl="0">
              <a:lnSpc>
                <a:spcPct val="115000"/>
              </a:lnSpc>
              <a:spcBef>
                <a:spcPts val="0"/>
              </a:spcBef>
              <a:spcAft>
                <a:spcPts val="0"/>
              </a:spcAft>
              <a:buNone/>
            </a:pPr>
            <a:r>
              <a:rPr lang="en-US" sz="1100" dirty="0">
                <a:solidFill>
                  <a:schemeClr val="dk2"/>
                </a:solidFill>
                <a:latin typeface="Montserrat"/>
                <a:ea typeface="Montserrat"/>
                <a:cs typeface="Montserrat"/>
                <a:sym typeface="Montserrat"/>
              </a:rPr>
              <a:t>				</a:t>
            </a:r>
            <a:endParaRPr sz="1100" dirty="0">
              <a:solidFill>
                <a:schemeClr val="dk2"/>
              </a:solidFill>
              <a:latin typeface="Montserrat"/>
              <a:ea typeface="Montserrat"/>
              <a:cs typeface="Montserrat"/>
              <a:sym typeface="Montserrat"/>
            </a:endParaRPr>
          </a:p>
          <a:p>
            <a:pPr marL="0" lvl="0" indent="0" algn="r" rtl="0">
              <a:spcBef>
                <a:spcPts val="0"/>
              </a:spcBef>
              <a:spcAft>
                <a:spcPts val="0"/>
              </a:spcAft>
              <a:buNone/>
            </a:pPr>
            <a:r>
              <a:rPr lang="en-US" sz="1100" dirty="0">
                <a:solidFill>
                  <a:schemeClr val="dk2"/>
                </a:solidFill>
                <a:latin typeface="Montserrat"/>
                <a:ea typeface="Montserrat"/>
                <a:cs typeface="Montserrat"/>
                <a:sym typeface="Montserrat"/>
              </a:rPr>
              <a:t>			</a:t>
            </a:r>
            <a:endParaRPr sz="1100" dirty="0">
              <a:solidFill>
                <a:schemeClr val="dk2"/>
              </a:solidFill>
              <a:latin typeface="Montserrat"/>
              <a:ea typeface="Montserrat"/>
              <a:cs typeface="Montserrat"/>
              <a:sym typeface="Montserrat"/>
            </a:endParaRPr>
          </a:p>
          <a:p>
            <a:pPr marL="0" lvl="0" indent="0" algn="r" rtl="0">
              <a:spcBef>
                <a:spcPts val="0"/>
              </a:spcBef>
              <a:spcAft>
                <a:spcPts val="0"/>
              </a:spcAft>
              <a:buNone/>
            </a:pPr>
            <a:r>
              <a:rPr lang="en-US" sz="1100" dirty="0">
                <a:solidFill>
                  <a:schemeClr val="dk2"/>
                </a:solidFill>
                <a:latin typeface="Montserrat"/>
                <a:ea typeface="Montserrat"/>
                <a:cs typeface="Montserrat"/>
                <a:sym typeface="Montserrat"/>
              </a:rPr>
              <a:t>		</a:t>
            </a:r>
            <a:endParaRPr sz="1100" dirty="0">
              <a:solidFill>
                <a:schemeClr val="dk2"/>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83"/>
          <p:cNvSpPr txBox="1"/>
          <p:nvPr/>
        </p:nvSpPr>
        <p:spPr>
          <a:xfrm>
            <a:off x="14994100" y="2802000"/>
            <a:ext cx="4416900" cy="879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dirty="0" err="1">
                <a:solidFill>
                  <a:srgbClr val="1E3932"/>
                </a:solidFill>
                <a:latin typeface="Montserrat SemiBold"/>
                <a:ea typeface="Montserrat SemiBold"/>
                <a:cs typeface="Montserrat SemiBold"/>
                <a:sym typeface="Montserrat SemiBold"/>
              </a:rPr>
              <a:t>MATTERFESTO</a:t>
            </a:r>
            <a:endParaRPr sz="2500" dirty="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dirty="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2500" dirty="0">
                <a:solidFill>
                  <a:srgbClr val="1E3932"/>
                </a:solidFill>
                <a:latin typeface="Montserrat SemiBold"/>
                <a:ea typeface="Montserrat SemiBold"/>
                <a:cs typeface="Montserrat SemiBold"/>
                <a:sym typeface="Montserrat SemiBold"/>
              </a:rPr>
              <a:t>OUR FOUNDATION</a:t>
            </a:r>
            <a:endParaRPr sz="2500" dirty="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dirty="0">
                <a:solidFill>
                  <a:srgbClr val="1E3932"/>
                </a:solidFill>
                <a:latin typeface="Montserrat"/>
                <a:ea typeface="Montserrat"/>
                <a:cs typeface="Montserrat"/>
                <a:sym typeface="Montserrat"/>
              </a:rPr>
              <a:t>PROMISE</a:t>
            </a:r>
            <a:endParaRPr sz="2500" dirty="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dirty="0">
                <a:solidFill>
                  <a:srgbClr val="1E3932"/>
                </a:solidFill>
                <a:latin typeface="Montserrat"/>
                <a:ea typeface="Montserrat"/>
                <a:cs typeface="Montserrat"/>
                <a:sym typeface="Montserrat"/>
              </a:rPr>
              <a:t>POSITION</a:t>
            </a:r>
            <a:endParaRPr sz="2500" dirty="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dirty="0">
                <a:solidFill>
                  <a:srgbClr val="1E3932"/>
                </a:solidFill>
                <a:latin typeface="Montserrat"/>
                <a:ea typeface="Montserrat"/>
                <a:cs typeface="Montserrat"/>
                <a:sym typeface="Montserrat"/>
              </a:rPr>
              <a:t>NARRATIVE</a:t>
            </a:r>
            <a:endParaRPr sz="2500" dirty="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dirty="0">
                <a:solidFill>
                  <a:srgbClr val="1E3932"/>
                </a:solidFill>
                <a:latin typeface="Montserrat"/>
                <a:ea typeface="Montserrat"/>
                <a:cs typeface="Montserrat"/>
                <a:sym typeface="Montserrat"/>
              </a:rPr>
              <a:t>PERSONALITY</a:t>
            </a:r>
            <a:endParaRPr sz="2500" dirty="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dirty="0">
                <a:solidFill>
                  <a:srgbClr val="1E3932"/>
                </a:solidFill>
                <a:latin typeface="Montserrat SemiBold"/>
                <a:ea typeface="Montserrat SemiBold"/>
                <a:cs typeface="Montserrat SemiBold"/>
                <a:sym typeface="Montserrat SemiBold"/>
              </a:rPr>
              <a:t>BRAND BRICKS</a:t>
            </a:r>
            <a:endParaRPr sz="2500" dirty="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dirty="0">
                <a:solidFill>
                  <a:srgbClr val="1E3932"/>
                </a:solidFill>
                <a:latin typeface="Montserrat"/>
                <a:ea typeface="Montserrat"/>
                <a:cs typeface="Montserrat"/>
                <a:sym typeface="Montserrat"/>
              </a:rPr>
              <a:t>	STORY</a:t>
            </a:r>
            <a:endParaRPr sz="2500" dirty="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dirty="0">
                <a:solidFill>
                  <a:srgbClr val="1E3932"/>
                </a:solidFill>
                <a:latin typeface="Montserrat"/>
                <a:ea typeface="Montserrat"/>
                <a:cs typeface="Montserrat"/>
                <a:sym typeface="Montserrat"/>
              </a:rPr>
              <a:t>	</a:t>
            </a:r>
            <a:endParaRPr sz="2500" dirty="0">
              <a:solidFill>
                <a:srgbClr val="1E3932"/>
              </a:solidFill>
              <a:latin typeface="Montserrat"/>
              <a:ea typeface="Montserrat"/>
              <a:cs typeface="Montserrat"/>
              <a:sym typeface="Montserrat"/>
            </a:endParaRPr>
          </a:p>
          <a:p>
            <a:pPr marL="0" lvl="0" indent="457200" algn="l" rtl="0">
              <a:spcBef>
                <a:spcPts val="0"/>
              </a:spcBef>
              <a:spcAft>
                <a:spcPts val="0"/>
              </a:spcAft>
              <a:buNone/>
            </a:pPr>
            <a:r>
              <a:rPr lang="en-US" sz="2500" dirty="0">
                <a:solidFill>
                  <a:srgbClr val="1E3932"/>
                </a:solidFill>
                <a:latin typeface="Montserrat"/>
                <a:ea typeface="Montserrat"/>
                <a:cs typeface="Montserrat"/>
                <a:sym typeface="Montserrat"/>
              </a:rPr>
              <a:t>DESIGN</a:t>
            </a:r>
            <a:endParaRPr sz="2500" dirty="0">
              <a:solidFill>
                <a:srgbClr val="1E3932"/>
              </a:solidFill>
              <a:latin typeface="Montserrat"/>
              <a:ea typeface="Montserrat"/>
              <a:cs typeface="Montserrat"/>
              <a:sym typeface="Montserrat"/>
            </a:endParaRPr>
          </a:p>
          <a:p>
            <a:pPr marL="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dirty="0">
                <a:solidFill>
                  <a:srgbClr val="1E3932"/>
                </a:solidFill>
                <a:latin typeface="Montserrat SemiBold"/>
                <a:ea typeface="Montserrat SemiBold"/>
                <a:cs typeface="Montserrat SemiBold"/>
                <a:sym typeface="Montserrat SemiBold"/>
              </a:rPr>
              <a:t>BLUE PRINTS</a:t>
            </a:r>
            <a:endParaRPr sz="2500" dirty="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0" lvl="0" indent="0" algn="l" rtl="0">
              <a:spcBef>
                <a:spcPts val="0"/>
              </a:spcBef>
              <a:spcAft>
                <a:spcPts val="0"/>
              </a:spcAft>
              <a:buNone/>
            </a:pPr>
            <a:endParaRPr sz="2500" dirty="0">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100" dirty="0">
                <a:solidFill>
                  <a:schemeClr val="dk2"/>
                </a:solidFill>
                <a:latin typeface="Montserrat"/>
                <a:ea typeface="Montserrat"/>
                <a:cs typeface="Montserrat"/>
                <a:sym typeface="Montserrat"/>
              </a:rPr>
              <a:t>				</a:t>
            </a:r>
            <a:endParaRPr sz="1100" dirty="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dirty="0">
                <a:solidFill>
                  <a:schemeClr val="dk2"/>
                </a:solidFill>
                <a:latin typeface="Montserrat"/>
                <a:ea typeface="Montserrat"/>
                <a:cs typeface="Montserrat"/>
                <a:sym typeface="Montserrat"/>
              </a:rPr>
              <a:t>			</a:t>
            </a:r>
            <a:endParaRPr sz="1100" dirty="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dirty="0">
                <a:solidFill>
                  <a:schemeClr val="dk2"/>
                </a:solidFill>
                <a:latin typeface="Montserrat"/>
                <a:ea typeface="Montserrat"/>
                <a:cs typeface="Montserrat"/>
                <a:sym typeface="Montserrat"/>
              </a:rPr>
              <a:t>		</a:t>
            </a:r>
            <a:endParaRPr sz="1100" dirty="0">
              <a:solidFill>
                <a:schemeClr val="dk2"/>
              </a:solidFill>
              <a:latin typeface="Montserrat"/>
              <a:ea typeface="Montserrat"/>
              <a:cs typeface="Montserrat"/>
              <a:sym typeface="Montserrat"/>
            </a:endParaRPr>
          </a:p>
        </p:txBody>
      </p:sp>
      <p:sp>
        <p:nvSpPr>
          <p:cNvPr id="385" name="Google Shape;385;p83"/>
          <p:cNvSpPr txBox="1"/>
          <p:nvPr/>
        </p:nvSpPr>
        <p:spPr>
          <a:xfrm>
            <a:off x="2506650" y="2802000"/>
            <a:ext cx="164946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dirty="0">
                <a:solidFill>
                  <a:srgbClr val="004964"/>
                </a:solidFill>
                <a:latin typeface="Montserrat SemiBold"/>
                <a:ea typeface="Montserrat SemiBold"/>
                <a:cs typeface="Montserrat SemiBold"/>
                <a:sym typeface="Montserrat SemiBold"/>
              </a:rPr>
              <a:t>CONTENTS</a:t>
            </a:r>
            <a:endParaRPr sz="8000" dirty="0">
              <a:solidFill>
                <a:srgbClr val="004964"/>
              </a:solidFill>
              <a:latin typeface="Montserrat SemiBold"/>
              <a:ea typeface="Montserrat SemiBold"/>
              <a:cs typeface="Montserrat SemiBold"/>
              <a:sym typeface="Montserrat SemiBold"/>
            </a:endParaRPr>
          </a:p>
        </p:txBody>
      </p:sp>
      <p:sp>
        <p:nvSpPr>
          <p:cNvPr id="386" name="Google Shape;386;p83"/>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dirty="0">
                <a:solidFill>
                  <a:srgbClr val="D5A00F"/>
                </a:solidFill>
                <a:latin typeface="Montserrat"/>
                <a:ea typeface="Montserrat"/>
                <a:cs typeface="Montserrat"/>
                <a:sym typeface="Montserrat"/>
              </a:rPr>
              <a:t>GUIDE</a:t>
            </a:r>
            <a:endParaRPr sz="2500" b="1" dirty="0">
              <a:solidFill>
                <a:srgbClr val="D5A00F"/>
              </a:solidFill>
              <a:latin typeface="Montserrat"/>
              <a:ea typeface="Montserrat"/>
              <a:cs typeface="Montserrat"/>
              <a:sym typeface="Montserrat"/>
            </a:endParaRPr>
          </a:p>
        </p:txBody>
      </p:sp>
      <p:sp>
        <p:nvSpPr>
          <p:cNvPr id="387" name="Google Shape;387;p83"/>
          <p:cNvSpPr txBox="1"/>
          <p:nvPr/>
        </p:nvSpPr>
        <p:spPr>
          <a:xfrm>
            <a:off x="13534800" y="2802000"/>
            <a:ext cx="1315500" cy="9163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dirty="0">
                <a:solidFill>
                  <a:srgbClr val="D5A00F"/>
                </a:solidFill>
                <a:latin typeface="Montserrat SemiBold"/>
                <a:ea typeface="Montserrat SemiBold"/>
                <a:cs typeface="Montserrat SemiBold"/>
                <a:sym typeface="Montserrat SemiBold"/>
              </a:rPr>
              <a:t>03</a:t>
            </a:r>
            <a:endParaRPr sz="2500" dirty="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dirty="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r>
              <a:rPr lang="en-US" sz="2500" dirty="0">
                <a:solidFill>
                  <a:srgbClr val="D5A00F"/>
                </a:solidFill>
                <a:latin typeface="Montserrat SemiBold"/>
                <a:ea typeface="Montserrat SemiBold"/>
                <a:cs typeface="Montserrat SemiBold"/>
                <a:sym typeface="Montserrat SemiBold"/>
              </a:rPr>
              <a:t>10</a:t>
            </a:r>
            <a:endParaRPr sz="2500" dirty="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dirty="0">
                <a:solidFill>
                  <a:srgbClr val="D5A00F"/>
                </a:solidFill>
                <a:latin typeface="Montserrat"/>
                <a:ea typeface="Montserrat"/>
                <a:cs typeface="Montserrat"/>
                <a:sym typeface="Montserrat"/>
              </a:rPr>
              <a:t>11</a:t>
            </a:r>
            <a:endParaRPr sz="2500" dirty="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dirty="0">
                <a:solidFill>
                  <a:srgbClr val="D5A00F"/>
                </a:solidFill>
                <a:latin typeface="Montserrat"/>
                <a:ea typeface="Montserrat"/>
                <a:cs typeface="Montserrat"/>
                <a:sym typeface="Montserrat"/>
              </a:rPr>
              <a:t>17</a:t>
            </a:r>
            <a:endParaRPr sz="2500" dirty="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dirty="0">
                <a:solidFill>
                  <a:srgbClr val="D5A00F"/>
                </a:solidFill>
                <a:latin typeface="Montserrat"/>
                <a:ea typeface="Montserrat"/>
                <a:cs typeface="Montserrat"/>
                <a:sym typeface="Montserrat"/>
              </a:rPr>
              <a:t>23</a:t>
            </a:r>
            <a:endParaRPr sz="2500" dirty="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dirty="0">
                <a:solidFill>
                  <a:srgbClr val="D5A00F"/>
                </a:solidFill>
                <a:latin typeface="Montserrat"/>
                <a:ea typeface="Montserrat"/>
                <a:cs typeface="Montserrat"/>
                <a:sym typeface="Montserrat"/>
              </a:rPr>
              <a:t>26</a:t>
            </a:r>
            <a:endParaRPr sz="2500" dirty="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dirty="0">
                <a:solidFill>
                  <a:srgbClr val="D5A00F"/>
                </a:solidFill>
                <a:latin typeface="Montserrat SemiBold"/>
                <a:ea typeface="Montserrat SemiBold"/>
                <a:cs typeface="Montserrat SemiBold"/>
                <a:sym typeface="Montserrat SemiBold"/>
              </a:rPr>
              <a:t>29</a:t>
            </a:r>
            <a:endParaRPr sz="2500" dirty="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dirty="0">
                <a:solidFill>
                  <a:srgbClr val="D5A00F"/>
                </a:solidFill>
                <a:latin typeface="Montserrat"/>
                <a:ea typeface="Montserrat"/>
                <a:cs typeface="Montserrat"/>
                <a:sym typeface="Montserrat"/>
              </a:rPr>
              <a:t>	37</a:t>
            </a:r>
            <a:endParaRPr sz="2500" dirty="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dirty="0">
                <a:solidFill>
                  <a:srgbClr val="D5A00F"/>
                </a:solidFill>
                <a:latin typeface="Montserrat"/>
                <a:ea typeface="Montserrat"/>
                <a:cs typeface="Montserrat"/>
                <a:sym typeface="Montserrat"/>
              </a:rPr>
              <a:t>	</a:t>
            </a:r>
            <a:endParaRPr sz="2500" dirty="0">
              <a:solidFill>
                <a:srgbClr val="D5A00F"/>
              </a:solidFill>
              <a:latin typeface="Montserrat"/>
              <a:ea typeface="Montserrat"/>
              <a:cs typeface="Montserrat"/>
              <a:sym typeface="Montserrat"/>
            </a:endParaRPr>
          </a:p>
          <a:p>
            <a:pPr marL="0" lvl="0" indent="457200" algn="r" rtl="0">
              <a:spcBef>
                <a:spcPts val="0"/>
              </a:spcBef>
              <a:spcAft>
                <a:spcPts val="0"/>
              </a:spcAft>
              <a:buNone/>
            </a:pPr>
            <a:r>
              <a:rPr lang="en-US" sz="2500" dirty="0">
                <a:solidFill>
                  <a:srgbClr val="D5A00F"/>
                </a:solidFill>
                <a:latin typeface="Montserrat"/>
                <a:ea typeface="Montserrat"/>
                <a:cs typeface="Montserrat"/>
                <a:sym typeface="Montserrat"/>
              </a:rPr>
              <a:t>47</a:t>
            </a:r>
            <a:endParaRPr sz="2500" dirty="0">
              <a:solidFill>
                <a:srgbClr val="D5A00F"/>
              </a:solidFill>
              <a:latin typeface="Montserrat"/>
              <a:ea typeface="Montserrat"/>
              <a:cs typeface="Montserrat"/>
              <a:sym typeface="Montserrat"/>
            </a:endParaRPr>
          </a:p>
          <a:p>
            <a:pPr marL="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dirty="0">
                <a:solidFill>
                  <a:srgbClr val="D5A00F"/>
                </a:solidFill>
                <a:latin typeface="Montserrat SemiBold"/>
                <a:ea typeface="Montserrat SemiBold"/>
                <a:cs typeface="Montserrat SemiBold"/>
                <a:sym typeface="Montserrat SemiBold"/>
              </a:rPr>
              <a:t>59</a:t>
            </a:r>
            <a:endParaRPr sz="2500" dirty="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0" lvl="0" indent="0" algn="r" rtl="0">
              <a:spcBef>
                <a:spcPts val="0"/>
              </a:spcBef>
              <a:spcAft>
                <a:spcPts val="0"/>
              </a:spcAft>
              <a:buNone/>
            </a:pPr>
            <a:endParaRPr sz="2500" dirty="0">
              <a:solidFill>
                <a:srgbClr val="D5A00F"/>
              </a:solidFill>
              <a:latin typeface="Montserrat"/>
              <a:ea typeface="Montserrat"/>
              <a:cs typeface="Montserrat"/>
              <a:sym typeface="Montserrat"/>
            </a:endParaRPr>
          </a:p>
          <a:p>
            <a:pPr marL="0" lvl="0" indent="0" algn="r" rtl="0">
              <a:lnSpc>
                <a:spcPct val="115000"/>
              </a:lnSpc>
              <a:spcBef>
                <a:spcPts val="0"/>
              </a:spcBef>
              <a:spcAft>
                <a:spcPts val="0"/>
              </a:spcAft>
              <a:buNone/>
            </a:pPr>
            <a:r>
              <a:rPr lang="en-US" sz="1100" dirty="0">
                <a:solidFill>
                  <a:srgbClr val="D5A00F"/>
                </a:solidFill>
                <a:latin typeface="Montserrat"/>
                <a:ea typeface="Montserrat"/>
                <a:cs typeface="Montserrat"/>
                <a:sym typeface="Montserrat"/>
              </a:rPr>
              <a:t>				</a:t>
            </a:r>
            <a:endParaRPr sz="1100" dirty="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1100" dirty="0">
                <a:solidFill>
                  <a:srgbClr val="D5A00F"/>
                </a:solidFill>
                <a:latin typeface="Montserrat"/>
                <a:ea typeface="Montserrat"/>
                <a:cs typeface="Montserrat"/>
                <a:sym typeface="Montserrat"/>
              </a:rPr>
              <a:t>			</a:t>
            </a:r>
            <a:endParaRPr sz="1100" dirty="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1100" dirty="0">
                <a:solidFill>
                  <a:srgbClr val="D5A00F"/>
                </a:solidFill>
                <a:latin typeface="Montserrat"/>
                <a:ea typeface="Montserrat"/>
                <a:cs typeface="Montserrat"/>
                <a:sym typeface="Montserrat"/>
              </a:rPr>
              <a:t>		</a:t>
            </a:r>
            <a:endParaRPr sz="1100" dirty="0">
              <a:solidFill>
                <a:srgbClr val="D5A00F"/>
              </a:solidFill>
              <a:latin typeface="Montserrat"/>
              <a:ea typeface="Montserrat"/>
              <a:cs typeface="Montserrat"/>
              <a:sym typeface="Montserrat"/>
            </a:endParaRPr>
          </a:p>
        </p:txBody>
      </p:sp>
      <p:sp>
        <p:nvSpPr>
          <p:cNvPr id="388" name="Google Shape;388;p83"/>
          <p:cNvSpPr txBox="1"/>
          <p:nvPr/>
        </p:nvSpPr>
        <p:spPr>
          <a:xfrm>
            <a:off x="2506650" y="7937550"/>
            <a:ext cx="8415000" cy="187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solidFill>
                  <a:srgbClr val="1E3932"/>
                </a:solidFill>
                <a:latin typeface="Montserrat"/>
                <a:ea typeface="Montserrat"/>
                <a:cs typeface="Montserrat"/>
                <a:sym typeface="Montserrat"/>
              </a:rPr>
              <a:t>These guidelines are mandatory and must be applied consistently and rigorously to all creative assets made on behalf of Equinox.</a:t>
            </a:r>
            <a:endParaRPr sz="2500">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p:txBody>
      </p:sp>
      <p:sp>
        <p:nvSpPr>
          <p:cNvPr id="389" name="Google Shape;389;p83"/>
          <p:cNvSpPr txBox="1"/>
          <p:nvPr/>
        </p:nvSpPr>
        <p:spPr>
          <a:xfrm>
            <a:off x="2506650" y="9298425"/>
            <a:ext cx="8415000" cy="133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solidFill>
                  <a:srgbClr val="1E3932"/>
                </a:solidFill>
                <a:latin typeface="Montserrat"/>
                <a:ea typeface="Montserrat"/>
                <a:cs typeface="Montserrat"/>
                <a:sym typeface="Montserrat"/>
              </a:rPr>
              <a:t>The information contained in this document is highly confidential and is the proprietary business information of Equinox Business Law Group. It may not be disclosed, reproduced or used for any purposes other than the fulfillment of the business objectives of Equinox. You are obligated to protect this information from unauthorized use or disclosure.</a:t>
            </a:r>
            <a:endParaRPr dirty="0">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600" dirty="0">
                <a:solidFill>
                  <a:schemeClr val="dk2"/>
                </a:solidFill>
                <a:latin typeface="Montserrat"/>
                <a:ea typeface="Montserrat"/>
                <a:cs typeface="Montserrat"/>
                <a:sym typeface="Montserrat"/>
              </a:rPr>
              <a:t>				</a:t>
            </a:r>
            <a:endParaRPr sz="600" dirty="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600" dirty="0">
                <a:solidFill>
                  <a:schemeClr val="dk2"/>
                </a:solidFill>
                <a:latin typeface="Montserrat"/>
                <a:ea typeface="Montserrat"/>
                <a:cs typeface="Montserrat"/>
                <a:sym typeface="Montserrat"/>
              </a:rPr>
              <a:t>			</a:t>
            </a:r>
            <a:endParaRPr sz="600" dirty="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600" dirty="0">
                <a:solidFill>
                  <a:schemeClr val="dk2"/>
                </a:solidFill>
                <a:latin typeface="Montserrat"/>
                <a:ea typeface="Montserrat"/>
                <a:cs typeface="Montserrat"/>
                <a:sym typeface="Montserrat"/>
              </a:rPr>
              <a:t>		</a:t>
            </a:r>
            <a:endParaRPr sz="600" dirty="0">
              <a:solidFill>
                <a:schemeClr val="dk2"/>
              </a:solidFill>
              <a:latin typeface="Montserrat"/>
              <a:ea typeface="Montserrat"/>
              <a:cs typeface="Montserrat"/>
              <a:sym typeface="Montserrat"/>
            </a:endParaRPr>
          </a:p>
        </p:txBody>
      </p:sp>
      <p:sp>
        <p:nvSpPr>
          <p:cNvPr id="390" name="Google Shape;390;p83"/>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dirty="0">
                <a:solidFill>
                  <a:schemeClr val="dk2"/>
                </a:solidFill>
                <a:latin typeface="Montserrat"/>
                <a:ea typeface="Montserrat"/>
                <a:cs typeface="Montserrat"/>
                <a:sym typeface="Montserrat"/>
              </a:rPr>
              <a:t>.  </a:t>
            </a:r>
            <a:br>
              <a:rPr lang="en-US" dirty="0">
                <a:solidFill>
                  <a:schemeClr val="dk2"/>
                </a:solidFill>
                <a:latin typeface="Montserrat"/>
                <a:ea typeface="Montserrat"/>
                <a:cs typeface="Montserrat"/>
                <a:sym typeface="Montserrat"/>
              </a:rPr>
            </a:br>
            <a:r>
              <a:rPr lang="en-US" dirty="0">
                <a:solidFill>
                  <a:schemeClr val="dk2"/>
                </a:solidFill>
                <a:latin typeface="Montserrat"/>
                <a:ea typeface="Montserrat"/>
                <a:cs typeface="Montserrat"/>
                <a:sym typeface="Montserrat"/>
              </a:rPr>
              <a:t>© 2023 </a:t>
            </a:r>
            <a:r>
              <a:rPr lang="en-US" dirty="0" err="1">
                <a:solidFill>
                  <a:schemeClr val="dk2"/>
                </a:solidFill>
                <a:latin typeface="Montserrat"/>
                <a:ea typeface="Montserrat"/>
                <a:cs typeface="Montserrat"/>
                <a:sym typeface="Montserrat"/>
              </a:rPr>
              <a:t>EquInox</a:t>
            </a:r>
            <a:r>
              <a:rPr lang="en-US" dirty="0">
                <a:solidFill>
                  <a:schemeClr val="dk2"/>
                </a:solidFill>
                <a:latin typeface="Montserrat"/>
                <a:ea typeface="Montserrat"/>
                <a:cs typeface="Montserrat"/>
                <a:sym typeface="Montserrat"/>
              </a:rPr>
              <a:t> Business Law Group</a:t>
            </a:r>
            <a:endParaRPr dirty="0">
              <a:solidFill>
                <a:schemeClr val="dk2"/>
              </a:solidFill>
              <a:latin typeface="Montserrat"/>
              <a:ea typeface="Montserrat"/>
              <a:cs typeface="Montserrat"/>
              <a:sym typeface="Montserrat"/>
            </a:endParaRPr>
          </a:p>
        </p:txBody>
      </p:sp>
      <p:sp>
        <p:nvSpPr>
          <p:cNvPr id="391" name="Google Shape;391;p83"/>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Clr>
                <a:srgbClr val="232325"/>
              </a:buClr>
              <a:buSzPts val="2000"/>
              <a:buFont typeface="Arial"/>
              <a:buNone/>
            </a:pPr>
            <a:fld id="{00000000-1234-1234-1234-123412341234}" type="slidenum">
              <a:rPr lang="en-US" sz="1400"/>
              <a:t>2</a:t>
            </a:fld>
            <a:endParaRPr sz="1400">
              <a:solidFill>
                <a:schemeClr val="dk2"/>
              </a:solidFill>
              <a:latin typeface="Lato"/>
              <a:ea typeface="Lato"/>
              <a:cs typeface="Lato"/>
              <a:sym typeface="Lato"/>
            </a:endParaRPr>
          </a:p>
        </p:txBody>
      </p:sp>
      <p:cxnSp>
        <p:nvCxnSpPr>
          <p:cNvPr id="392" name="Google Shape;392;p83"/>
          <p:cNvCxnSpPr/>
          <p:nvPr/>
        </p:nvCxnSpPr>
        <p:spPr>
          <a:xfrm>
            <a:off x="2432075" y="11345350"/>
            <a:ext cx="106497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396"/>
        <p:cNvGrpSpPr/>
        <p:nvPr/>
      </p:nvGrpSpPr>
      <p:grpSpPr>
        <a:xfrm>
          <a:off x="0" y="0"/>
          <a:ext cx="0" cy="0"/>
          <a:chOff x="0" y="0"/>
          <a:chExt cx="0" cy="0"/>
        </a:xfrm>
      </p:grpSpPr>
      <p:pic>
        <p:nvPicPr>
          <p:cNvPr id="397" name="Google Shape;397;p84"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pic>
        <p:nvPicPr>
          <p:cNvPr id="398" name="Google Shape;398;p84"/>
          <p:cNvPicPr preferRelativeResize="0"/>
          <p:nvPr/>
        </p:nvPicPr>
        <p:blipFill>
          <a:blip r:embed="rId4">
            <a:alphaModFix/>
          </a:blip>
          <a:stretch>
            <a:fillRect/>
          </a:stretch>
        </p:blipFill>
        <p:spPr>
          <a:xfrm>
            <a:off x="11115974" y="4583875"/>
            <a:ext cx="1348650" cy="1128951"/>
          </a:xfrm>
          <a:prstGeom prst="rect">
            <a:avLst/>
          </a:prstGeom>
          <a:noFill/>
          <a:ln>
            <a:noFill/>
          </a:ln>
        </p:spPr>
      </p:pic>
      <p:sp>
        <p:nvSpPr>
          <p:cNvPr id="399" name="Google Shape;399;p84"/>
          <p:cNvSpPr txBox="1"/>
          <p:nvPr/>
        </p:nvSpPr>
        <p:spPr>
          <a:xfrm>
            <a:off x="5848000" y="6125675"/>
            <a:ext cx="12164700" cy="2382000"/>
          </a:xfrm>
          <a:prstGeom prst="rect">
            <a:avLst/>
          </a:prstGeom>
          <a:noFill/>
          <a:ln>
            <a:noFill/>
          </a:ln>
        </p:spPr>
        <p:txBody>
          <a:bodyPr spcFirstLastPara="1" wrap="square" lIns="50800" tIns="50800" rIns="50800" bIns="50800" anchor="t" anchorCtr="0">
            <a:noAutofit/>
          </a:bodyPr>
          <a:lstStyle/>
          <a:p>
            <a:pPr marL="0" lvl="0" indent="0" algn="ctr" rtl="0">
              <a:lnSpc>
                <a:spcPct val="70000"/>
              </a:lnSpc>
              <a:spcBef>
                <a:spcPts val="0"/>
              </a:spcBef>
              <a:spcAft>
                <a:spcPts val="0"/>
              </a:spcAft>
              <a:buClr>
                <a:schemeClr val="dk1"/>
              </a:buClr>
              <a:buSzPts val="1100"/>
              <a:buFont typeface="Arial"/>
              <a:buNone/>
            </a:pPr>
            <a:r>
              <a:rPr lang="en-US" sz="12000" b="1">
                <a:solidFill>
                  <a:schemeClr val="lt1"/>
                </a:solidFill>
                <a:latin typeface="Montserrat"/>
                <a:ea typeface="Montserrat"/>
                <a:cs typeface="Montserrat"/>
                <a:sym typeface="Montserrat"/>
              </a:rPr>
              <a:t>MATTERFESTO</a:t>
            </a:r>
            <a:endParaRPr b="1">
              <a:latin typeface="Montserrat"/>
              <a:ea typeface="Montserrat"/>
              <a:cs typeface="Montserrat"/>
              <a:sym typeface="Montserrat"/>
            </a:endParaRPr>
          </a:p>
        </p:txBody>
      </p:sp>
      <p:sp>
        <p:nvSpPr>
          <p:cNvPr id="400" name="Google Shape;400;p84"/>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04"/>
        <p:cNvGrpSpPr/>
        <p:nvPr/>
      </p:nvGrpSpPr>
      <p:grpSpPr>
        <a:xfrm>
          <a:off x="0" y="0"/>
          <a:ext cx="0" cy="0"/>
          <a:chOff x="0" y="0"/>
          <a:chExt cx="0" cy="0"/>
        </a:xfrm>
      </p:grpSpPr>
      <p:sp>
        <p:nvSpPr>
          <p:cNvPr id="405" name="Google Shape;405;p85"/>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sp>
        <p:nvSpPr>
          <p:cNvPr id="406" name="Google Shape;406;p85"/>
          <p:cNvSpPr txBox="1"/>
          <p:nvPr/>
        </p:nvSpPr>
        <p:spPr>
          <a:xfrm>
            <a:off x="2506650" y="2802000"/>
            <a:ext cx="164946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solidFill>
                  <a:srgbClr val="004964"/>
                </a:solidFill>
                <a:latin typeface="Montserrat SemiBold"/>
                <a:ea typeface="Montserrat SemiBold"/>
                <a:cs typeface="Montserrat SemiBold"/>
                <a:sym typeface="Montserrat SemiBold"/>
              </a:rPr>
              <a:t>We believe in the power of law to enable the freedom and confidence to go boldly into the unknown. </a:t>
            </a:r>
            <a:endParaRPr sz="8000">
              <a:solidFill>
                <a:srgbClr val="004964"/>
              </a:solidFill>
              <a:latin typeface="Montserrat SemiBold"/>
              <a:ea typeface="Montserrat SemiBold"/>
              <a:cs typeface="Montserrat SemiBold"/>
              <a:sym typeface="Montserrat SemiBold"/>
            </a:endParaRPr>
          </a:p>
        </p:txBody>
      </p:sp>
      <p:pic>
        <p:nvPicPr>
          <p:cNvPr id="407" name="Google Shape;407;p85"/>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08" name="Google Shape;408;p85"/>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09" name="Google Shape;409;p85"/>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BRAND BELIEF</a:t>
            </a:r>
            <a:endParaRPr sz="2500" b="1">
              <a:solidFill>
                <a:srgbClr val="D5A00F"/>
              </a:solidFill>
              <a:latin typeface="Montserrat"/>
              <a:ea typeface="Montserrat"/>
              <a:cs typeface="Montserrat"/>
              <a:sym typeface="Montserrat"/>
            </a:endParaRPr>
          </a:p>
        </p:txBody>
      </p:sp>
      <p:sp>
        <p:nvSpPr>
          <p:cNvPr id="410" name="Google Shape;410;p85"/>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4</a:t>
            </a:fld>
            <a:endParaRPr sz="1400">
              <a:solidFill>
                <a:schemeClr val="dk2"/>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14"/>
        <p:cNvGrpSpPr/>
        <p:nvPr/>
      </p:nvGrpSpPr>
      <p:grpSpPr>
        <a:xfrm>
          <a:off x="0" y="0"/>
          <a:ext cx="0" cy="0"/>
          <a:chOff x="0" y="0"/>
          <a:chExt cx="0" cy="0"/>
        </a:xfrm>
      </p:grpSpPr>
      <p:sp>
        <p:nvSpPr>
          <p:cNvPr id="415" name="Google Shape;415;p86"/>
          <p:cNvSpPr txBox="1"/>
          <p:nvPr/>
        </p:nvSpPr>
        <p:spPr>
          <a:xfrm>
            <a:off x="2506650" y="2802000"/>
            <a:ext cx="183504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Entrepreneur leaders with a growth mindset who leverage fractional services for expertise and growth, but not for legal. </a:t>
            </a:r>
            <a:endParaRPr sz="8000">
              <a:solidFill>
                <a:srgbClr val="004964"/>
              </a:solidFill>
              <a:latin typeface="Montserrat SemiBold"/>
              <a:ea typeface="Montserrat SemiBold"/>
              <a:cs typeface="Montserrat SemiBold"/>
              <a:sym typeface="Montserrat SemiBold"/>
            </a:endParaRPr>
          </a:p>
        </p:txBody>
      </p:sp>
      <p:sp>
        <p:nvSpPr>
          <p:cNvPr id="416" name="Google Shape;416;p86"/>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OUR PEOPLE</a:t>
            </a:r>
            <a:endParaRPr sz="1300">
              <a:solidFill>
                <a:srgbClr val="D5A00F"/>
              </a:solidFill>
              <a:latin typeface="Montserrat"/>
              <a:ea typeface="Montserrat"/>
              <a:cs typeface="Montserrat"/>
              <a:sym typeface="Montserrat"/>
            </a:endParaRPr>
          </a:p>
        </p:txBody>
      </p:sp>
      <p:sp>
        <p:nvSpPr>
          <p:cNvPr id="417" name="Google Shape;417;p86"/>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18" name="Google Shape;418;p86"/>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19" name="Google Shape;419;p86"/>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20" name="Google Shape;420;p86"/>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5</a:t>
            </a:fld>
            <a:endParaRPr sz="1400">
              <a:solidFill>
                <a:schemeClr val="dk2"/>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24"/>
        <p:cNvGrpSpPr/>
        <p:nvPr/>
      </p:nvGrpSpPr>
      <p:grpSpPr>
        <a:xfrm>
          <a:off x="0" y="0"/>
          <a:ext cx="0" cy="0"/>
          <a:chOff x="0" y="0"/>
          <a:chExt cx="0" cy="0"/>
        </a:xfrm>
      </p:grpSpPr>
      <p:sp>
        <p:nvSpPr>
          <p:cNvPr id="425" name="Google Shape;425;p87"/>
          <p:cNvSpPr txBox="1"/>
          <p:nvPr/>
        </p:nvSpPr>
        <p:spPr>
          <a:xfrm>
            <a:off x="2506650" y="2802000"/>
            <a:ext cx="19130100" cy="1003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Entrepreneurs don’t trust that lawyers can be affordable, accessible, or a strategic advantage. Law feels like a complicated cost that only mega corps can afford.  </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So they go at it alone. </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8000">
              <a:solidFill>
                <a:srgbClr val="004964"/>
              </a:solidFill>
              <a:latin typeface="Montserrat SemiBold"/>
              <a:ea typeface="Montserrat SemiBold"/>
              <a:cs typeface="Montserrat SemiBold"/>
              <a:sym typeface="Montserrat SemiBold"/>
            </a:endParaRPr>
          </a:p>
        </p:txBody>
      </p:sp>
      <p:sp>
        <p:nvSpPr>
          <p:cNvPr id="426" name="Google Shape;426;p87"/>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CURRENT STATE/PROBLEM</a:t>
            </a:r>
            <a:endParaRPr sz="2500" b="1">
              <a:solidFill>
                <a:srgbClr val="D5A00F"/>
              </a:solidFill>
              <a:latin typeface="Montserrat"/>
              <a:ea typeface="Montserrat"/>
              <a:cs typeface="Montserrat"/>
              <a:sym typeface="Montserrat"/>
            </a:endParaRPr>
          </a:p>
        </p:txBody>
      </p:sp>
      <p:sp>
        <p:nvSpPr>
          <p:cNvPr id="427" name="Google Shape;427;p87"/>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28" name="Google Shape;428;p87"/>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29" name="Google Shape;429;p87"/>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30" name="Google Shape;430;p87"/>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6</a:t>
            </a:fld>
            <a:endParaRPr sz="1400">
              <a:solidFill>
                <a:schemeClr val="dk2"/>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34"/>
        <p:cNvGrpSpPr/>
        <p:nvPr/>
      </p:nvGrpSpPr>
      <p:grpSpPr>
        <a:xfrm>
          <a:off x="0" y="0"/>
          <a:ext cx="0" cy="0"/>
          <a:chOff x="0" y="0"/>
          <a:chExt cx="0" cy="0"/>
        </a:xfrm>
      </p:grpSpPr>
      <p:sp>
        <p:nvSpPr>
          <p:cNvPr id="435" name="Google Shape;435;p88"/>
          <p:cNvSpPr txBox="1"/>
          <p:nvPr/>
        </p:nvSpPr>
        <p:spPr>
          <a:xfrm>
            <a:off x="2506650" y="2802000"/>
            <a:ext cx="179835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solidFill>
                  <a:srgbClr val="004964"/>
                </a:solidFill>
                <a:latin typeface="Montserrat SemiBold"/>
                <a:ea typeface="Montserrat SemiBold"/>
                <a:cs typeface="Montserrat SemiBold"/>
                <a:sym typeface="Montserrat SemiBold"/>
              </a:rPr>
              <a:t>We imagine a world where entrepreneurs have the same strategic law advantages as the megacorps.</a:t>
            </a:r>
            <a:endParaRPr sz="8000">
              <a:solidFill>
                <a:srgbClr val="004964"/>
              </a:solidFill>
              <a:latin typeface="Montserrat SemiBold"/>
              <a:ea typeface="Montserrat SemiBold"/>
              <a:cs typeface="Montserrat SemiBold"/>
              <a:sym typeface="Montserrat SemiBold"/>
            </a:endParaRPr>
          </a:p>
        </p:txBody>
      </p:sp>
      <p:sp>
        <p:nvSpPr>
          <p:cNvPr id="436" name="Google Shape;436;p88"/>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FUTURE STATE/PROMISE</a:t>
            </a:r>
            <a:endParaRPr sz="2500" b="1">
              <a:solidFill>
                <a:srgbClr val="D5A00F"/>
              </a:solidFill>
              <a:latin typeface="Montserrat"/>
              <a:ea typeface="Montserrat"/>
              <a:cs typeface="Montserrat"/>
              <a:sym typeface="Montserrat"/>
            </a:endParaRPr>
          </a:p>
        </p:txBody>
      </p:sp>
      <p:sp>
        <p:nvSpPr>
          <p:cNvPr id="437" name="Google Shape;437;p88"/>
          <p:cNvSpPr txBox="1"/>
          <p:nvPr/>
        </p:nvSpPr>
        <p:spPr>
          <a:xfrm>
            <a:off x="590037" y="5850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38" name="Google Shape;438;p88"/>
          <p:cNvPicPr preferRelativeResize="0"/>
          <p:nvPr/>
        </p:nvPicPr>
        <p:blipFill>
          <a:blip r:embed="rId3">
            <a:alphaModFix/>
          </a:blip>
          <a:stretch>
            <a:fillRect/>
          </a:stretch>
        </p:blipFill>
        <p:spPr>
          <a:xfrm>
            <a:off x="2187525" y="518725"/>
            <a:ext cx="979062" cy="819577"/>
          </a:xfrm>
          <a:prstGeom prst="rect">
            <a:avLst/>
          </a:prstGeom>
          <a:noFill/>
          <a:ln>
            <a:noFill/>
          </a:ln>
        </p:spPr>
      </p:pic>
      <p:sp>
        <p:nvSpPr>
          <p:cNvPr id="439" name="Google Shape;439;p88"/>
          <p:cNvSpPr txBox="1"/>
          <p:nvPr/>
        </p:nvSpPr>
        <p:spPr>
          <a:xfrm>
            <a:off x="2952450" y="6045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40" name="Google Shape;440;p88"/>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7</a:t>
            </a:fld>
            <a:endParaRPr sz="1400">
              <a:solidFill>
                <a:schemeClr val="dk2"/>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44"/>
        <p:cNvGrpSpPr/>
        <p:nvPr/>
      </p:nvGrpSpPr>
      <p:grpSpPr>
        <a:xfrm>
          <a:off x="0" y="0"/>
          <a:ext cx="0" cy="0"/>
          <a:chOff x="0" y="0"/>
          <a:chExt cx="0" cy="0"/>
        </a:xfrm>
      </p:grpSpPr>
      <p:sp>
        <p:nvSpPr>
          <p:cNvPr id="445" name="Google Shape;445;p89"/>
          <p:cNvSpPr txBox="1"/>
          <p:nvPr/>
        </p:nvSpPr>
        <p:spPr>
          <a:xfrm>
            <a:off x="2506650" y="2802000"/>
            <a:ext cx="19130100" cy="1003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We make it possible for all business leaders to have a “Chief Legal Officer” on their team by removing the barriers of costs, response time, and complexity.</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8000">
              <a:solidFill>
                <a:srgbClr val="004964"/>
              </a:solidFill>
              <a:latin typeface="Montserrat SemiBold"/>
              <a:ea typeface="Montserrat SemiBold"/>
              <a:cs typeface="Montserrat SemiBold"/>
              <a:sym typeface="Montserrat SemiBold"/>
            </a:endParaRPr>
          </a:p>
        </p:txBody>
      </p:sp>
      <p:sp>
        <p:nvSpPr>
          <p:cNvPr id="446" name="Google Shape;446;p89"/>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HOW WE MAKE IT HAPPEN</a:t>
            </a:r>
            <a:endParaRPr sz="2500" b="1">
              <a:solidFill>
                <a:srgbClr val="D5A00F"/>
              </a:solidFill>
              <a:latin typeface="Montserrat"/>
              <a:ea typeface="Montserrat"/>
              <a:cs typeface="Montserrat"/>
              <a:sym typeface="Montserrat"/>
            </a:endParaRPr>
          </a:p>
        </p:txBody>
      </p:sp>
      <p:sp>
        <p:nvSpPr>
          <p:cNvPr id="447" name="Google Shape;447;p89"/>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48" name="Google Shape;448;p89"/>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49" name="Google Shape;449;p89"/>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50" name="Google Shape;450;p89"/>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8</a:t>
            </a:fld>
            <a:endParaRPr sz="1400">
              <a:solidFill>
                <a:schemeClr val="dk2"/>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4"/>
        <p:cNvGrpSpPr/>
        <p:nvPr/>
      </p:nvGrpSpPr>
      <p:grpSpPr>
        <a:xfrm>
          <a:off x="0" y="0"/>
          <a:ext cx="0" cy="0"/>
          <a:chOff x="0" y="0"/>
          <a:chExt cx="0" cy="0"/>
        </a:xfrm>
      </p:grpSpPr>
      <p:sp>
        <p:nvSpPr>
          <p:cNvPr id="455" name="Google Shape;455;p90"/>
          <p:cNvSpPr/>
          <p:nvPr/>
        </p:nvSpPr>
        <p:spPr>
          <a:xfrm>
            <a:off x="877650" y="4217495"/>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90"/>
          <p:cNvSpPr/>
          <p:nvPr/>
        </p:nvSpPr>
        <p:spPr>
          <a:xfrm>
            <a:off x="877650" y="8708386"/>
            <a:ext cx="22912200" cy="2041500"/>
          </a:xfrm>
          <a:prstGeom prst="rect">
            <a:avLst/>
          </a:prstGeom>
          <a:solidFill>
            <a:srgbClr val="D98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90"/>
          <p:cNvSpPr/>
          <p:nvPr/>
        </p:nvSpPr>
        <p:spPr>
          <a:xfrm>
            <a:off x="877650" y="10953831"/>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90"/>
          <p:cNvSpPr/>
          <p:nvPr/>
        </p:nvSpPr>
        <p:spPr>
          <a:xfrm>
            <a:off x="877650" y="6462940"/>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90"/>
          <p:cNvSpPr/>
          <p:nvPr/>
        </p:nvSpPr>
        <p:spPr>
          <a:xfrm>
            <a:off x="877650" y="1972050"/>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90"/>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MATTER</a:t>
            </a:r>
            <a:endParaRPr sz="3000" i="1">
              <a:solidFill>
                <a:schemeClr val="dk1"/>
              </a:solidFill>
              <a:latin typeface="Proxima Nova"/>
              <a:ea typeface="Proxima Nova"/>
              <a:cs typeface="Proxima Nova"/>
              <a:sym typeface="Proxima Nova"/>
            </a:endParaRPr>
          </a:p>
        </p:txBody>
      </p:sp>
      <p:sp>
        <p:nvSpPr>
          <p:cNvPr id="461" name="Google Shape;461;p90"/>
          <p:cNvSpPr txBox="1"/>
          <p:nvPr/>
        </p:nvSpPr>
        <p:spPr>
          <a:xfrm>
            <a:off x="5121400" y="2373825"/>
            <a:ext cx="171573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We believe in the power of law to enable the freedom and confidence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to go boldly into the unknown. </a:t>
            </a:r>
            <a:endParaRPr sz="3300">
              <a:solidFill>
                <a:schemeClr val="lt1"/>
              </a:solidFill>
              <a:latin typeface="Montserrat SemiBold"/>
              <a:ea typeface="Montserrat SemiBold"/>
              <a:cs typeface="Montserrat SemiBold"/>
              <a:sym typeface="Montserrat SemiBold"/>
            </a:endParaRPr>
          </a:p>
        </p:txBody>
      </p:sp>
      <p:sp>
        <p:nvSpPr>
          <p:cNvPr id="462" name="Google Shape;462;p90"/>
          <p:cNvSpPr txBox="1"/>
          <p:nvPr/>
        </p:nvSpPr>
        <p:spPr>
          <a:xfrm>
            <a:off x="5121400" y="9041398"/>
            <a:ext cx="16971600" cy="1200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We imagine a world where entrepreneurs have the same </a:t>
            </a:r>
            <a:endParaRPr sz="3300">
              <a:solidFill>
                <a:schemeClr val="lt1"/>
              </a:solidFill>
              <a:latin typeface="Montserrat SemiBold"/>
              <a:ea typeface="Montserrat SemiBold"/>
              <a:cs typeface="Montserrat SemiBold"/>
              <a:sym typeface="Montserrat SemiBold"/>
            </a:endParaRPr>
          </a:p>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strategic law advantages as the megacorps.</a:t>
            </a:r>
            <a:endParaRPr sz="3300">
              <a:solidFill>
                <a:schemeClr val="lt1"/>
              </a:solidFill>
              <a:latin typeface="Montserrat SemiBold"/>
              <a:ea typeface="Montserrat SemiBold"/>
              <a:cs typeface="Montserrat SemiBold"/>
              <a:sym typeface="Montserrat SemiBold"/>
            </a:endParaRPr>
          </a:p>
        </p:txBody>
      </p:sp>
      <p:sp>
        <p:nvSpPr>
          <p:cNvPr id="463" name="Google Shape;463;p90"/>
          <p:cNvSpPr txBox="1"/>
          <p:nvPr/>
        </p:nvSpPr>
        <p:spPr>
          <a:xfrm>
            <a:off x="5121400" y="11392976"/>
            <a:ext cx="172986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We make it possible for all business leaders to have a “Chief Legal Officer”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on their team by removing the barriers of costs, response time, and complexity.</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3300">
              <a:solidFill>
                <a:schemeClr val="lt1"/>
              </a:solidFill>
              <a:latin typeface="Montserrat SemiBold"/>
              <a:ea typeface="Montserrat SemiBold"/>
              <a:cs typeface="Montserrat SemiBold"/>
              <a:sym typeface="Montserrat SemiBold"/>
            </a:endParaRPr>
          </a:p>
        </p:txBody>
      </p:sp>
      <p:pic>
        <p:nvPicPr>
          <p:cNvPr id="464" name="Google Shape;464;p90"/>
          <p:cNvPicPr preferRelativeResize="0"/>
          <p:nvPr/>
        </p:nvPicPr>
        <p:blipFill>
          <a:blip r:embed="rId3">
            <a:alphaModFix/>
          </a:blip>
          <a:stretch>
            <a:fillRect/>
          </a:stretch>
        </p:blipFill>
        <p:spPr>
          <a:xfrm>
            <a:off x="1923354" y="366325"/>
            <a:ext cx="979062" cy="819577"/>
          </a:xfrm>
          <a:prstGeom prst="rect">
            <a:avLst/>
          </a:prstGeom>
          <a:noFill/>
          <a:ln>
            <a:noFill/>
          </a:ln>
        </p:spPr>
      </p:pic>
      <p:sp>
        <p:nvSpPr>
          <p:cNvPr id="465" name="Google Shape;465;p90"/>
          <p:cNvSpPr txBox="1"/>
          <p:nvPr/>
        </p:nvSpPr>
        <p:spPr>
          <a:xfrm>
            <a:off x="5121400" y="6629435"/>
            <a:ext cx="17472600" cy="1708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Entrepreneurs don’t trust that lawyers can be affordable, accessible, or a strategic advantage. Law feels like a complicated cost that only mega corps </a:t>
            </a:r>
            <a:endParaRPr sz="3300">
              <a:solidFill>
                <a:schemeClr val="lt1"/>
              </a:solidFill>
              <a:latin typeface="Montserrat SemiBold"/>
              <a:ea typeface="Montserrat SemiBold"/>
              <a:cs typeface="Montserrat SemiBold"/>
              <a:sym typeface="Montserrat SemiBold"/>
            </a:endParaRPr>
          </a:p>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can afford.  So they go at it alone. </a:t>
            </a:r>
            <a:endParaRPr sz="3300">
              <a:solidFill>
                <a:schemeClr val="lt1"/>
              </a:solidFill>
              <a:latin typeface="Montserrat SemiBold"/>
              <a:ea typeface="Montserrat SemiBold"/>
              <a:cs typeface="Montserrat SemiBold"/>
              <a:sym typeface="Montserrat SemiBold"/>
            </a:endParaRPr>
          </a:p>
        </p:txBody>
      </p:sp>
      <p:sp>
        <p:nvSpPr>
          <p:cNvPr id="466" name="Google Shape;466;p90"/>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FESTO</a:t>
            </a:r>
            <a:endParaRPr sz="3000" i="1">
              <a:solidFill>
                <a:schemeClr val="dk1"/>
              </a:solidFill>
              <a:latin typeface="Proxima Nova"/>
              <a:ea typeface="Proxima Nova"/>
              <a:cs typeface="Proxima Nova"/>
              <a:sym typeface="Proxima Nova"/>
            </a:endParaRPr>
          </a:p>
        </p:txBody>
      </p:sp>
      <p:grpSp>
        <p:nvGrpSpPr>
          <p:cNvPr id="467" name="Google Shape;467;p90"/>
          <p:cNvGrpSpPr/>
          <p:nvPr/>
        </p:nvGrpSpPr>
        <p:grpSpPr>
          <a:xfrm>
            <a:off x="1106213" y="2514450"/>
            <a:ext cx="3190530" cy="10248525"/>
            <a:chOff x="1106247" y="2514450"/>
            <a:chExt cx="2852253" cy="10248525"/>
          </a:xfrm>
        </p:grpSpPr>
        <p:sp>
          <p:nvSpPr>
            <p:cNvPr id="468" name="Google Shape;468;p90"/>
            <p:cNvSpPr txBox="1"/>
            <p:nvPr/>
          </p:nvSpPr>
          <p:spPr>
            <a:xfrm>
              <a:off x="1106247" y="2514450"/>
              <a:ext cx="28521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BRAND BELIEF</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essence of what matters to us and our customer. The shared values and raison d être.</a:t>
              </a:r>
              <a:endParaRPr sz="1300">
                <a:solidFill>
                  <a:schemeClr val="lt1"/>
                </a:solidFill>
                <a:latin typeface="Montserrat"/>
                <a:ea typeface="Montserrat"/>
                <a:cs typeface="Montserrat"/>
                <a:sym typeface="Montserrat"/>
              </a:endParaRPr>
            </a:p>
          </p:txBody>
        </p:sp>
        <p:sp>
          <p:nvSpPr>
            <p:cNvPr id="469" name="Google Shape;469;p90"/>
            <p:cNvSpPr txBox="1"/>
            <p:nvPr/>
          </p:nvSpPr>
          <p:spPr>
            <a:xfrm>
              <a:off x="1244847" y="11208375"/>
              <a:ext cx="27135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HOW WE MAKE IT HAPPEN</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way we lead, help, and guide with passion and expertise in product or service. </a:t>
              </a:r>
              <a:endParaRPr sz="1300" b="1">
                <a:solidFill>
                  <a:schemeClr val="lt1"/>
                </a:solidFill>
                <a:latin typeface="Montserrat"/>
                <a:ea typeface="Montserrat"/>
                <a:cs typeface="Montserrat"/>
                <a:sym typeface="Montserrat"/>
              </a:endParaRPr>
            </a:p>
          </p:txBody>
        </p:sp>
        <p:sp>
          <p:nvSpPr>
            <p:cNvPr id="470" name="Google Shape;470;p90"/>
            <p:cNvSpPr txBox="1"/>
            <p:nvPr/>
          </p:nvSpPr>
          <p:spPr>
            <a:xfrm>
              <a:off x="1106247" y="9059703"/>
              <a:ext cx="28521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FUTURE STATE/PROMISE</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What’s our vision? The transformational change that we deliver. </a:t>
              </a:r>
              <a:endParaRPr sz="1300" b="1">
                <a:solidFill>
                  <a:schemeClr val="lt1"/>
                </a:solidFill>
                <a:latin typeface="Montserrat"/>
                <a:ea typeface="Montserrat"/>
                <a:cs typeface="Montserrat"/>
                <a:sym typeface="Montserrat"/>
              </a:endParaRPr>
            </a:p>
          </p:txBody>
        </p:sp>
        <p:sp>
          <p:nvSpPr>
            <p:cNvPr id="471" name="Google Shape;471;p90"/>
            <p:cNvSpPr txBox="1"/>
            <p:nvPr/>
          </p:nvSpPr>
          <p:spPr>
            <a:xfrm>
              <a:off x="1106247" y="6896764"/>
              <a:ext cx="28521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CURRENT STATE/PROBLEM</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What is the real-real </a:t>
              </a:r>
              <a:endParaRPr sz="1300">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problem we solve? </a:t>
              </a:r>
              <a:endParaRPr sz="13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 </a:t>
              </a:r>
              <a:endParaRPr sz="1300" b="1">
                <a:solidFill>
                  <a:schemeClr val="lt1"/>
                </a:solidFill>
                <a:latin typeface="Montserrat"/>
                <a:ea typeface="Montserrat"/>
                <a:cs typeface="Montserrat"/>
                <a:sym typeface="Montserrat"/>
              </a:endParaRPr>
            </a:p>
          </p:txBody>
        </p:sp>
        <p:sp>
          <p:nvSpPr>
            <p:cNvPr id="472" name="Google Shape;472;p90"/>
            <p:cNvSpPr txBox="1"/>
            <p:nvPr/>
          </p:nvSpPr>
          <p:spPr>
            <a:xfrm>
              <a:off x="1565400" y="4605750"/>
              <a:ext cx="23931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OUR PEOPLE</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hero of your brand narrative, the customers we help. </a:t>
              </a:r>
              <a:endParaRPr sz="1300">
                <a:solidFill>
                  <a:schemeClr val="lt1"/>
                </a:solidFill>
                <a:latin typeface="Montserrat"/>
                <a:ea typeface="Montserrat"/>
                <a:cs typeface="Montserrat"/>
                <a:sym typeface="Montserrat"/>
              </a:endParaRPr>
            </a:p>
          </p:txBody>
        </p:sp>
      </p:grpSp>
      <p:sp>
        <p:nvSpPr>
          <p:cNvPr id="473" name="Google Shape;473;p90"/>
          <p:cNvSpPr txBox="1"/>
          <p:nvPr/>
        </p:nvSpPr>
        <p:spPr>
          <a:xfrm>
            <a:off x="5121400" y="4637950"/>
            <a:ext cx="171573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Entrepreneur leaders with a growth mindset who leverage fractional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services for expertise and growth, but not for legal. </a:t>
            </a:r>
            <a:endParaRPr sz="3300">
              <a:solidFill>
                <a:schemeClr val="lt1"/>
              </a:solidFill>
              <a:latin typeface="Montserrat SemiBold"/>
              <a:ea typeface="Montserrat SemiBold"/>
              <a:cs typeface="Montserrat SemiBold"/>
              <a:sym typeface="Montserrat SemiBold"/>
            </a:endParaRPr>
          </a:p>
        </p:txBody>
      </p:sp>
      <p:sp>
        <p:nvSpPr>
          <p:cNvPr id="474" name="Google Shape;474;p90"/>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9</a:t>
            </a:fld>
            <a:endParaRPr/>
          </a:p>
        </p:txBody>
      </p:sp>
      <p:pic>
        <p:nvPicPr>
          <p:cNvPr id="475" name="Google Shape;475;p90"/>
          <p:cNvPicPr preferRelativeResize="0"/>
          <p:nvPr/>
        </p:nvPicPr>
        <p:blipFill>
          <a:blip r:embed="rId4">
            <a:alphaModFix/>
          </a:blip>
          <a:stretch>
            <a:fillRect/>
          </a:stretch>
        </p:blipFill>
        <p:spPr>
          <a:xfrm>
            <a:off x="19754499" y="448663"/>
            <a:ext cx="4035348" cy="1022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479"/>
        <p:cNvGrpSpPr/>
        <p:nvPr/>
      </p:nvGrpSpPr>
      <p:grpSpPr>
        <a:xfrm>
          <a:off x="0" y="0"/>
          <a:ext cx="0" cy="0"/>
          <a:chOff x="0" y="0"/>
          <a:chExt cx="0" cy="0"/>
        </a:xfrm>
      </p:grpSpPr>
      <p:pic>
        <p:nvPicPr>
          <p:cNvPr id="480" name="Google Shape;480;p91"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481" name="Google Shape;481;p91"/>
          <p:cNvSpPr txBox="1"/>
          <p:nvPr/>
        </p:nvSpPr>
        <p:spPr>
          <a:xfrm>
            <a:off x="1870925" y="6050200"/>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FOUNDATION</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pic>
        <p:nvPicPr>
          <p:cNvPr id="482" name="Google Shape;482;p91"/>
          <p:cNvPicPr preferRelativeResize="0"/>
          <p:nvPr/>
        </p:nvPicPr>
        <p:blipFill rotWithShape="1">
          <a:blip r:embed="rId4">
            <a:alphaModFix/>
          </a:blip>
          <a:srcRect l="17523" t="2090" r="22423" b="22180"/>
          <a:stretch/>
        </p:blipFill>
        <p:spPr>
          <a:xfrm>
            <a:off x="10883750" y="2395775"/>
            <a:ext cx="2343750" cy="2955801"/>
          </a:xfrm>
          <a:prstGeom prst="rect">
            <a:avLst/>
          </a:prstGeom>
          <a:noFill/>
          <a:ln>
            <a:noFill/>
          </a:ln>
        </p:spPr>
      </p:pic>
      <p:sp>
        <p:nvSpPr>
          <p:cNvPr id="483" name="Google Shape;483;p91"/>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8D00"/>
        </a:solidFill>
        <a:effectLst/>
      </p:bgPr>
    </p:bg>
    <p:spTree>
      <p:nvGrpSpPr>
        <p:cNvPr id="1" name="Shape 487"/>
        <p:cNvGrpSpPr/>
        <p:nvPr/>
      </p:nvGrpSpPr>
      <p:grpSpPr>
        <a:xfrm>
          <a:off x="0" y="0"/>
          <a:ext cx="0" cy="0"/>
          <a:chOff x="0" y="0"/>
          <a:chExt cx="0" cy="0"/>
        </a:xfrm>
      </p:grpSpPr>
      <p:sp>
        <p:nvSpPr>
          <p:cNvPr id="488" name="Google Shape;488;p92"/>
          <p:cNvSpPr/>
          <p:nvPr/>
        </p:nvSpPr>
        <p:spPr>
          <a:xfrm>
            <a:off x="0" y="0"/>
            <a:ext cx="24384000" cy="137160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92"/>
          <p:cNvSpPr txBox="1">
            <a:spLocks noGrp="1"/>
          </p:cNvSpPr>
          <p:nvPr>
            <p:ph type="title"/>
          </p:nvPr>
        </p:nvSpPr>
        <p:spPr>
          <a:xfrm>
            <a:off x="1917900" y="2361350"/>
            <a:ext cx="16670400" cy="10906500"/>
          </a:xfrm>
          <a:prstGeom prst="rect">
            <a:avLst/>
          </a:prstGeom>
        </p:spPr>
        <p:txBody>
          <a:bodyPr spcFirstLastPara="1" wrap="square" lIns="71425" tIns="71425" rIns="71425" bIns="71425" anchor="t" anchorCtr="0">
            <a:noAutofit/>
          </a:bodyPr>
          <a:lstStyle/>
          <a:p>
            <a:pPr marL="0" lvl="0" indent="0" algn="l" rtl="0">
              <a:lnSpc>
                <a:spcPct val="90000"/>
              </a:lnSpc>
              <a:spcBef>
                <a:spcPts val="600"/>
              </a:spcBef>
              <a:spcAft>
                <a:spcPts val="0"/>
              </a:spcAft>
              <a:buNone/>
            </a:pPr>
            <a:r>
              <a:rPr lang="en-US" sz="12000" b="1">
                <a:solidFill>
                  <a:srgbClr val="003B53"/>
                </a:solidFill>
                <a:latin typeface="Proxima Nova"/>
                <a:ea typeface="Proxima Nova"/>
                <a:cs typeface="Proxima Nova"/>
                <a:sym typeface="Proxima Nova"/>
              </a:rPr>
              <a:t>We enable entrepreneurs with the same strategic law advantages as the megacorps.</a:t>
            </a:r>
            <a:endParaRPr sz="12000">
              <a:solidFill>
                <a:srgbClr val="003B53"/>
              </a:solidFill>
            </a:endParaRPr>
          </a:p>
        </p:txBody>
      </p:sp>
      <p:sp>
        <p:nvSpPr>
          <p:cNvPr id="490" name="Google Shape;490;p92"/>
          <p:cNvSpPr txBox="1"/>
          <p:nvPr/>
        </p:nvSpPr>
        <p:spPr>
          <a:xfrm>
            <a:off x="1917900" y="1545850"/>
            <a:ext cx="6823800" cy="6618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None/>
            </a:pPr>
            <a:r>
              <a:rPr lang="en-US" sz="3100" b="1">
                <a:solidFill>
                  <a:srgbClr val="D98D00"/>
                </a:solidFill>
                <a:latin typeface="Proxima Nova"/>
                <a:ea typeface="Proxima Nova"/>
                <a:cs typeface="Proxima Nova"/>
                <a:sym typeface="Proxima Nova"/>
              </a:rPr>
              <a:t>FUTURE STATE/PROMISE</a:t>
            </a:r>
            <a:endParaRPr sz="3100" b="1">
              <a:solidFill>
                <a:srgbClr val="D98D00"/>
              </a:solidFill>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p93" descr="Google Shape;126;p5"/>
          <p:cNvPicPr preferRelativeResize="0">
            <a:picLocks noGrp="1"/>
          </p:cNvPicPr>
          <p:nvPr>
            <p:ph type="pic" idx="2"/>
          </p:nvPr>
        </p:nvPicPr>
        <p:blipFill rotWithShape="1">
          <a:blip r:embed="rId3">
            <a:alphaModFix/>
          </a:blip>
          <a:srcRect l="12210" t="13741" r="3578" b="11775"/>
          <a:stretch/>
        </p:blipFill>
        <p:spPr>
          <a:xfrm>
            <a:off x="14034290" y="-1"/>
            <a:ext cx="10349536" cy="13716000"/>
          </a:xfrm>
          <a:prstGeom prst="rect">
            <a:avLst/>
          </a:prstGeom>
          <a:noFill/>
          <a:ln>
            <a:noFill/>
          </a:ln>
        </p:spPr>
      </p:pic>
      <p:sp>
        <p:nvSpPr>
          <p:cNvPr id="496" name="Google Shape;496;p93"/>
          <p:cNvSpPr txBox="1">
            <a:spLocks noGrp="1"/>
          </p:cNvSpPr>
          <p:nvPr>
            <p:ph type="title"/>
          </p:nvPr>
        </p:nvSpPr>
        <p:spPr>
          <a:xfrm>
            <a:off x="685800" y="1030675"/>
            <a:ext cx="13376700" cy="1973100"/>
          </a:xfrm>
          <a:prstGeom prst="rect">
            <a:avLst/>
          </a:prstGeom>
          <a:noFill/>
          <a:ln>
            <a:noFill/>
          </a:ln>
        </p:spPr>
        <p:txBody>
          <a:bodyPr spcFirstLastPara="1" wrap="square" lIns="50800" tIns="50800" rIns="50800" bIns="50800" anchor="ctr" anchorCtr="0">
            <a:noAutofit/>
          </a:bodyPr>
          <a:lstStyle/>
          <a:p>
            <a:pPr marL="0" marR="0" lvl="0" indent="0" algn="l" rtl="0">
              <a:lnSpc>
                <a:spcPct val="80000"/>
              </a:lnSpc>
              <a:spcBef>
                <a:spcPts val="0"/>
              </a:spcBef>
              <a:spcAft>
                <a:spcPts val="0"/>
              </a:spcAft>
              <a:buClr>
                <a:srgbClr val="3487A2"/>
              </a:buClr>
              <a:buSzPts val="7200"/>
              <a:buFont typeface="Montserrat"/>
              <a:buNone/>
            </a:pPr>
            <a:r>
              <a:rPr lang="en-US">
                <a:solidFill>
                  <a:srgbClr val="3487A2"/>
                </a:solidFill>
              </a:rPr>
              <a:t>EQUINOX TEAM VALUES  </a:t>
            </a:r>
            <a:endParaRPr/>
          </a:p>
        </p:txBody>
      </p:sp>
      <p:sp>
        <p:nvSpPr>
          <p:cNvPr id="497" name="Google Shape;497;p93"/>
          <p:cNvSpPr txBox="1"/>
          <p:nvPr/>
        </p:nvSpPr>
        <p:spPr>
          <a:xfrm>
            <a:off x="2961914" y="3657594"/>
            <a:ext cx="8953800" cy="83118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Equinox Team Members </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are legal professionals with real business experience as in-house counsel, business degrees, or entrepreneurs. We are:</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Business First</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understand business and support the leadership team’s vision and strategy to achieve its goals. </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Deal Makers</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work collaboratively and innovatively to move the business forward, advising on the balance of business and law in each decision.</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Intentional</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follow through on our commitments. </a:t>
            </a:r>
            <a:endParaRPr sz="14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Montserrat"/>
              <a:buNone/>
            </a:pPr>
            <a:endParaRPr sz="1400" b="0" i="0" u="none" strike="noStrike" cap="none">
              <a:solidFill>
                <a:srgbClr val="000000"/>
              </a:solidFill>
              <a:latin typeface="Montserrat"/>
              <a:ea typeface="Montserrat"/>
              <a:cs typeface="Montserrat"/>
              <a:sym typeface="Montserrat"/>
            </a:endParaRPr>
          </a:p>
        </p:txBody>
      </p:sp>
      <p:pic>
        <p:nvPicPr>
          <p:cNvPr id="498" name="Google Shape;498;p93" descr="Google Shape;103;p2"/>
          <p:cNvPicPr preferRelativeResize="0"/>
          <p:nvPr/>
        </p:nvPicPr>
        <p:blipFill rotWithShape="1">
          <a:blip r:embed="rId4">
            <a:alphaModFix/>
          </a:blip>
          <a:srcRect/>
          <a:stretch/>
        </p:blipFill>
        <p:spPr>
          <a:xfrm>
            <a:off x="1325874" y="3712516"/>
            <a:ext cx="1207100" cy="1202272"/>
          </a:xfrm>
          <a:prstGeom prst="rect">
            <a:avLst/>
          </a:prstGeom>
          <a:noFill/>
          <a:ln>
            <a:noFill/>
          </a:ln>
        </p:spPr>
      </p:pic>
      <p:pic>
        <p:nvPicPr>
          <p:cNvPr id="499" name="Google Shape;499;p93" descr="Google Shape;103;p2"/>
          <p:cNvPicPr preferRelativeResize="0"/>
          <p:nvPr/>
        </p:nvPicPr>
        <p:blipFill rotWithShape="1">
          <a:blip r:embed="rId4">
            <a:alphaModFix/>
          </a:blip>
          <a:srcRect/>
          <a:stretch/>
        </p:blipFill>
        <p:spPr>
          <a:xfrm>
            <a:off x="1325873" y="6014992"/>
            <a:ext cx="1207100" cy="1202272"/>
          </a:xfrm>
          <a:prstGeom prst="rect">
            <a:avLst/>
          </a:prstGeom>
          <a:noFill/>
          <a:ln>
            <a:noFill/>
          </a:ln>
        </p:spPr>
      </p:pic>
      <p:pic>
        <p:nvPicPr>
          <p:cNvPr id="500" name="Google Shape;500;p93" descr="Google Shape;103;p2"/>
          <p:cNvPicPr preferRelativeResize="0"/>
          <p:nvPr/>
        </p:nvPicPr>
        <p:blipFill rotWithShape="1">
          <a:blip r:embed="rId4">
            <a:alphaModFix/>
          </a:blip>
          <a:srcRect/>
          <a:stretch/>
        </p:blipFill>
        <p:spPr>
          <a:xfrm>
            <a:off x="1325873" y="8317468"/>
            <a:ext cx="1207100" cy="1202272"/>
          </a:xfrm>
          <a:prstGeom prst="rect">
            <a:avLst/>
          </a:prstGeom>
          <a:noFill/>
          <a:ln>
            <a:noFill/>
          </a:ln>
        </p:spPr>
      </p:pic>
      <p:pic>
        <p:nvPicPr>
          <p:cNvPr id="501" name="Google Shape;501;p93" descr="Google Shape;103;p2"/>
          <p:cNvPicPr preferRelativeResize="0"/>
          <p:nvPr/>
        </p:nvPicPr>
        <p:blipFill rotWithShape="1">
          <a:blip r:embed="rId4">
            <a:alphaModFix/>
          </a:blip>
          <a:srcRect/>
          <a:stretch/>
        </p:blipFill>
        <p:spPr>
          <a:xfrm>
            <a:off x="1325874" y="10762833"/>
            <a:ext cx="1207100" cy="120227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5"/>
        <p:cNvGrpSpPr/>
        <p:nvPr/>
      </p:nvGrpSpPr>
      <p:grpSpPr>
        <a:xfrm>
          <a:off x="0" y="0"/>
          <a:ext cx="0" cy="0"/>
          <a:chOff x="0" y="0"/>
          <a:chExt cx="0" cy="0"/>
        </a:xfrm>
      </p:grpSpPr>
      <p:cxnSp>
        <p:nvCxnSpPr>
          <p:cNvPr id="506" name="Google Shape;506;p94"/>
          <p:cNvCxnSpPr/>
          <p:nvPr/>
        </p:nvCxnSpPr>
        <p:spPr>
          <a:xfrm>
            <a:off x="9550695"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507" name="Google Shape;507;p94"/>
          <p:cNvCxnSpPr/>
          <p:nvPr/>
        </p:nvCxnSpPr>
        <p:spPr>
          <a:xfrm>
            <a:off x="14582033"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508" name="Google Shape;508;p94"/>
          <p:cNvCxnSpPr/>
          <p:nvPr/>
        </p:nvCxnSpPr>
        <p:spPr>
          <a:xfrm>
            <a:off x="19613346"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509" name="Google Shape;509;p94"/>
          <p:cNvCxnSpPr/>
          <p:nvPr/>
        </p:nvCxnSpPr>
        <p:spPr>
          <a:xfrm>
            <a:off x="4638250" y="2663042"/>
            <a:ext cx="8100" cy="9203100"/>
          </a:xfrm>
          <a:prstGeom prst="straightConnector1">
            <a:avLst/>
          </a:prstGeom>
          <a:noFill/>
          <a:ln w="19050" cap="flat" cmpd="sng">
            <a:solidFill>
              <a:srgbClr val="000000"/>
            </a:solidFill>
            <a:prstDash val="solid"/>
            <a:round/>
            <a:headEnd type="none" w="med" len="med"/>
            <a:tailEnd type="stealth" w="med" len="med"/>
          </a:ln>
        </p:spPr>
      </p:cxnSp>
      <p:sp>
        <p:nvSpPr>
          <p:cNvPr id="510" name="Google Shape;510;p94"/>
          <p:cNvSpPr/>
          <p:nvPr/>
        </p:nvSpPr>
        <p:spPr>
          <a:xfrm>
            <a:off x="12588683"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94"/>
          <p:cNvSpPr/>
          <p:nvPr/>
        </p:nvSpPr>
        <p:spPr>
          <a:xfrm>
            <a:off x="2644900"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94"/>
          <p:cNvSpPr txBox="1"/>
          <p:nvPr/>
        </p:nvSpPr>
        <p:spPr>
          <a:xfrm>
            <a:off x="2818000" y="4231055"/>
            <a:ext cx="36486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KNOWLEDGE </a:t>
            </a:r>
            <a:endParaRPr sz="2400">
              <a:solidFill>
                <a:schemeClr val="dk1"/>
              </a:solidFill>
              <a:latin typeface="Montserrat"/>
              <a:ea typeface="Montserrat"/>
              <a:cs typeface="Montserrat"/>
              <a:sym typeface="Montserrat"/>
            </a:endParaRPr>
          </a:p>
        </p:txBody>
      </p:sp>
      <p:sp>
        <p:nvSpPr>
          <p:cNvPr id="513" name="Google Shape;513;p94"/>
          <p:cNvSpPr txBox="1"/>
          <p:nvPr/>
        </p:nvSpPr>
        <p:spPr>
          <a:xfrm>
            <a:off x="7730445"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DIFFERENTIATION</a:t>
            </a: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514" name="Google Shape;514;p94"/>
          <p:cNvSpPr txBox="1"/>
          <p:nvPr/>
        </p:nvSpPr>
        <p:spPr>
          <a:xfrm>
            <a:off x="12761783"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EXECUTION</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515" name="Google Shape;515;p94"/>
          <p:cNvSpPr txBox="1"/>
          <p:nvPr/>
        </p:nvSpPr>
        <p:spPr>
          <a:xfrm>
            <a:off x="17793096"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OUTCOME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516" name="Google Shape;516;p94"/>
          <p:cNvSpPr/>
          <p:nvPr/>
        </p:nvSpPr>
        <p:spPr>
          <a:xfrm>
            <a:off x="2644900"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94"/>
          <p:cNvSpPr txBox="1"/>
          <p:nvPr/>
        </p:nvSpPr>
        <p:spPr>
          <a:xfrm>
            <a:off x="2516800" y="8486246"/>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VISION</a:t>
            </a:r>
            <a:endParaRPr sz="3000" b="1">
              <a:solidFill>
                <a:schemeClr val="dk1"/>
              </a:solidFill>
              <a:latin typeface="Montserrat"/>
              <a:ea typeface="Montserrat"/>
              <a:cs typeface="Montserrat"/>
              <a:sym typeface="Montserrat"/>
            </a:endParaRPr>
          </a:p>
        </p:txBody>
      </p:sp>
      <p:sp>
        <p:nvSpPr>
          <p:cNvPr id="518" name="Google Shape;518;p94"/>
          <p:cNvSpPr/>
          <p:nvPr/>
        </p:nvSpPr>
        <p:spPr>
          <a:xfrm>
            <a:off x="7557345"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94"/>
          <p:cNvSpPr/>
          <p:nvPr/>
        </p:nvSpPr>
        <p:spPr>
          <a:xfrm>
            <a:off x="7557345"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94"/>
          <p:cNvSpPr/>
          <p:nvPr/>
        </p:nvSpPr>
        <p:spPr>
          <a:xfrm>
            <a:off x="12588683"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94"/>
          <p:cNvSpPr txBox="1"/>
          <p:nvPr/>
        </p:nvSpPr>
        <p:spPr>
          <a:xfrm>
            <a:off x="12964275" y="8486248"/>
            <a:ext cx="3243600" cy="659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2800" b="1">
                <a:solidFill>
                  <a:schemeClr val="dk1"/>
                </a:solidFill>
                <a:latin typeface="Montserrat"/>
                <a:ea typeface="Montserrat"/>
                <a:cs typeface="Montserrat"/>
                <a:sym typeface="Montserrat"/>
              </a:rPr>
              <a:t>EFFICACIOUS</a:t>
            </a:r>
            <a:endParaRPr sz="2800" b="1">
              <a:solidFill>
                <a:schemeClr val="dk1"/>
              </a:solidFill>
              <a:latin typeface="Montserrat"/>
              <a:ea typeface="Montserrat"/>
              <a:cs typeface="Montserrat"/>
              <a:sym typeface="Montserrat"/>
            </a:endParaRPr>
          </a:p>
        </p:txBody>
      </p:sp>
      <p:sp>
        <p:nvSpPr>
          <p:cNvPr id="522" name="Google Shape;522;p94"/>
          <p:cNvSpPr txBox="1"/>
          <p:nvPr/>
        </p:nvSpPr>
        <p:spPr>
          <a:xfrm>
            <a:off x="12698933" y="4231055"/>
            <a:ext cx="37743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EMPATHETIC</a:t>
            </a: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2400">
              <a:solidFill>
                <a:schemeClr val="dk1"/>
              </a:solidFill>
              <a:latin typeface="Montserrat"/>
              <a:ea typeface="Montserrat"/>
              <a:cs typeface="Montserrat"/>
              <a:sym typeface="Montserrat"/>
            </a:endParaRPr>
          </a:p>
        </p:txBody>
      </p:sp>
      <p:sp>
        <p:nvSpPr>
          <p:cNvPr id="523" name="Google Shape;523;p94"/>
          <p:cNvSpPr/>
          <p:nvPr/>
        </p:nvSpPr>
        <p:spPr>
          <a:xfrm>
            <a:off x="17619996"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94"/>
          <p:cNvSpPr txBox="1"/>
          <p:nvPr/>
        </p:nvSpPr>
        <p:spPr>
          <a:xfrm>
            <a:off x="17872451" y="4231055"/>
            <a:ext cx="33882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CONFIDENCE</a:t>
            </a:r>
            <a:endParaRPr sz="2400">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2400">
              <a:solidFill>
                <a:schemeClr val="dk1"/>
              </a:solidFill>
              <a:latin typeface="Montserrat"/>
              <a:ea typeface="Montserrat"/>
              <a:cs typeface="Montserrat"/>
              <a:sym typeface="Montserrat"/>
            </a:endParaRPr>
          </a:p>
        </p:txBody>
      </p:sp>
      <p:sp>
        <p:nvSpPr>
          <p:cNvPr id="525" name="Google Shape;525;p94"/>
          <p:cNvSpPr/>
          <p:nvPr/>
        </p:nvSpPr>
        <p:spPr>
          <a:xfrm>
            <a:off x="17619996"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94"/>
          <p:cNvSpPr txBox="1"/>
          <p:nvPr/>
        </p:nvSpPr>
        <p:spPr>
          <a:xfrm>
            <a:off x="17814996" y="8486246"/>
            <a:ext cx="36048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FREEDOM </a:t>
            </a: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3000" b="1">
              <a:solidFill>
                <a:schemeClr val="dk1"/>
              </a:solidFill>
              <a:latin typeface="Montserrat"/>
              <a:ea typeface="Montserrat"/>
              <a:cs typeface="Montserrat"/>
              <a:sym typeface="Montserrat"/>
            </a:endParaRPr>
          </a:p>
        </p:txBody>
      </p:sp>
      <p:sp>
        <p:nvSpPr>
          <p:cNvPr id="527" name="Google Shape;527;p94"/>
          <p:cNvSpPr txBox="1"/>
          <p:nvPr/>
        </p:nvSpPr>
        <p:spPr>
          <a:xfrm>
            <a:off x="2948200" y="12374783"/>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What we offer to</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engage our customer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28" name="Google Shape;528;p94"/>
          <p:cNvSpPr txBox="1"/>
          <p:nvPr/>
        </p:nvSpPr>
        <p:spPr>
          <a:xfrm>
            <a:off x="8054745" y="12374783"/>
            <a:ext cx="3000000" cy="1389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What makes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offering unique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29" name="Google Shape;529;p94"/>
          <p:cNvSpPr txBox="1"/>
          <p:nvPr/>
        </p:nvSpPr>
        <p:spPr>
          <a:xfrm>
            <a:off x="13086083" y="1237478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How we deliver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offering to our customers</a:t>
            </a:r>
            <a:endParaRPr i="1">
              <a:solidFill>
                <a:schemeClr val="dk1"/>
              </a:solidFill>
              <a:latin typeface="Montserrat"/>
              <a:ea typeface="Montserrat"/>
              <a:cs typeface="Montserrat"/>
              <a:sym typeface="Montserrat"/>
            </a:endParaRPr>
          </a:p>
        </p:txBody>
      </p:sp>
      <p:sp>
        <p:nvSpPr>
          <p:cNvPr id="530" name="Google Shape;530;p94"/>
          <p:cNvSpPr txBox="1"/>
          <p:nvPr/>
        </p:nvSpPr>
        <p:spPr>
          <a:xfrm>
            <a:off x="18117396" y="1237478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The emotional outcome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when we deliver on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Brand Promise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31" name="Google Shape;531;p94"/>
          <p:cNvSpPr txBox="1"/>
          <p:nvPr/>
        </p:nvSpPr>
        <p:spPr>
          <a:xfrm>
            <a:off x="2644900" y="1201963"/>
            <a:ext cx="19043700" cy="1609500"/>
          </a:xfrm>
          <a:prstGeom prst="rect">
            <a:avLst/>
          </a:prstGeom>
          <a:solidFill>
            <a:srgbClr val="D98D00"/>
          </a:solidFill>
          <a:ln>
            <a:noFill/>
          </a:ln>
        </p:spPr>
        <p:txBody>
          <a:bodyPr spcFirstLastPara="1" wrap="square" lIns="91425" tIns="91425" rIns="91425" bIns="91425" anchor="ctr" anchorCtr="0">
            <a:noAutofit/>
          </a:bodyPr>
          <a:lstStyle/>
          <a:p>
            <a:pPr marL="0" lvl="0" indent="0" algn="ctr" rtl="0">
              <a:lnSpc>
                <a:spcPct val="100000"/>
              </a:lnSpc>
              <a:spcBef>
                <a:spcPts val="600"/>
              </a:spcBef>
              <a:spcAft>
                <a:spcPts val="0"/>
              </a:spcAft>
              <a:buClr>
                <a:schemeClr val="dk1"/>
              </a:buClr>
              <a:buSzPts val="1100"/>
              <a:buFont typeface="Arial"/>
              <a:buNone/>
            </a:pPr>
            <a:r>
              <a:rPr lang="en-US" sz="3100" b="1">
                <a:solidFill>
                  <a:schemeClr val="lt1"/>
                </a:solidFill>
                <a:latin typeface="Montserrat"/>
                <a:ea typeface="Montserrat"/>
                <a:cs typeface="Montserrat"/>
                <a:sym typeface="Montserrat"/>
              </a:rPr>
              <a:t>FUTURE STATE/PROMISE</a:t>
            </a:r>
            <a:endParaRPr sz="3100" b="1">
              <a:solidFill>
                <a:schemeClr val="lt1"/>
              </a:solidFill>
              <a:latin typeface="Montserrat"/>
              <a:ea typeface="Montserrat"/>
              <a:cs typeface="Montserrat"/>
              <a:sym typeface="Montserrat"/>
            </a:endParaRPr>
          </a:p>
          <a:p>
            <a:pPr marL="0" lvl="0" indent="0" algn="ctr" rtl="0">
              <a:lnSpc>
                <a:spcPct val="100000"/>
              </a:lnSpc>
              <a:spcBef>
                <a:spcPts val="600"/>
              </a:spcBef>
              <a:spcAft>
                <a:spcPts val="0"/>
              </a:spcAft>
              <a:buNone/>
            </a:pPr>
            <a:r>
              <a:rPr lang="en-US" sz="3100" b="1">
                <a:solidFill>
                  <a:schemeClr val="lt1"/>
                </a:solidFill>
                <a:latin typeface="Montserrat"/>
                <a:ea typeface="Montserrat"/>
                <a:cs typeface="Montserrat"/>
                <a:sym typeface="Montserrat"/>
              </a:rPr>
              <a:t>  We enable entrepreneurs with the same strategic law advantages as the mega corps.</a:t>
            </a:r>
            <a:endParaRPr sz="3100" b="1">
              <a:solidFill>
                <a:schemeClr val="lt1"/>
              </a:solidFill>
              <a:latin typeface="Montserrat"/>
              <a:ea typeface="Montserrat"/>
              <a:cs typeface="Montserrat"/>
              <a:sym typeface="Montserrat"/>
            </a:endParaRPr>
          </a:p>
        </p:txBody>
      </p:sp>
      <p:sp>
        <p:nvSpPr>
          <p:cNvPr id="532" name="Google Shape;532;p94"/>
          <p:cNvSpPr txBox="1"/>
          <p:nvPr/>
        </p:nvSpPr>
        <p:spPr>
          <a:xfrm>
            <a:off x="2948200"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We are strategic-minded business leaders </a:t>
            </a:r>
            <a:r>
              <a:rPr lang="en-US" sz="1800" i="1">
                <a:solidFill>
                  <a:schemeClr val="dk1"/>
                </a:solidFill>
                <a:latin typeface="Montserrat"/>
                <a:ea typeface="Montserrat"/>
                <a:cs typeface="Montserrat"/>
                <a:sym typeface="Montserrat"/>
              </a:rPr>
              <a:t>and</a:t>
            </a:r>
            <a:r>
              <a:rPr lang="en-US" sz="1800">
                <a:solidFill>
                  <a:schemeClr val="dk1"/>
                </a:solidFill>
                <a:latin typeface="Montserrat"/>
                <a:ea typeface="Montserrat"/>
                <a:cs typeface="Montserrat"/>
                <a:sym typeface="Montserrat"/>
              </a:rPr>
              <a:t> lawyers who are savvy in law and business challenges.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p:txBody>
      </p:sp>
      <p:sp>
        <p:nvSpPr>
          <p:cNvPr id="533" name="Google Shape;533;p94"/>
          <p:cNvSpPr txBox="1"/>
          <p:nvPr/>
        </p:nvSpPr>
        <p:spPr>
          <a:xfrm>
            <a:off x="7920075" y="5141325"/>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work as as an extension of our clients’ C-suite to seamlessly support both the strategic and tactical legal needs.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p:txBody>
      </p:sp>
      <p:sp>
        <p:nvSpPr>
          <p:cNvPr id="534" name="Google Shape;534;p94"/>
          <p:cNvSpPr txBox="1"/>
          <p:nvPr/>
        </p:nvSpPr>
        <p:spPr>
          <a:xfrm>
            <a:off x="12891983"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Legal expertise and service by and for business leaders–with compassion and humanity.</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p:txBody>
      </p:sp>
      <p:sp>
        <p:nvSpPr>
          <p:cNvPr id="535" name="Google Shape;535;p94"/>
          <p:cNvSpPr txBox="1"/>
          <p:nvPr/>
        </p:nvSpPr>
        <p:spPr>
          <a:xfrm>
            <a:off x="17923296"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Our clients feel empowered with the same strategic law advantages as large organizations.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p:txBody>
      </p:sp>
      <p:sp>
        <p:nvSpPr>
          <p:cNvPr id="536" name="Google Shape;536;p94"/>
          <p:cNvSpPr txBox="1"/>
          <p:nvPr/>
        </p:nvSpPr>
        <p:spPr>
          <a:xfrm>
            <a:off x="2818000"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FOUNDATIONAL</a:t>
            </a: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537" name="Google Shape;537;p94"/>
          <p:cNvSpPr txBox="1"/>
          <p:nvPr/>
        </p:nvSpPr>
        <p:spPr>
          <a:xfrm>
            <a:off x="7869250" y="4231055"/>
            <a:ext cx="34899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CONNECTED </a:t>
            </a:r>
            <a:endParaRPr sz="2400">
              <a:solidFill>
                <a:schemeClr val="dk1"/>
              </a:solidFill>
              <a:latin typeface="Montserrat"/>
              <a:ea typeface="Montserrat"/>
              <a:cs typeface="Montserrat"/>
              <a:sym typeface="Montserrat"/>
            </a:endParaRPr>
          </a:p>
        </p:txBody>
      </p:sp>
      <p:sp>
        <p:nvSpPr>
          <p:cNvPr id="538" name="Google Shape;538;p94"/>
          <p:cNvSpPr txBox="1"/>
          <p:nvPr/>
        </p:nvSpPr>
        <p:spPr>
          <a:xfrm>
            <a:off x="7869225" y="8486246"/>
            <a:ext cx="3489900" cy="9864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CERTAINTY </a:t>
            </a:r>
            <a:endParaRPr sz="2400">
              <a:solidFill>
                <a:schemeClr val="dk1"/>
              </a:solidFill>
              <a:latin typeface="Montserrat"/>
              <a:ea typeface="Montserrat"/>
              <a:cs typeface="Montserrat"/>
              <a:sym typeface="Montserrat"/>
            </a:endParaRPr>
          </a:p>
        </p:txBody>
      </p:sp>
      <p:sp>
        <p:nvSpPr>
          <p:cNvPr id="539" name="Google Shape;539;p94"/>
          <p:cNvSpPr txBox="1"/>
          <p:nvPr/>
        </p:nvSpPr>
        <p:spPr>
          <a:xfrm>
            <a:off x="2746525" y="9228229"/>
            <a:ext cx="3774300" cy="2148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see the law through the lens of an entrepreneur to proactively navigate legal risks and opportunities.</a:t>
            </a:r>
            <a:endParaRPr sz="1800">
              <a:solidFill>
                <a:schemeClr val="dk1"/>
              </a:solidFill>
              <a:latin typeface="Montserrat"/>
              <a:ea typeface="Montserrat"/>
              <a:cs typeface="Montserrat"/>
              <a:sym typeface="Montserrat"/>
            </a:endParaRPr>
          </a:p>
        </p:txBody>
      </p:sp>
      <p:sp>
        <p:nvSpPr>
          <p:cNvPr id="540" name="Google Shape;540;p94"/>
          <p:cNvSpPr txBox="1"/>
          <p:nvPr/>
        </p:nvSpPr>
        <p:spPr>
          <a:xfrm>
            <a:off x="12964276" y="9228216"/>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are reliable, responsive, and effective experts who deliver outcomes that make an impact.</a:t>
            </a:r>
            <a:endParaRPr sz="1800">
              <a:solidFill>
                <a:schemeClr val="dk1"/>
              </a:solidFill>
              <a:latin typeface="Montserrat"/>
              <a:ea typeface="Montserrat"/>
              <a:cs typeface="Montserrat"/>
              <a:sym typeface="Montserrat"/>
            </a:endParaRPr>
          </a:p>
        </p:txBody>
      </p:sp>
      <p:sp>
        <p:nvSpPr>
          <p:cNvPr id="541" name="Google Shape;541;p94"/>
          <p:cNvSpPr txBox="1"/>
          <p:nvPr/>
        </p:nvSpPr>
        <p:spPr>
          <a:xfrm>
            <a:off x="17995596" y="9228216"/>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Proxima Nova"/>
                <a:ea typeface="Proxima Nova"/>
                <a:cs typeface="Proxima Nova"/>
                <a:sym typeface="Proxima Nova"/>
              </a:rPr>
              <a:t>Our clients feel free to boldly go into the unknown–to innovate and grow their business.</a:t>
            </a:r>
            <a:endParaRPr sz="1800">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1"/>
              </a:buClr>
              <a:buSzPts val="1100"/>
              <a:buFont typeface="Arial"/>
              <a:buNone/>
            </a:pPr>
            <a:endParaRPr sz="1800">
              <a:solidFill>
                <a:schemeClr val="dk1"/>
              </a:solidFill>
              <a:latin typeface="Proxima Nova"/>
              <a:ea typeface="Proxima Nova"/>
              <a:cs typeface="Proxima Nova"/>
              <a:sym typeface="Proxima Nova"/>
            </a:endParaRPr>
          </a:p>
        </p:txBody>
      </p:sp>
      <p:sp>
        <p:nvSpPr>
          <p:cNvPr id="542" name="Google Shape;542;p94"/>
          <p:cNvSpPr txBox="1"/>
          <p:nvPr/>
        </p:nvSpPr>
        <p:spPr>
          <a:xfrm>
            <a:off x="8037974" y="8999628"/>
            <a:ext cx="3243600" cy="18585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Our clients know exactly what their investment is; we deliver predictable cost with expected outcomes. </a:t>
            </a:r>
            <a:endParaRPr sz="1800">
              <a:solidFill>
                <a:schemeClr val="dk1"/>
              </a:solidFill>
              <a:latin typeface="Montserrat"/>
              <a:ea typeface="Montserrat"/>
              <a:cs typeface="Montserrat"/>
              <a:sym typeface="Montserrat"/>
            </a:endParaRPr>
          </a:p>
        </p:txBody>
      </p:sp>
      <p:sp>
        <p:nvSpPr>
          <p:cNvPr id="543" name="Google Shape;543;p94"/>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44" name="Google Shape;544;p94"/>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45" name="Google Shape;545;p94"/>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13</a:t>
            </a:fld>
            <a:endParaRPr sz="1400">
              <a:solidFill>
                <a:schemeClr val="dk2"/>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9"/>
        <p:cNvGrpSpPr/>
        <p:nvPr/>
      </p:nvGrpSpPr>
      <p:grpSpPr>
        <a:xfrm>
          <a:off x="0" y="0"/>
          <a:ext cx="0" cy="0"/>
          <a:chOff x="0" y="0"/>
          <a:chExt cx="0" cy="0"/>
        </a:xfrm>
      </p:grpSpPr>
      <p:sp>
        <p:nvSpPr>
          <p:cNvPr id="550" name="Google Shape;550;p95"/>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What we offer to</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engage our customer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cxnSp>
        <p:nvCxnSpPr>
          <p:cNvPr id="551" name="Google Shape;551;p95"/>
          <p:cNvCxnSpPr>
            <a:endCxn id="552" idx="2"/>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53" name="Google Shape;553;p95"/>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95"/>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latin typeface="Montserrat"/>
                <a:ea typeface="Montserrat"/>
                <a:cs typeface="Montserrat"/>
                <a:sym typeface="Montserrat"/>
              </a:rPr>
              <a:t>What does “Knowledge” mean at Equinox?</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are strategic-minded business leaders and lawyers who are savvy in law and business challenges.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latin typeface="Montserrat"/>
                <a:ea typeface="Montserrat"/>
                <a:cs typeface="Montserrat"/>
                <a:sym typeface="Montserrat"/>
              </a:rPr>
              <a:t>Why “</a:t>
            </a:r>
            <a:r>
              <a:rPr lang="en-US" sz="2400" b="1">
                <a:solidFill>
                  <a:schemeClr val="dk1"/>
                </a:solidFill>
                <a:latin typeface="Montserrat"/>
                <a:ea typeface="Montserrat"/>
                <a:cs typeface="Montserrat"/>
                <a:sym typeface="Montserrat"/>
              </a:rPr>
              <a:t>Knowledge</a:t>
            </a:r>
            <a:r>
              <a:rPr lang="en-US" sz="2400" b="1">
                <a:latin typeface="Montserrat"/>
                <a:ea typeface="Montserrat"/>
                <a:cs typeface="Montserrat"/>
                <a:sym typeface="Montserrat"/>
              </a:rPr>
              <a:t>” matters to our business…</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latin typeface="Montserrat"/>
                <a:ea typeface="Montserrat"/>
                <a:cs typeface="Montserrat"/>
                <a:sym typeface="Montserrat"/>
              </a:rPr>
              <a:t>Knowing first-hand the complexities entrepreneurs face gives us empathy and a clear vision of both the risks and the opportunities. </a:t>
            </a:r>
            <a:endParaRPr sz="24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latin typeface="Montserrat"/>
                <a:ea typeface="Montserrat"/>
                <a:cs typeface="Montserrat"/>
                <a:sym typeface="Montserrat"/>
              </a:rPr>
              <a:t>When we get it right…</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None/>
            </a:pPr>
            <a:r>
              <a:rPr lang="en-US" sz="2400">
                <a:latin typeface="Montserrat"/>
                <a:ea typeface="Montserrat"/>
                <a:cs typeface="Montserrat"/>
                <a:sym typeface="Montserrat"/>
              </a:rPr>
              <a:t>Our clients trust us, and include us in their inner c-cuite circle because they know we understand their business’ real-real needs.</a:t>
            </a:r>
            <a:endParaRPr sz="24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latin typeface="Montserrat"/>
              <a:ea typeface="Montserrat"/>
              <a:cs typeface="Montserrat"/>
              <a:sym typeface="Montserrat"/>
            </a:endParaRPr>
          </a:p>
        </p:txBody>
      </p:sp>
      <p:sp>
        <p:nvSpPr>
          <p:cNvPr id="555" name="Google Shape;555;p95"/>
          <p:cNvSpPr txBox="1"/>
          <p:nvPr/>
        </p:nvSpPr>
        <p:spPr>
          <a:xfrm>
            <a:off x="10367550" y="2133350"/>
            <a:ext cx="36486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FOUNDATIONAL</a:t>
            </a:r>
            <a:endParaRPr sz="3000" b="1">
              <a:solidFill>
                <a:srgbClr val="004964"/>
              </a:solidFill>
              <a:latin typeface="Montserrat"/>
              <a:ea typeface="Montserrat"/>
              <a:cs typeface="Montserrat"/>
              <a:sym typeface="Montserrat"/>
            </a:endParaRPr>
          </a:p>
        </p:txBody>
      </p:sp>
      <p:sp>
        <p:nvSpPr>
          <p:cNvPr id="556" name="Google Shape;556;p95"/>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b="1">
                <a:latin typeface="Montserrat"/>
                <a:ea typeface="Montserrat"/>
                <a:cs typeface="Montserrat"/>
                <a:sym typeface="Montserrat"/>
              </a:rPr>
              <a:t>What does “Vision” mean at </a:t>
            </a:r>
            <a:r>
              <a:rPr lang="en-US" sz="2400" b="1">
                <a:solidFill>
                  <a:schemeClr val="dk1"/>
                </a:solidFill>
                <a:latin typeface="Montserrat"/>
                <a:ea typeface="Montserrat"/>
                <a:cs typeface="Montserrat"/>
                <a:sym typeface="Montserrat"/>
              </a:rPr>
              <a:t>Equinox</a:t>
            </a:r>
            <a:r>
              <a:rPr lang="en-US" sz="2400" b="1">
                <a:latin typeface="Montserrat"/>
                <a:ea typeface="Montserrat"/>
                <a:cs typeface="Montserrat"/>
                <a:sym typeface="Montserrat"/>
              </a:rPr>
              <a:t>?</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Seeing the whole picture through entrepreneur business and proactive law lenses to deliver strategically and tactically.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latin typeface="Montserrat"/>
                <a:ea typeface="Montserrat"/>
                <a:cs typeface="Montserrat"/>
                <a:sym typeface="Montserrat"/>
              </a:rPr>
              <a:t>Why “Vision” matters to our business…</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are looking out for our clients. We look ahead not just behind.  We enable the freedom and confidence for our clients to go boldly into the unknown.</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Clients go from using law reactively to cover risk, and move into exercising proactive law to uncover new markets and opportunities they never thought possible.</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p:txBody>
      </p:sp>
      <p:sp>
        <p:nvSpPr>
          <p:cNvPr id="557" name="Google Shape;557;p95"/>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KNOWLEDGE </a:t>
            </a:r>
            <a:endParaRPr sz="3000" b="1">
              <a:solidFill>
                <a:schemeClr val="dk1"/>
              </a:solidFill>
              <a:latin typeface="Montserrat"/>
              <a:ea typeface="Montserrat"/>
              <a:cs typeface="Montserrat"/>
              <a:sym typeface="Montserrat"/>
            </a:endParaRPr>
          </a:p>
        </p:txBody>
      </p:sp>
      <p:sp>
        <p:nvSpPr>
          <p:cNvPr id="558" name="Google Shape;558;p95"/>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95"/>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VISION</a:t>
            </a:r>
            <a:endParaRPr sz="3000" b="1">
              <a:solidFill>
                <a:schemeClr val="dk1"/>
              </a:solidFill>
              <a:latin typeface="Montserrat"/>
              <a:ea typeface="Montserrat"/>
              <a:cs typeface="Montserrat"/>
              <a:sym typeface="Montserrat"/>
            </a:endParaRPr>
          </a:p>
        </p:txBody>
      </p:sp>
      <p:sp>
        <p:nvSpPr>
          <p:cNvPr id="552" name="Google Shape;552;p95"/>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600">
                <a:solidFill>
                  <a:schemeClr val="dk1"/>
                </a:solidFill>
                <a:latin typeface="Montserrat"/>
                <a:ea typeface="Montserrat"/>
                <a:cs typeface="Montserrat"/>
                <a:sym typeface="Montserrat"/>
              </a:rPr>
              <a:t>We see the law through the lens of an entrepreneur to proactively navigate legal risks and opportunities.</a:t>
            </a: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p:txBody>
      </p:sp>
      <p:sp>
        <p:nvSpPr>
          <p:cNvPr id="560" name="Google Shape;560;p95"/>
          <p:cNvSpPr txBox="1"/>
          <p:nvPr/>
        </p:nvSpPr>
        <p:spPr>
          <a:xfrm>
            <a:off x="10727175" y="6437613"/>
            <a:ext cx="2988600" cy="17121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600">
                <a:solidFill>
                  <a:schemeClr val="dk1"/>
                </a:solidFill>
                <a:latin typeface="Montserrat"/>
                <a:ea typeface="Montserrat"/>
                <a:cs typeface="Montserrat"/>
                <a:sym typeface="Montserrat"/>
              </a:rPr>
              <a:t>We are strategic-minded business leaders and lawyers who are savvy in law and business challenges.</a:t>
            </a: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p:txBody>
      </p:sp>
      <p:cxnSp>
        <p:nvCxnSpPr>
          <p:cNvPr id="561" name="Google Shape;561;p95"/>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562" name="Google Shape;562;p95"/>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563" name="Google Shape;563;p95"/>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564" name="Google Shape;564;p95"/>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565" name="Google Shape;565;p95"/>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66" name="Google Shape;566;p95"/>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67" name="Google Shape;567;p95"/>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14</a:t>
            </a:fld>
            <a:endParaRPr sz="1400">
              <a:solidFill>
                <a:schemeClr val="dk2"/>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1"/>
        <p:cNvGrpSpPr/>
        <p:nvPr/>
      </p:nvGrpSpPr>
      <p:grpSpPr>
        <a:xfrm>
          <a:off x="0" y="0"/>
          <a:ext cx="0" cy="0"/>
          <a:chOff x="0" y="0"/>
          <a:chExt cx="0" cy="0"/>
        </a:xfrm>
      </p:grpSpPr>
      <p:cxnSp>
        <p:nvCxnSpPr>
          <p:cNvPr id="572" name="Google Shape;572;p96"/>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73" name="Google Shape;573;p96"/>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“Connected”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work as as an extension of our clients’ C-suite to seamlessly support both the strategic and tactical legal needs.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“Connected”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Working as an extension of our client’s team helps us understand their needs and better help them resulting in significantly less time invested in transactional legal with a law firm.</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call on us for strategic planning instead of crisis management.  And they continue to call, as we develop a mutual, long term and profitable relationship. </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latin typeface="Montserrat"/>
              <a:ea typeface="Montserrat"/>
              <a:cs typeface="Montserrat"/>
              <a:sym typeface="Montserrat"/>
            </a:endParaRPr>
          </a:p>
        </p:txBody>
      </p:sp>
      <p:sp>
        <p:nvSpPr>
          <p:cNvPr id="574" name="Google Shape;574;p96"/>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DIFFERENTIATION</a:t>
            </a:r>
            <a:endParaRPr sz="3000" b="1">
              <a:solidFill>
                <a:srgbClr val="004964"/>
              </a:solidFill>
              <a:latin typeface="Montserrat"/>
              <a:ea typeface="Montserrat"/>
              <a:cs typeface="Montserrat"/>
              <a:sym typeface="Montserrat"/>
            </a:endParaRPr>
          </a:p>
        </p:txBody>
      </p:sp>
      <p:sp>
        <p:nvSpPr>
          <p:cNvPr id="575" name="Google Shape;575;p96"/>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What makes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offering unique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576" name="Google Shape;576;p96"/>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What does “Certainty”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know exactly what their investment is; we deliver predictable cost with expected outcomes.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Why “Certainty”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a:solidFill>
                  <a:schemeClr val="dk1"/>
                </a:solidFill>
                <a:highlight>
                  <a:schemeClr val="lt1"/>
                </a:highlight>
                <a:latin typeface="Montserrat"/>
                <a:ea typeface="Montserrat"/>
                <a:cs typeface="Montserrat"/>
                <a:sym typeface="Montserrat"/>
              </a:rPr>
              <a:t>We offer “Chief Legal Counsel” at a fixed cost so there’s no uncertainty or lack of trust in using our service. There’s also certainty that we will get it right because we’re part of the team and the conversation.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a:solidFill>
                  <a:schemeClr val="dk1"/>
                </a:solidFill>
                <a:latin typeface="Montserrat"/>
                <a:ea typeface="Montserrat"/>
                <a:cs typeface="Montserrat"/>
                <a:sym typeface="Montserrat"/>
              </a:rPr>
              <a:t>When our client’s trust us with their strategic conversations, delegate and add more scope to our team.</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p:txBody>
      </p:sp>
      <p:sp>
        <p:nvSpPr>
          <p:cNvPr id="577" name="Google Shape;577;p96"/>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96"/>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CONNECTED</a:t>
            </a:r>
            <a:endParaRPr sz="2400">
              <a:solidFill>
                <a:schemeClr val="dk1"/>
              </a:solidFill>
              <a:latin typeface="Montserrat"/>
              <a:ea typeface="Montserrat"/>
              <a:cs typeface="Montserrat"/>
              <a:sym typeface="Montserrat"/>
            </a:endParaRPr>
          </a:p>
        </p:txBody>
      </p:sp>
      <p:sp>
        <p:nvSpPr>
          <p:cNvPr id="579" name="Google Shape;579;p96"/>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96"/>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CERTAINTY </a:t>
            </a:r>
            <a:endParaRPr sz="3000" b="1">
              <a:solidFill>
                <a:schemeClr val="dk1"/>
              </a:solidFill>
              <a:latin typeface="Montserrat"/>
              <a:ea typeface="Montserrat"/>
              <a:cs typeface="Montserrat"/>
              <a:sym typeface="Montserrat"/>
            </a:endParaRPr>
          </a:p>
        </p:txBody>
      </p:sp>
      <p:sp>
        <p:nvSpPr>
          <p:cNvPr id="581" name="Google Shape;581;p96"/>
          <p:cNvSpPr txBox="1"/>
          <p:nvPr/>
        </p:nvSpPr>
        <p:spPr>
          <a:xfrm>
            <a:off x="10551160" y="10453236"/>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know exactly what their investments is; we deliver predictable cost with expected outcomes. </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582" name="Google Shape;582;p96"/>
          <p:cNvSpPr txBox="1"/>
          <p:nvPr/>
        </p:nvSpPr>
        <p:spPr>
          <a:xfrm>
            <a:off x="10551151" y="6141875"/>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We work as as an extension of our clients’ C-suite to seamlessly support both the strategic and tactical legal needs.</a:t>
            </a:r>
            <a:endParaRPr>
              <a:solidFill>
                <a:schemeClr val="dk1"/>
              </a:solidFill>
              <a:latin typeface="Montserrat"/>
              <a:ea typeface="Montserrat"/>
              <a:cs typeface="Montserrat"/>
              <a:sym typeface="Montserrat"/>
            </a:endParaRPr>
          </a:p>
          <a:p>
            <a:pPr marL="0" lvl="0" indent="0" algn="ctr" rtl="0">
              <a:lnSpc>
                <a:spcPct val="115000"/>
              </a:lnSpc>
              <a:spcBef>
                <a:spcPts val="190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1900"/>
              </a:spcBef>
              <a:spcAft>
                <a:spcPts val="0"/>
              </a:spcAft>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583" name="Google Shape;583;p96"/>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584" name="Google Shape;584;p96"/>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585" name="Google Shape;585;p96"/>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586" name="Google Shape;586;p96"/>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587" name="Google Shape;587;p96"/>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88" name="Google Shape;588;p96"/>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89" name="Google Shape;589;p96"/>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15</a:t>
            </a:fld>
            <a:endParaRPr sz="1400">
              <a:solidFill>
                <a:schemeClr val="dk2"/>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93"/>
        <p:cNvGrpSpPr/>
        <p:nvPr/>
      </p:nvGrpSpPr>
      <p:grpSpPr>
        <a:xfrm>
          <a:off x="0" y="0"/>
          <a:ext cx="0" cy="0"/>
          <a:chOff x="0" y="0"/>
          <a:chExt cx="0" cy="0"/>
        </a:xfrm>
      </p:grpSpPr>
      <p:cxnSp>
        <p:nvCxnSpPr>
          <p:cNvPr id="594" name="Google Shape;594;p97"/>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95" name="Google Shape;595;p97"/>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“Empathetic”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listened first to understand the person as well as the problem before we go into solution mode.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“Empathetic”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put people first, and truly act as if we are part of our client’s C-Suite wearing both our entrepreneur and lawyer hats.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develop long term and meaningful relationships with our clients that grow as we help their businesses grow.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
        <p:nvSpPr>
          <p:cNvPr id="596" name="Google Shape;596;p97"/>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EXECUTION</a:t>
            </a:r>
            <a:endParaRPr sz="3000" b="1">
              <a:solidFill>
                <a:srgbClr val="004964"/>
              </a:solidFill>
              <a:latin typeface="Montserrat"/>
              <a:ea typeface="Montserrat"/>
              <a:cs typeface="Montserrat"/>
              <a:sym typeface="Montserrat"/>
            </a:endParaRPr>
          </a:p>
        </p:txBody>
      </p:sp>
      <p:sp>
        <p:nvSpPr>
          <p:cNvPr id="597" name="Google Shape;597;p97"/>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How we deliver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offering to our customers</a:t>
            </a: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598" name="Google Shape;598;p97"/>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“Efficacious”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boldly go.  We have a bias for taking action and doing what’s right to deliver a dependable experience every time.</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“Efficacious”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Fortune favors the bold. We get stuff done. Straight-talk, no BS or pretention.  We are driven to lead the industry in customer trust, knowledge, and effectiveness.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Clients know they can count on us. We bring confidence, experience, and leadership to solve complicated problems.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p:txBody>
      </p:sp>
      <p:sp>
        <p:nvSpPr>
          <p:cNvPr id="599" name="Google Shape;599;p97"/>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97"/>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EMPATHETIC</a:t>
            </a:r>
            <a:endParaRPr sz="2400">
              <a:solidFill>
                <a:schemeClr val="dk1"/>
              </a:solidFill>
              <a:latin typeface="Montserrat"/>
              <a:ea typeface="Montserrat"/>
              <a:cs typeface="Montserrat"/>
              <a:sym typeface="Montserrat"/>
            </a:endParaRPr>
          </a:p>
        </p:txBody>
      </p:sp>
      <p:sp>
        <p:nvSpPr>
          <p:cNvPr id="601" name="Google Shape;601;p97"/>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97"/>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EFFICACIOUS</a:t>
            </a:r>
            <a:endParaRPr sz="3000" b="1">
              <a:solidFill>
                <a:schemeClr val="dk1"/>
              </a:solidFill>
              <a:latin typeface="Montserrat"/>
              <a:ea typeface="Montserrat"/>
              <a:cs typeface="Montserrat"/>
              <a:sym typeface="Montserrat"/>
            </a:endParaRPr>
          </a:p>
        </p:txBody>
      </p:sp>
      <p:sp>
        <p:nvSpPr>
          <p:cNvPr id="603" name="Google Shape;603;p97"/>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We are reliable, responsive, and effective leaders who deliver outcomes that make an impact.</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604" name="Google Shape;604;p97"/>
          <p:cNvSpPr txBox="1"/>
          <p:nvPr/>
        </p:nvSpPr>
        <p:spPr>
          <a:xfrm>
            <a:off x="10551151" y="6376900"/>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Legal expertise and service by and for business leaders–with compassion and humanity.</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605" name="Google Shape;605;p97"/>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606" name="Google Shape;606;p97"/>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607" name="Google Shape;607;p97"/>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608" name="Google Shape;608;p97"/>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609" name="Google Shape;609;p97"/>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610" name="Google Shape;610;p97"/>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611" name="Google Shape;611;p97"/>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16</a:t>
            </a:fld>
            <a:endParaRPr sz="1400">
              <a:solidFill>
                <a:schemeClr val="dk2"/>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15"/>
        <p:cNvGrpSpPr/>
        <p:nvPr/>
      </p:nvGrpSpPr>
      <p:grpSpPr>
        <a:xfrm>
          <a:off x="0" y="0"/>
          <a:ext cx="0" cy="0"/>
          <a:chOff x="0" y="0"/>
          <a:chExt cx="0" cy="0"/>
        </a:xfrm>
      </p:grpSpPr>
      <p:cxnSp>
        <p:nvCxnSpPr>
          <p:cNvPr id="616" name="Google Shape;616;p98"/>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617" name="Google Shape;617;p98"/>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“Confidence”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Although we lead with confidence, it’s not about us. We do empower our clients to “know what they don’t know” so they can confidently make good decisions.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“Confidence” matters to our business…</a:t>
            </a: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Distrust is the industry norm for attorneys. We build trust by removing the barriers of unknown costs, response time, and business complexity.</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remain proactive and growth-minded. They keep us near and dear as they fearlessly take on the status quo.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
        <p:nvSpPr>
          <p:cNvPr id="618" name="Google Shape;618;p98"/>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OUTCOME</a:t>
            </a:r>
            <a:endParaRPr sz="3000" b="1">
              <a:solidFill>
                <a:srgbClr val="004964"/>
              </a:solidFill>
              <a:latin typeface="Montserrat"/>
              <a:ea typeface="Montserrat"/>
              <a:cs typeface="Montserrat"/>
              <a:sym typeface="Montserrat"/>
            </a:endParaRPr>
          </a:p>
        </p:txBody>
      </p:sp>
      <p:sp>
        <p:nvSpPr>
          <p:cNvPr id="619" name="Google Shape;619;p98"/>
          <p:cNvSpPr txBox="1"/>
          <p:nvPr/>
        </p:nvSpPr>
        <p:spPr>
          <a:xfrm>
            <a:off x="9791477" y="2806948"/>
            <a:ext cx="4885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The emotional outcome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when we deliver on our Brand Promise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20" name="Google Shape;620;p98"/>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“Freedom”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feel free to boldly go into the unknown–to innovate and grow their business.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“Freedom” matters to our business…</a:t>
            </a: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believe that every business should and can have a “Chief Legal Officer” on their team. And when they do, they use same legal advantages of large organizations to compete and win.</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feel like they can grow and innovate their business–which in turn, allows Equinox to grow and innovate our business. </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p:txBody>
      </p:sp>
      <p:sp>
        <p:nvSpPr>
          <p:cNvPr id="621" name="Google Shape;621;p98"/>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98"/>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CONFIDENCE</a:t>
            </a:r>
            <a:endParaRPr sz="2400">
              <a:solidFill>
                <a:schemeClr val="dk1"/>
              </a:solidFill>
              <a:latin typeface="Montserrat"/>
              <a:ea typeface="Montserrat"/>
              <a:cs typeface="Montserrat"/>
              <a:sym typeface="Montserrat"/>
            </a:endParaRPr>
          </a:p>
        </p:txBody>
      </p:sp>
      <p:sp>
        <p:nvSpPr>
          <p:cNvPr id="623" name="Google Shape;623;p98"/>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98"/>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FREEDOM</a:t>
            </a:r>
            <a:endParaRPr sz="3000" b="1">
              <a:solidFill>
                <a:schemeClr val="dk1"/>
              </a:solidFill>
              <a:latin typeface="Montserrat"/>
              <a:ea typeface="Montserrat"/>
              <a:cs typeface="Montserrat"/>
              <a:sym typeface="Montserrat"/>
            </a:endParaRPr>
          </a:p>
        </p:txBody>
      </p:sp>
      <p:sp>
        <p:nvSpPr>
          <p:cNvPr id="625" name="Google Shape;625;p98"/>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feel free to boldly go into the unknown–to innovate and grow their business.</a:t>
            </a: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626" name="Google Shape;626;p98"/>
          <p:cNvSpPr txBox="1"/>
          <p:nvPr/>
        </p:nvSpPr>
        <p:spPr>
          <a:xfrm>
            <a:off x="10551151" y="6376900"/>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feel empowered with the same strategic law advantages as large organizations.</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627" name="Google Shape;627;p98"/>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628" name="Google Shape;628;p98"/>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629" name="Google Shape;629;p98"/>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630" name="Google Shape;630;p98"/>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631" name="Google Shape;631;p98"/>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632" name="Google Shape;632;p98"/>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633" name="Google Shape;633;p98"/>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17</a:t>
            </a:fld>
            <a:endParaRPr sz="1400">
              <a:solidFill>
                <a:schemeClr val="dk2"/>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637"/>
        <p:cNvGrpSpPr/>
        <p:nvPr/>
      </p:nvGrpSpPr>
      <p:grpSpPr>
        <a:xfrm>
          <a:off x="0" y="0"/>
          <a:ext cx="0" cy="0"/>
          <a:chOff x="0" y="0"/>
          <a:chExt cx="0" cy="0"/>
        </a:xfrm>
      </p:grpSpPr>
      <p:pic>
        <p:nvPicPr>
          <p:cNvPr id="638" name="Google Shape;638;p99"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639" name="Google Shape;639;p99"/>
          <p:cNvSpPr txBox="1"/>
          <p:nvPr/>
        </p:nvSpPr>
        <p:spPr>
          <a:xfrm>
            <a:off x="2704825" y="5559250"/>
            <a:ext cx="18519000" cy="2279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1500"/>
              </a:spcBef>
              <a:spcAft>
                <a:spcPts val="500"/>
              </a:spcAft>
              <a:buNone/>
            </a:pPr>
            <a:r>
              <a:rPr lang="en-US" sz="12000" dirty="0">
                <a:solidFill>
                  <a:srgbClr val="FFFFFF"/>
                </a:solidFill>
                <a:latin typeface="Montserrat ExtraBold"/>
                <a:ea typeface="Montserrat ExtraBold"/>
                <a:cs typeface="Montserrat ExtraBold"/>
                <a:sym typeface="Montserrat ExtraBold"/>
              </a:rPr>
              <a:t>OUR POSITION</a:t>
            </a:r>
            <a:endParaRPr sz="12000" dirty="0">
              <a:solidFill>
                <a:srgbClr val="FFFFFF"/>
              </a:solidFill>
              <a:latin typeface="Montserrat ExtraBold"/>
              <a:ea typeface="Montserrat ExtraBold"/>
              <a:cs typeface="Montserrat ExtraBold"/>
              <a:sym typeface="Montserrat ExtraBold"/>
            </a:endParaRPr>
          </a:p>
        </p:txBody>
      </p:sp>
      <p:pic>
        <p:nvPicPr>
          <p:cNvPr id="640" name="Google Shape;640;p99"/>
          <p:cNvPicPr preferRelativeResize="0"/>
          <p:nvPr/>
        </p:nvPicPr>
        <p:blipFill>
          <a:blip r:embed="rId4">
            <a:alphaModFix/>
          </a:blip>
          <a:stretch>
            <a:fillRect/>
          </a:stretch>
        </p:blipFill>
        <p:spPr>
          <a:xfrm>
            <a:off x="11230926" y="4092450"/>
            <a:ext cx="1466800" cy="1466800"/>
          </a:xfrm>
          <a:prstGeom prst="rect">
            <a:avLst/>
          </a:prstGeom>
          <a:noFill/>
          <a:ln>
            <a:noFill/>
          </a:ln>
        </p:spPr>
      </p:pic>
      <p:sp>
        <p:nvSpPr>
          <p:cNvPr id="641" name="Google Shape;641;p99"/>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18</a:t>
            </a:fld>
            <a:endParaRPr/>
          </a:p>
        </p:txBody>
      </p:sp>
      <p:sp>
        <p:nvSpPr>
          <p:cNvPr id="642" name="Google Shape;642;p99"/>
          <p:cNvSpPr txBox="1"/>
          <p:nvPr/>
        </p:nvSpPr>
        <p:spPr>
          <a:xfrm>
            <a:off x="8197225" y="8410200"/>
            <a:ext cx="7534200" cy="5305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400">
                <a:solidFill>
                  <a:schemeClr val="lt1"/>
                </a:solidFill>
                <a:latin typeface="Montserrat"/>
                <a:ea typeface="Montserrat"/>
                <a:cs typeface="Montserrat"/>
                <a:sym typeface="Montserrat"/>
              </a:rPr>
              <a:t>We don’t compete in contested red markets of business law as usual. Instead, we forge our own path to into the unknown. </a:t>
            </a:r>
            <a:endParaRPr sz="2400">
              <a:solidFill>
                <a:schemeClr val="lt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8D00"/>
        </a:solidFill>
        <a:effectLst/>
      </p:bgPr>
    </p:bg>
    <p:spTree>
      <p:nvGrpSpPr>
        <p:cNvPr id="1" name="Shape 646"/>
        <p:cNvGrpSpPr/>
        <p:nvPr/>
      </p:nvGrpSpPr>
      <p:grpSpPr>
        <a:xfrm>
          <a:off x="0" y="0"/>
          <a:ext cx="0" cy="0"/>
          <a:chOff x="0" y="0"/>
          <a:chExt cx="0" cy="0"/>
        </a:xfrm>
      </p:grpSpPr>
      <p:sp>
        <p:nvSpPr>
          <p:cNvPr id="647" name="Google Shape;647;p100"/>
          <p:cNvSpPr/>
          <p:nvPr/>
        </p:nvSpPr>
        <p:spPr>
          <a:xfrm>
            <a:off x="0" y="0"/>
            <a:ext cx="24384000" cy="137160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00"/>
          <p:cNvSpPr txBox="1">
            <a:spLocks noGrp="1"/>
          </p:cNvSpPr>
          <p:nvPr>
            <p:ph type="title"/>
          </p:nvPr>
        </p:nvSpPr>
        <p:spPr>
          <a:xfrm>
            <a:off x="1917900" y="2361350"/>
            <a:ext cx="16670400" cy="10906500"/>
          </a:xfrm>
          <a:prstGeom prst="rect">
            <a:avLst/>
          </a:prstGeom>
        </p:spPr>
        <p:txBody>
          <a:bodyPr spcFirstLastPara="1" wrap="square" lIns="71425" tIns="71425" rIns="71425" bIns="71425" anchor="t" anchorCtr="0">
            <a:noAutofit/>
          </a:bodyPr>
          <a:lstStyle/>
          <a:p>
            <a:pPr marL="0" lvl="0" indent="0" algn="l" rtl="0">
              <a:lnSpc>
                <a:spcPct val="90000"/>
              </a:lnSpc>
              <a:spcBef>
                <a:spcPts val="600"/>
              </a:spcBef>
              <a:spcAft>
                <a:spcPts val="0"/>
              </a:spcAft>
              <a:buClr>
                <a:schemeClr val="dk1"/>
              </a:buClr>
              <a:buSzPts val="1100"/>
              <a:buFont typeface="Arial"/>
              <a:buNone/>
            </a:pPr>
            <a:r>
              <a:rPr lang="en-US" sz="12000" b="1">
                <a:solidFill>
                  <a:srgbClr val="003B53"/>
                </a:solidFill>
                <a:latin typeface="Montserrat"/>
                <a:ea typeface="Montserrat"/>
                <a:cs typeface="Montserrat"/>
                <a:sym typeface="Montserrat"/>
              </a:rPr>
              <a:t>Strategic Legal Counsel For All</a:t>
            </a:r>
            <a:endParaRPr sz="12000" b="1">
              <a:solidFill>
                <a:srgbClr val="003B53"/>
              </a:solidFill>
              <a:latin typeface="Montserrat"/>
              <a:ea typeface="Montserrat"/>
              <a:cs typeface="Montserrat"/>
              <a:sym typeface="Montserrat"/>
            </a:endParaRPr>
          </a:p>
          <a:p>
            <a:pPr marL="0" lvl="0" indent="0" algn="l" rtl="0">
              <a:lnSpc>
                <a:spcPct val="90000"/>
              </a:lnSpc>
              <a:spcBef>
                <a:spcPts val="600"/>
              </a:spcBef>
              <a:spcAft>
                <a:spcPts val="0"/>
              </a:spcAft>
              <a:buClr>
                <a:schemeClr val="dk1"/>
              </a:buClr>
              <a:buSzPts val="1100"/>
              <a:buFont typeface="Arial"/>
              <a:buNone/>
            </a:pPr>
            <a:endParaRPr sz="12000" b="1">
              <a:solidFill>
                <a:srgbClr val="003B53"/>
              </a:solidFill>
              <a:latin typeface="Montserrat"/>
              <a:ea typeface="Montserrat"/>
              <a:cs typeface="Montserrat"/>
              <a:sym typeface="Montserrat"/>
            </a:endParaRPr>
          </a:p>
          <a:p>
            <a:pPr marL="0" lvl="0" indent="0" algn="l" rtl="0">
              <a:lnSpc>
                <a:spcPct val="90000"/>
              </a:lnSpc>
              <a:spcBef>
                <a:spcPts val="600"/>
              </a:spcBef>
              <a:spcAft>
                <a:spcPts val="0"/>
              </a:spcAft>
              <a:buNone/>
            </a:pPr>
            <a:endParaRPr sz="12000" b="1">
              <a:solidFill>
                <a:srgbClr val="003B53"/>
              </a:solidFill>
              <a:latin typeface="Montserrat"/>
              <a:ea typeface="Montserrat"/>
              <a:cs typeface="Montserrat"/>
              <a:sym typeface="Montserrat"/>
            </a:endParaRPr>
          </a:p>
        </p:txBody>
      </p:sp>
      <p:sp>
        <p:nvSpPr>
          <p:cNvPr id="649" name="Google Shape;649;p100"/>
          <p:cNvSpPr txBox="1"/>
          <p:nvPr/>
        </p:nvSpPr>
        <p:spPr>
          <a:xfrm>
            <a:off x="1917900" y="1545850"/>
            <a:ext cx="6823800" cy="6618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None/>
            </a:pPr>
            <a:r>
              <a:rPr lang="en-US" sz="3100" b="1">
                <a:solidFill>
                  <a:srgbClr val="D98D00"/>
                </a:solidFill>
                <a:latin typeface="Montserrat"/>
                <a:ea typeface="Montserrat"/>
                <a:cs typeface="Montserrat"/>
                <a:sym typeface="Montserrat"/>
              </a:rPr>
              <a:t>FUTURE STATE/PROMISE</a:t>
            </a:r>
            <a:endParaRPr sz="3100" b="1">
              <a:solidFill>
                <a:srgbClr val="D98D00"/>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53"/>
        <p:cNvGrpSpPr/>
        <p:nvPr/>
      </p:nvGrpSpPr>
      <p:grpSpPr>
        <a:xfrm>
          <a:off x="0" y="0"/>
          <a:ext cx="0" cy="0"/>
          <a:chOff x="0" y="0"/>
          <a:chExt cx="0" cy="0"/>
        </a:xfrm>
      </p:grpSpPr>
      <p:pic>
        <p:nvPicPr>
          <p:cNvPr id="654" name="Google Shape;654;p101"/>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55" name="Google Shape;655;p101"/>
          <p:cNvCxnSpPr/>
          <p:nvPr/>
        </p:nvCxnSpPr>
        <p:spPr>
          <a:xfrm>
            <a:off x="12192008" y="263675"/>
            <a:ext cx="0" cy="13113900"/>
          </a:xfrm>
          <a:prstGeom prst="straightConnector1">
            <a:avLst/>
          </a:prstGeom>
          <a:noFill/>
          <a:ln w="28575" cap="flat" cmpd="sng">
            <a:solidFill>
              <a:srgbClr val="D5A00F"/>
            </a:solidFill>
            <a:prstDash val="solid"/>
            <a:round/>
            <a:headEnd type="none" w="med" len="med"/>
            <a:tailEnd type="none" w="med" len="med"/>
          </a:ln>
        </p:spPr>
      </p:cxnSp>
      <p:sp>
        <p:nvSpPr>
          <p:cNvPr id="656" name="Google Shape;656;p101"/>
          <p:cNvSpPr txBox="1"/>
          <p:nvPr/>
        </p:nvSpPr>
        <p:spPr>
          <a:xfrm>
            <a:off x="3003078"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FROM</a:t>
            </a:r>
            <a:endParaRPr sz="4200" b="1">
              <a:solidFill>
                <a:schemeClr val="dk1"/>
              </a:solidFill>
              <a:latin typeface="Montserrat"/>
              <a:ea typeface="Montserrat"/>
              <a:cs typeface="Montserrat"/>
              <a:sym typeface="Montserrat"/>
            </a:endParaRPr>
          </a:p>
        </p:txBody>
      </p:sp>
      <p:sp>
        <p:nvSpPr>
          <p:cNvPr id="657" name="Google Shape;657;p101"/>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58" name="Google Shape;658;p101"/>
          <p:cNvSpPr txBox="1"/>
          <p:nvPr/>
        </p:nvSpPr>
        <p:spPr>
          <a:xfrm>
            <a:off x="15206058"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TO</a:t>
            </a:r>
            <a:endParaRPr sz="4200" b="1">
              <a:solidFill>
                <a:schemeClr val="dk1"/>
              </a:solidFill>
              <a:latin typeface="Montserrat"/>
              <a:ea typeface="Montserrat"/>
              <a:cs typeface="Montserrat"/>
              <a:sym typeface="Montserrat"/>
            </a:endParaRPr>
          </a:p>
        </p:txBody>
      </p:sp>
      <p:sp>
        <p:nvSpPr>
          <p:cNvPr id="659" name="Google Shape;659;p101"/>
          <p:cNvSpPr txBox="1"/>
          <p:nvPr/>
        </p:nvSpPr>
        <p:spPr>
          <a:xfrm>
            <a:off x="1786278" y="9683975"/>
            <a:ext cx="7704000" cy="20904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0"/>
              </a:spcAft>
              <a:buNone/>
            </a:pPr>
            <a:r>
              <a:rPr lang="en-US" sz="4400">
                <a:solidFill>
                  <a:srgbClr val="003B53"/>
                </a:solidFill>
                <a:latin typeface="Montserrat"/>
                <a:ea typeface="Montserrat"/>
                <a:cs typeface="Montserrat"/>
                <a:sym typeface="Montserrat"/>
              </a:rPr>
              <a:t>“what we do” </a:t>
            </a:r>
            <a:br>
              <a:rPr lang="en-US" sz="4400">
                <a:solidFill>
                  <a:srgbClr val="003B53"/>
                </a:solidFill>
                <a:latin typeface="Montserrat"/>
                <a:ea typeface="Montserrat"/>
                <a:cs typeface="Montserrat"/>
                <a:sym typeface="Montserrat"/>
              </a:rPr>
            </a:br>
            <a:r>
              <a:rPr lang="en-US" sz="4400">
                <a:solidFill>
                  <a:srgbClr val="003B53"/>
                </a:solidFill>
                <a:latin typeface="Montserrat"/>
                <a:ea typeface="Montserrat"/>
                <a:cs typeface="Montserrat"/>
                <a:sym typeface="Montserrat"/>
              </a:rPr>
              <a:t>positional tagline </a:t>
            </a:r>
            <a:endParaRPr sz="4400">
              <a:solidFill>
                <a:srgbClr val="003B53"/>
              </a:solidFill>
              <a:latin typeface="Montserrat"/>
              <a:ea typeface="Montserrat"/>
              <a:cs typeface="Montserrat"/>
              <a:sym typeface="Montserrat"/>
            </a:endParaRPr>
          </a:p>
          <a:p>
            <a:pPr marL="0" lvl="0" indent="0" algn="ctr" rtl="0">
              <a:lnSpc>
                <a:spcPct val="90000"/>
              </a:lnSpc>
              <a:spcBef>
                <a:spcPts val="600"/>
              </a:spcBef>
              <a:spcAft>
                <a:spcPts val="0"/>
              </a:spcAft>
              <a:buNone/>
            </a:pPr>
            <a:endParaRPr sz="4400">
              <a:solidFill>
                <a:srgbClr val="003B53"/>
              </a:solidFill>
              <a:latin typeface="Montserrat"/>
              <a:ea typeface="Montserrat"/>
              <a:cs typeface="Montserrat"/>
              <a:sym typeface="Montserrat"/>
            </a:endParaRPr>
          </a:p>
        </p:txBody>
      </p:sp>
      <p:sp>
        <p:nvSpPr>
          <p:cNvPr id="660" name="Google Shape;660;p101"/>
          <p:cNvSpPr txBox="1"/>
          <p:nvPr/>
        </p:nvSpPr>
        <p:spPr>
          <a:xfrm>
            <a:off x="13989258" y="9683975"/>
            <a:ext cx="7704000" cy="14037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0"/>
              </a:spcAft>
              <a:buNone/>
            </a:pPr>
            <a:r>
              <a:rPr lang="en-US" sz="4400">
                <a:solidFill>
                  <a:srgbClr val="003B53"/>
                </a:solidFill>
                <a:latin typeface="Montserrat"/>
                <a:ea typeface="Montserrat"/>
                <a:cs typeface="Montserrat"/>
                <a:sym typeface="Montserrat"/>
              </a:rPr>
              <a:t>“why we matter”</a:t>
            </a:r>
            <a:br>
              <a:rPr lang="en-US" sz="4400">
                <a:solidFill>
                  <a:srgbClr val="003B53"/>
                </a:solidFill>
                <a:latin typeface="Montserrat"/>
                <a:ea typeface="Montserrat"/>
                <a:cs typeface="Montserrat"/>
                <a:sym typeface="Montserrat"/>
              </a:rPr>
            </a:br>
            <a:r>
              <a:rPr lang="en-US" sz="4400">
                <a:solidFill>
                  <a:srgbClr val="003B53"/>
                </a:solidFill>
                <a:latin typeface="Montserrat"/>
                <a:ea typeface="Montserrat"/>
                <a:cs typeface="Montserrat"/>
                <a:sym typeface="Montserrat"/>
              </a:rPr>
              <a:t>positional tagline</a:t>
            </a:r>
            <a:endParaRPr sz="4400">
              <a:solidFill>
                <a:srgbClr val="003B53"/>
              </a:solidFill>
              <a:latin typeface="Montserrat"/>
              <a:ea typeface="Montserrat"/>
              <a:cs typeface="Montserrat"/>
              <a:sym typeface="Montserrat"/>
            </a:endParaRPr>
          </a:p>
        </p:txBody>
      </p:sp>
      <p:pic>
        <p:nvPicPr>
          <p:cNvPr id="661" name="Google Shape;661;p101"/>
          <p:cNvPicPr preferRelativeResize="0"/>
          <p:nvPr/>
        </p:nvPicPr>
        <p:blipFill>
          <a:blip r:embed="rId4">
            <a:alphaModFix/>
          </a:blip>
          <a:stretch>
            <a:fillRect/>
          </a:stretch>
        </p:blipFill>
        <p:spPr>
          <a:xfrm>
            <a:off x="1417438" y="3010704"/>
            <a:ext cx="8441682" cy="6520870"/>
          </a:xfrm>
          <a:prstGeom prst="rect">
            <a:avLst/>
          </a:prstGeom>
          <a:noFill/>
          <a:ln>
            <a:noFill/>
          </a:ln>
        </p:spPr>
      </p:pic>
      <p:pic>
        <p:nvPicPr>
          <p:cNvPr id="662" name="Google Shape;662;p101"/>
          <p:cNvPicPr preferRelativeResize="0"/>
          <p:nvPr/>
        </p:nvPicPr>
        <p:blipFill>
          <a:blip r:embed="rId5">
            <a:alphaModFix/>
          </a:blip>
          <a:stretch>
            <a:fillRect/>
          </a:stretch>
        </p:blipFill>
        <p:spPr>
          <a:xfrm>
            <a:off x="13623082" y="3010704"/>
            <a:ext cx="8436352" cy="652087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66"/>
        <p:cNvGrpSpPr/>
        <p:nvPr/>
      </p:nvGrpSpPr>
      <p:grpSpPr>
        <a:xfrm>
          <a:off x="0" y="0"/>
          <a:ext cx="0" cy="0"/>
          <a:chOff x="0" y="0"/>
          <a:chExt cx="0" cy="0"/>
        </a:xfrm>
      </p:grpSpPr>
      <p:pic>
        <p:nvPicPr>
          <p:cNvPr id="667" name="Google Shape;667;p102"/>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68" name="Google Shape;668;p102"/>
          <p:cNvCxnSpPr/>
          <p:nvPr/>
        </p:nvCxnSpPr>
        <p:spPr>
          <a:xfrm>
            <a:off x="12192008" y="263675"/>
            <a:ext cx="0" cy="13113900"/>
          </a:xfrm>
          <a:prstGeom prst="straightConnector1">
            <a:avLst/>
          </a:prstGeom>
          <a:noFill/>
          <a:ln w="28575" cap="flat" cmpd="sng">
            <a:solidFill>
              <a:srgbClr val="D5A00F"/>
            </a:solidFill>
            <a:prstDash val="solid"/>
            <a:round/>
            <a:headEnd type="none" w="med" len="med"/>
            <a:tailEnd type="none" w="med" len="med"/>
          </a:ln>
        </p:spPr>
      </p:cxnSp>
      <p:sp>
        <p:nvSpPr>
          <p:cNvPr id="669" name="Google Shape;669;p102"/>
          <p:cNvSpPr txBox="1"/>
          <p:nvPr/>
        </p:nvSpPr>
        <p:spPr>
          <a:xfrm>
            <a:off x="3139300"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THIS</a:t>
            </a:r>
            <a:endParaRPr sz="4200" b="1">
              <a:solidFill>
                <a:schemeClr val="dk1"/>
              </a:solidFill>
              <a:latin typeface="Montserrat"/>
              <a:ea typeface="Montserrat"/>
              <a:cs typeface="Montserrat"/>
              <a:sym typeface="Montserrat"/>
            </a:endParaRPr>
          </a:p>
        </p:txBody>
      </p:sp>
      <p:sp>
        <p:nvSpPr>
          <p:cNvPr id="670" name="Google Shape;670;p102"/>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71" name="Google Shape;671;p102"/>
          <p:cNvSpPr txBox="1"/>
          <p:nvPr/>
        </p:nvSpPr>
        <p:spPr>
          <a:xfrm>
            <a:off x="15300775"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NOT THIS</a:t>
            </a:r>
            <a:endParaRPr sz="4200" b="1">
              <a:solidFill>
                <a:schemeClr val="dk1"/>
              </a:solidFill>
              <a:latin typeface="Montserrat"/>
              <a:ea typeface="Montserrat"/>
              <a:cs typeface="Montserrat"/>
              <a:sym typeface="Montserrat"/>
            </a:endParaRPr>
          </a:p>
        </p:txBody>
      </p:sp>
      <p:sp>
        <p:nvSpPr>
          <p:cNvPr id="672" name="Google Shape;672;p102"/>
          <p:cNvSpPr txBox="1"/>
          <p:nvPr/>
        </p:nvSpPr>
        <p:spPr>
          <a:xfrm>
            <a:off x="2114800" y="11001675"/>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Fixed-Cost, Strategic Legal Counsel For Entrepreneurs</a:t>
            </a:r>
            <a:endParaRPr sz="4400">
              <a:solidFill>
                <a:srgbClr val="003B53"/>
              </a:solidFill>
              <a:latin typeface="Montserrat"/>
              <a:ea typeface="Montserrat"/>
              <a:cs typeface="Montserrat"/>
              <a:sym typeface="Montserrat"/>
            </a:endParaRPr>
          </a:p>
        </p:txBody>
      </p:sp>
      <p:sp>
        <p:nvSpPr>
          <p:cNvPr id="673" name="Google Shape;673;p102"/>
          <p:cNvSpPr txBox="1"/>
          <p:nvPr/>
        </p:nvSpPr>
        <p:spPr>
          <a:xfrm>
            <a:off x="13702250" y="11001675"/>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Fractional Legal Counsel For Entrepreneurs</a:t>
            </a:r>
            <a:endParaRPr sz="4400">
              <a:solidFill>
                <a:srgbClr val="003B53"/>
              </a:solidFill>
              <a:latin typeface="Montserrat"/>
              <a:ea typeface="Montserrat"/>
              <a:cs typeface="Montserrat"/>
              <a:sym typeface="Montserrat"/>
            </a:endParaRPr>
          </a:p>
        </p:txBody>
      </p:sp>
      <p:sp>
        <p:nvSpPr>
          <p:cNvPr id="674" name="Google Shape;674;p102"/>
          <p:cNvSpPr txBox="1"/>
          <p:nvPr/>
        </p:nvSpPr>
        <p:spPr>
          <a:xfrm>
            <a:off x="2114800" y="8986275"/>
            <a:ext cx="7704000" cy="79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a:t>
            </a:r>
            <a:endParaRPr sz="4400">
              <a:solidFill>
                <a:srgbClr val="003B53"/>
              </a:solidFill>
              <a:latin typeface="Montserrat"/>
              <a:ea typeface="Montserrat"/>
              <a:cs typeface="Montserrat"/>
              <a:sym typeface="Montserrat"/>
            </a:endParaRPr>
          </a:p>
        </p:txBody>
      </p:sp>
      <p:sp>
        <p:nvSpPr>
          <p:cNvPr id="675" name="Google Shape;675;p102"/>
          <p:cNvSpPr txBox="1"/>
          <p:nvPr/>
        </p:nvSpPr>
        <p:spPr>
          <a:xfrm>
            <a:off x="13702250" y="8986275"/>
            <a:ext cx="7704000" cy="79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General Legal Counsel</a:t>
            </a:r>
            <a:endParaRPr sz="4400">
              <a:solidFill>
                <a:srgbClr val="003B53"/>
              </a:solidFill>
              <a:latin typeface="Montserrat"/>
              <a:ea typeface="Montserrat"/>
              <a:cs typeface="Montserrat"/>
              <a:sym typeface="Montserrat"/>
            </a:endParaRPr>
          </a:p>
        </p:txBody>
      </p:sp>
      <p:sp>
        <p:nvSpPr>
          <p:cNvPr id="676" name="Google Shape;676;p102"/>
          <p:cNvSpPr txBox="1"/>
          <p:nvPr/>
        </p:nvSpPr>
        <p:spPr>
          <a:xfrm>
            <a:off x="2114800" y="3740913"/>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All</a:t>
            </a:r>
            <a:endParaRPr sz="4400">
              <a:solidFill>
                <a:srgbClr val="003B53"/>
              </a:solidFill>
              <a:latin typeface="Montserrat"/>
              <a:ea typeface="Montserrat"/>
              <a:cs typeface="Montserrat"/>
              <a:sym typeface="Montserrat"/>
            </a:endParaRPr>
          </a:p>
        </p:txBody>
      </p:sp>
      <p:sp>
        <p:nvSpPr>
          <p:cNvPr id="677" name="Google Shape;677;p102"/>
          <p:cNvSpPr txBox="1"/>
          <p:nvPr/>
        </p:nvSpPr>
        <p:spPr>
          <a:xfrm>
            <a:off x="13702250" y="3740913"/>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Small Businesses</a:t>
            </a:r>
            <a:endParaRPr sz="4400">
              <a:solidFill>
                <a:srgbClr val="003B53"/>
              </a:solidFill>
              <a:latin typeface="Montserrat"/>
              <a:ea typeface="Montserrat"/>
              <a:cs typeface="Montserrat"/>
              <a:sym typeface="Montserrat"/>
            </a:endParaRPr>
          </a:p>
        </p:txBody>
      </p:sp>
      <p:sp>
        <p:nvSpPr>
          <p:cNvPr id="678" name="Google Shape;678;p102"/>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21</a:t>
            </a:fld>
            <a:endParaRPr sz="1400">
              <a:solidFill>
                <a:schemeClr val="dk2"/>
              </a:solidFill>
              <a:latin typeface="Lato"/>
              <a:ea typeface="Lato"/>
              <a:cs typeface="Lato"/>
              <a:sym typeface="Lato"/>
            </a:endParaRPr>
          </a:p>
        </p:txBody>
      </p:sp>
      <p:sp>
        <p:nvSpPr>
          <p:cNvPr id="679" name="Google Shape;679;p102"/>
          <p:cNvSpPr txBox="1"/>
          <p:nvPr/>
        </p:nvSpPr>
        <p:spPr>
          <a:xfrm>
            <a:off x="2001650" y="6363600"/>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Entrepreneurs</a:t>
            </a:r>
            <a:endParaRPr sz="4400">
              <a:solidFill>
                <a:srgbClr val="003B53"/>
              </a:solidFill>
              <a:latin typeface="Montserrat"/>
              <a:ea typeface="Montserrat"/>
              <a:cs typeface="Montserrat"/>
              <a:sym typeface="Montserrat"/>
            </a:endParaRPr>
          </a:p>
        </p:txBody>
      </p:sp>
      <p:sp>
        <p:nvSpPr>
          <p:cNvPr id="680" name="Google Shape;680;p102"/>
          <p:cNvSpPr txBox="1"/>
          <p:nvPr/>
        </p:nvSpPr>
        <p:spPr>
          <a:xfrm>
            <a:off x="13589100" y="6363600"/>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Legal Counsel For Entrepreneurs</a:t>
            </a:r>
            <a:endParaRPr sz="4400">
              <a:solidFill>
                <a:srgbClr val="003B53"/>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84"/>
        <p:cNvGrpSpPr/>
        <p:nvPr/>
      </p:nvGrpSpPr>
      <p:grpSpPr>
        <a:xfrm>
          <a:off x="0" y="0"/>
          <a:ext cx="0" cy="0"/>
          <a:chOff x="0" y="0"/>
          <a:chExt cx="0" cy="0"/>
        </a:xfrm>
      </p:grpSpPr>
      <p:pic>
        <p:nvPicPr>
          <p:cNvPr id="685" name="Google Shape;685;p103"/>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86" name="Google Shape;686;p103"/>
          <p:cNvCxnSpPr/>
          <p:nvPr/>
        </p:nvCxnSpPr>
        <p:spPr>
          <a:xfrm>
            <a:off x="12192008" y="263675"/>
            <a:ext cx="0" cy="13113900"/>
          </a:xfrm>
          <a:prstGeom prst="straightConnector1">
            <a:avLst/>
          </a:prstGeom>
          <a:noFill/>
          <a:ln w="28575" cap="flat" cmpd="sng">
            <a:solidFill>
              <a:srgbClr val="D5A00F"/>
            </a:solidFill>
            <a:prstDash val="solid"/>
            <a:round/>
            <a:headEnd type="triangle" w="med" len="med"/>
            <a:tailEnd type="triangle" w="med" len="med"/>
          </a:ln>
        </p:spPr>
      </p:cxnSp>
      <p:cxnSp>
        <p:nvCxnSpPr>
          <p:cNvPr id="687" name="Google Shape;687;p103"/>
          <p:cNvCxnSpPr/>
          <p:nvPr/>
        </p:nvCxnSpPr>
        <p:spPr>
          <a:xfrm>
            <a:off x="864908" y="6820625"/>
            <a:ext cx="22654200" cy="0"/>
          </a:xfrm>
          <a:prstGeom prst="straightConnector1">
            <a:avLst/>
          </a:prstGeom>
          <a:noFill/>
          <a:ln w="28575" cap="flat" cmpd="sng">
            <a:solidFill>
              <a:srgbClr val="D5A00F"/>
            </a:solidFill>
            <a:prstDash val="solid"/>
            <a:round/>
            <a:headEnd type="triangle" w="med" len="med"/>
            <a:tailEnd type="triangle" w="med" len="med"/>
          </a:ln>
        </p:spPr>
      </p:cxnSp>
      <p:sp>
        <p:nvSpPr>
          <p:cNvPr id="688" name="Google Shape;688;p103"/>
          <p:cNvSpPr/>
          <p:nvPr/>
        </p:nvSpPr>
        <p:spPr>
          <a:xfrm>
            <a:off x="10157987" y="6364960"/>
            <a:ext cx="4006200" cy="1330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9" name="Google Shape;689;p103"/>
          <p:cNvPicPr preferRelativeResize="0"/>
          <p:nvPr/>
        </p:nvPicPr>
        <p:blipFill rotWithShape="1">
          <a:blip r:embed="rId4">
            <a:alphaModFix/>
          </a:blip>
          <a:srcRect b="20998"/>
          <a:stretch/>
        </p:blipFill>
        <p:spPr>
          <a:xfrm>
            <a:off x="10528061" y="6483809"/>
            <a:ext cx="3235001" cy="900775"/>
          </a:xfrm>
          <a:prstGeom prst="rect">
            <a:avLst/>
          </a:prstGeom>
          <a:noFill/>
          <a:ln>
            <a:noFill/>
          </a:ln>
        </p:spPr>
      </p:pic>
      <p:sp>
        <p:nvSpPr>
          <p:cNvPr id="690" name="Google Shape;690;p103"/>
          <p:cNvSpPr txBox="1"/>
          <p:nvPr/>
        </p:nvSpPr>
        <p:spPr>
          <a:xfrm>
            <a:off x="793050" y="7132729"/>
            <a:ext cx="5270400" cy="5232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200" i="1">
                <a:solidFill>
                  <a:schemeClr val="dk1"/>
                </a:solidFill>
                <a:latin typeface="Montserrat"/>
                <a:ea typeface="Montserrat"/>
                <a:cs typeface="Montserrat"/>
                <a:sym typeface="Montserrat"/>
              </a:rPr>
              <a:t>FTE, In-House </a:t>
            </a:r>
            <a:endParaRPr sz="2200" i="1">
              <a:solidFill>
                <a:schemeClr val="dk1"/>
              </a:solidFill>
              <a:latin typeface="Montserrat"/>
              <a:ea typeface="Montserrat"/>
              <a:cs typeface="Montserrat"/>
              <a:sym typeface="Montserrat"/>
            </a:endParaRPr>
          </a:p>
        </p:txBody>
      </p:sp>
      <p:sp>
        <p:nvSpPr>
          <p:cNvPr id="691" name="Google Shape;691;p103"/>
          <p:cNvSpPr txBox="1"/>
          <p:nvPr/>
        </p:nvSpPr>
        <p:spPr>
          <a:xfrm>
            <a:off x="18320550" y="7132729"/>
            <a:ext cx="5270400" cy="523200"/>
          </a:xfrm>
          <a:prstGeom prst="rect">
            <a:avLst/>
          </a:prstGeom>
          <a:noFill/>
          <a:ln>
            <a:noFill/>
          </a:ln>
        </p:spPr>
        <p:txBody>
          <a:bodyPr spcFirstLastPara="1" wrap="square" lIns="91425" tIns="91425" rIns="91425" bIns="91425" anchor="t" anchorCtr="0">
            <a:spAutoFit/>
          </a:bodyPr>
          <a:lstStyle/>
          <a:p>
            <a:pPr marL="0" marR="292100" lvl="0" indent="0" algn="r" rtl="0">
              <a:spcBef>
                <a:spcPts val="0"/>
              </a:spcBef>
              <a:spcAft>
                <a:spcPts val="0"/>
              </a:spcAft>
              <a:buNone/>
            </a:pPr>
            <a:r>
              <a:rPr lang="en-US" sz="2200" i="1">
                <a:solidFill>
                  <a:schemeClr val="dk1"/>
                </a:solidFill>
                <a:latin typeface="Montserrat"/>
                <a:ea typeface="Montserrat"/>
                <a:cs typeface="Montserrat"/>
                <a:sym typeface="Montserrat"/>
              </a:rPr>
              <a:t>Managed Services Providers</a:t>
            </a:r>
            <a:endParaRPr sz="2200" i="1">
              <a:solidFill>
                <a:schemeClr val="dk1"/>
              </a:solidFill>
              <a:latin typeface="Montserrat"/>
              <a:ea typeface="Montserrat"/>
              <a:cs typeface="Montserrat"/>
              <a:sym typeface="Montserrat"/>
            </a:endParaRPr>
          </a:p>
        </p:txBody>
      </p:sp>
      <p:sp>
        <p:nvSpPr>
          <p:cNvPr id="692" name="Google Shape;692;p103"/>
          <p:cNvSpPr txBox="1"/>
          <p:nvPr/>
        </p:nvSpPr>
        <p:spPr>
          <a:xfrm rot="5400000">
            <a:off x="9121225" y="2964404"/>
            <a:ext cx="5270400" cy="5232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200" i="1">
                <a:solidFill>
                  <a:schemeClr val="dk1"/>
                </a:solidFill>
                <a:latin typeface="Montserrat"/>
                <a:ea typeface="Montserrat"/>
                <a:cs typeface="Montserrat"/>
                <a:sym typeface="Montserrat"/>
              </a:rPr>
              <a:t>Strategic Business Consultancies</a:t>
            </a:r>
            <a:endParaRPr sz="2200" i="1">
              <a:solidFill>
                <a:schemeClr val="dk1"/>
              </a:solidFill>
              <a:latin typeface="Montserrat"/>
              <a:ea typeface="Montserrat"/>
              <a:cs typeface="Montserrat"/>
              <a:sym typeface="Montserrat"/>
            </a:endParaRPr>
          </a:p>
        </p:txBody>
      </p:sp>
      <p:sp>
        <p:nvSpPr>
          <p:cNvPr id="693" name="Google Shape;693;p103"/>
          <p:cNvSpPr txBox="1"/>
          <p:nvPr/>
        </p:nvSpPr>
        <p:spPr>
          <a:xfrm rot="5400000">
            <a:off x="9121225" y="10480779"/>
            <a:ext cx="5270400" cy="523200"/>
          </a:xfrm>
          <a:prstGeom prst="rect">
            <a:avLst/>
          </a:prstGeom>
          <a:noFill/>
          <a:ln>
            <a:noFill/>
          </a:ln>
        </p:spPr>
        <p:txBody>
          <a:bodyPr spcFirstLastPara="1" wrap="square" lIns="91425" tIns="91425" rIns="91425" bIns="91425" anchor="t" anchorCtr="0">
            <a:spAutoFit/>
          </a:bodyPr>
          <a:lstStyle/>
          <a:p>
            <a:pPr marL="0" marR="292100" lvl="0" indent="0" algn="r" rtl="0">
              <a:spcBef>
                <a:spcPts val="0"/>
              </a:spcBef>
              <a:spcAft>
                <a:spcPts val="0"/>
              </a:spcAft>
              <a:buNone/>
            </a:pPr>
            <a:r>
              <a:rPr lang="en-US" sz="2200" i="1">
                <a:solidFill>
                  <a:schemeClr val="dk1"/>
                </a:solidFill>
                <a:latin typeface="Montserrat"/>
                <a:ea typeface="Montserrat"/>
                <a:cs typeface="Montserrat"/>
                <a:sym typeface="Montserrat"/>
              </a:rPr>
              <a:t> General Counsel  Business Law</a:t>
            </a:r>
            <a:endParaRPr sz="2200" i="1">
              <a:solidFill>
                <a:schemeClr val="dk1"/>
              </a:solidFill>
              <a:latin typeface="Montserrat"/>
              <a:ea typeface="Montserrat"/>
              <a:cs typeface="Montserrat"/>
              <a:sym typeface="Montserrat"/>
            </a:endParaRPr>
          </a:p>
        </p:txBody>
      </p:sp>
      <p:sp>
        <p:nvSpPr>
          <p:cNvPr id="694" name="Google Shape;694;p103"/>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95" name="Google Shape;695;p103"/>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22</a:t>
            </a:fld>
            <a:endParaRPr sz="1400">
              <a:solidFill>
                <a:schemeClr val="dk2"/>
              </a:solidFill>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99"/>
        <p:cNvGrpSpPr/>
        <p:nvPr/>
      </p:nvGrpSpPr>
      <p:grpSpPr>
        <a:xfrm>
          <a:off x="0" y="0"/>
          <a:ext cx="0" cy="0"/>
          <a:chOff x="0" y="0"/>
          <a:chExt cx="0" cy="0"/>
        </a:xfrm>
      </p:grpSpPr>
      <p:sp>
        <p:nvSpPr>
          <p:cNvPr id="700" name="Google Shape;700;p104"/>
          <p:cNvSpPr/>
          <p:nvPr/>
        </p:nvSpPr>
        <p:spPr>
          <a:xfrm>
            <a:off x="1238675"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04"/>
          <p:cNvSpPr/>
          <p:nvPr/>
        </p:nvSpPr>
        <p:spPr>
          <a:xfrm>
            <a:off x="8648549"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104"/>
          <p:cNvSpPr/>
          <p:nvPr/>
        </p:nvSpPr>
        <p:spPr>
          <a:xfrm>
            <a:off x="16058423"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04"/>
          <p:cNvSpPr txBox="1"/>
          <p:nvPr/>
        </p:nvSpPr>
        <p:spPr>
          <a:xfrm>
            <a:off x="3094025"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LIVE</a:t>
            </a:r>
            <a:endParaRPr sz="3700" b="1">
              <a:solidFill>
                <a:srgbClr val="003B53"/>
              </a:solidFill>
              <a:latin typeface="Montserrat"/>
              <a:ea typeface="Montserrat"/>
              <a:cs typeface="Montserrat"/>
              <a:sym typeface="Montserrat"/>
            </a:endParaRPr>
          </a:p>
        </p:txBody>
      </p:sp>
      <p:sp>
        <p:nvSpPr>
          <p:cNvPr id="704" name="Google Shape;704;p104"/>
          <p:cNvSpPr txBox="1"/>
          <p:nvPr/>
        </p:nvSpPr>
        <p:spPr>
          <a:xfrm>
            <a:off x="10635000"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LEARN</a:t>
            </a:r>
            <a:endParaRPr sz="3700" b="1">
              <a:solidFill>
                <a:srgbClr val="003B53"/>
              </a:solidFill>
              <a:latin typeface="Montserrat"/>
              <a:ea typeface="Montserrat"/>
              <a:cs typeface="Montserrat"/>
              <a:sym typeface="Montserrat"/>
            </a:endParaRPr>
          </a:p>
        </p:txBody>
      </p:sp>
      <p:sp>
        <p:nvSpPr>
          <p:cNvPr id="705" name="Google Shape;705;p104"/>
          <p:cNvSpPr txBox="1"/>
          <p:nvPr/>
        </p:nvSpPr>
        <p:spPr>
          <a:xfrm>
            <a:off x="17968425"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BUY</a:t>
            </a:r>
            <a:endParaRPr sz="3700" b="1">
              <a:solidFill>
                <a:srgbClr val="003B53"/>
              </a:solidFill>
              <a:latin typeface="Montserrat"/>
              <a:ea typeface="Montserrat"/>
              <a:cs typeface="Montserrat"/>
              <a:sym typeface="Montserrat"/>
            </a:endParaRPr>
          </a:p>
        </p:txBody>
      </p:sp>
      <p:sp>
        <p:nvSpPr>
          <p:cNvPr id="706" name="Google Shape;706;p104"/>
          <p:cNvSpPr txBox="1"/>
          <p:nvPr/>
        </p:nvSpPr>
        <p:spPr>
          <a:xfrm>
            <a:off x="2001652" y="319050"/>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ADJACENCIES</a:t>
            </a:r>
            <a:endParaRPr sz="3000" i="1">
              <a:solidFill>
                <a:schemeClr val="dk1"/>
              </a:solidFill>
              <a:latin typeface="Proxima Nova"/>
              <a:ea typeface="Proxima Nova"/>
              <a:cs typeface="Proxima Nova"/>
              <a:sym typeface="Proxima Nova"/>
            </a:endParaRPr>
          </a:p>
        </p:txBody>
      </p:sp>
      <p:pic>
        <p:nvPicPr>
          <p:cNvPr id="707" name="Google Shape;707;p104"/>
          <p:cNvPicPr preferRelativeResize="0"/>
          <p:nvPr/>
        </p:nvPicPr>
        <p:blipFill rotWithShape="1">
          <a:blip r:embed="rId3">
            <a:alphaModFix/>
          </a:blip>
          <a:srcRect b="27028"/>
          <a:stretch/>
        </p:blipFill>
        <p:spPr>
          <a:xfrm>
            <a:off x="312300" y="103050"/>
            <a:ext cx="1482374" cy="1081675"/>
          </a:xfrm>
          <a:prstGeom prst="rect">
            <a:avLst/>
          </a:prstGeom>
          <a:noFill/>
          <a:ln>
            <a:noFill/>
          </a:ln>
        </p:spPr>
      </p:pic>
      <p:sp>
        <p:nvSpPr>
          <p:cNvPr id="708" name="Google Shape;708;p104"/>
          <p:cNvSpPr txBox="1"/>
          <p:nvPr/>
        </p:nvSpPr>
        <p:spPr>
          <a:xfrm>
            <a:off x="2068325" y="4989500"/>
            <a:ext cx="5387100" cy="75816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Food: </a:t>
            </a:r>
            <a:r>
              <a:rPr lang="en-US" sz="2200">
                <a:solidFill>
                  <a:schemeClr val="dk1"/>
                </a:solidFill>
                <a:latin typeface="Montserrat"/>
                <a:ea typeface="Montserrat"/>
                <a:cs typeface="Montserrat"/>
                <a:sym typeface="Montserrat"/>
              </a:rPr>
              <a:t>Wholefoods, Specialty Foods, Farmers Markets</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Health: </a:t>
            </a:r>
            <a:r>
              <a:rPr lang="en-US" sz="2200">
                <a:solidFill>
                  <a:schemeClr val="dk1"/>
                </a:solidFill>
                <a:latin typeface="Montserrat"/>
                <a:ea typeface="Montserrat"/>
                <a:cs typeface="Montserrat"/>
                <a:sym typeface="Montserrat"/>
              </a:rPr>
              <a:t>Gym member, Personal Trainer, Peloton</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Family: </a:t>
            </a:r>
            <a:r>
              <a:rPr lang="en-US" sz="2200">
                <a:solidFill>
                  <a:schemeClr val="dk1"/>
                </a:solidFill>
                <a:latin typeface="Montserrat"/>
                <a:ea typeface="Montserrat"/>
                <a:cs typeface="Montserrat"/>
                <a:sym typeface="Montserrat"/>
              </a:rPr>
              <a:t>Child Care &amp; Pet Care Services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Second Space: </a:t>
            </a:r>
            <a:r>
              <a:rPr lang="en-US" sz="2200">
                <a:solidFill>
                  <a:schemeClr val="dk1"/>
                </a:solidFill>
                <a:latin typeface="Montserrat"/>
                <a:ea typeface="Montserrat"/>
                <a:cs typeface="Montserrat"/>
                <a:sym typeface="Montserrat"/>
              </a:rPr>
              <a:t>Coffee Shops, WeWork, Knack Workspaces, Galvanize Seattle</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Drink: </a:t>
            </a:r>
            <a:r>
              <a:rPr lang="en-US" sz="2200">
                <a:solidFill>
                  <a:schemeClr val="dk1"/>
                </a:solidFill>
                <a:latin typeface="Montserrat"/>
                <a:ea typeface="Montserrat"/>
                <a:cs typeface="Montserrat"/>
                <a:sym typeface="Montserrat"/>
              </a:rPr>
              <a:t>Local Wine Bars, Distilleries and Breweries.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Entertainment: </a:t>
            </a:r>
            <a:r>
              <a:rPr lang="en-US" sz="2200">
                <a:solidFill>
                  <a:schemeClr val="dk1"/>
                </a:solidFill>
                <a:latin typeface="Montserrat"/>
                <a:ea typeface="Montserrat"/>
                <a:cs typeface="Montserrat"/>
                <a:sym typeface="Montserrat"/>
              </a:rPr>
              <a:t>Netflix, Hulu, Amazon, Pandora, Spotify</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p:txBody>
      </p:sp>
      <p:sp>
        <p:nvSpPr>
          <p:cNvPr id="709" name="Google Shape;709;p104"/>
          <p:cNvSpPr txBox="1"/>
          <p:nvPr/>
        </p:nvSpPr>
        <p:spPr>
          <a:xfrm>
            <a:off x="9498450" y="4989500"/>
            <a:ext cx="5387100" cy="80364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Google Search: </a:t>
            </a:r>
            <a:r>
              <a:rPr lang="en-US" sz="2200">
                <a:solidFill>
                  <a:schemeClr val="dk1"/>
                </a:solidFill>
                <a:latin typeface="Montserrat"/>
                <a:ea typeface="Montserrat"/>
                <a:cs typeface="Montserrat"/>
                <a:sym typeface="Montserrat"/>
              </a:rPr>
              <a:t>Top Law Firms, Seattle Business Law</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Podcasts</a:t>
            </a:r>
            <a:r>
              <a:rPr lang="en-US" sz="2200">
                <a:solidFill>
                  <a:schemeClr val="dk1"/>
                </a:solidFill>
                <a:latin typeface="Montserrat"/>
                <a:ea typeface="Montserrat"/>
                <a:cs typeface="Montserrat"/>
                <a:sym typeface="Montserrat"/>
              </a:rPr>
              <a:t>: The Shrimp Tank, The Tim Ferriss Show, TEDTalks, $100 MBA</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Business Publications: </a:t>
            </a:r>
            <a:r>
              <a:rPr lang="en-US" sz="2200">
                <a:solidFill>
                  <a:schemeClr val="dk1"/>
                </a:solidFill>
                <a:latin typeface="Montserrat"/>
                <a:ea typeface="Montserrat"/>
                <a:cs typeface="Montserrat"/>
                <a:sym typeface="Montserrat"/>
              </a:rPr>
              <a:t>Puget Sound Business Journal, HBR, Fast Company, Bloomberg</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LinkedIn: Professional Groups - </a:t>
            </a:r>
            <a:r>
              <a:rPr lang="en-US" sz="2200">
                <a:solidFill>
                  <a:schemeClr val="dk1"/>
                </a:solidFill>
                <a:latin typeface="Montserrat"/>
                <a:ea typeface="Montserrat"/>
                <a:cs typeface="Montserrat"/>
                <a:sym typeface="Montserrat"/>
              </a:rPr>
              <a:t>EO Seattle, Vistage Seattle, WPO, Seattle Good Business Network,  Seattle SBA, Greater Seattle VCs &amp; Entrepreneurs</a:t>
            </a:r>
            <a:endParaRPr sz="2200">
              <a:solidFill>
                <a:schemeClr val="dk1"/>
              </a:solidFill>
              <a:latin typeface="Montserrat"/>
              <a:ea typeface="Montserrat"/>
              <a:cs typeface="Montserrat"/>
              <a:sym typeface="Montserrat"/>
            </a:endParaRPr>
          </a:p>
        </p:txBody>
      </p:sp>
      <p:sp>
        <p:nvSpPr>
          <p:cNvPr id="710" name="Google Shape;710;p104"/>
          <p:cNvSpPr txBox="1"/>
          <p:nvPr/>
        </p:nvSpPr>
        <p:spPr>
          <a:xfrm>
            <a:off x="16888075" y="4989500"/>
            <a:ext cx="5387100" cy="75816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Fractional, Managed Services: </a:t>
            </a:r>
            <a:r>
              <a:rPr lang="en-US" sz="2200">
                <a:solidFill>
                  <a:schemeClr val="dk1"/>
                </a:solidFill>
                <a:latin typeface="Montserrat"/>
                <a:ea typeface="Montserrat"/>
                <a:cs typeface="Montserrat"/>
                <a:sym typeface="Montserrat"/>
              </a:rPr>
              <a:t>Trinet, HCL Technologies, Cognizant, Zenefits, ADP</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SAAS: </a:t>
            </a:r>
            <a:r>
              <a:rPr lang="en-US" sz="2200">
                <a:solidFill>
                  <a:schemeClr val="dk1"/>
                </a:solidFill>
                <a:latin typeface="Montserrat"/>
                <a:ea typeface="Montserrat"/>
                <a:cs typeface="Montserrat"/>
                <a:sym typeface="Montserrat"/>
              </a:rPr>
              <a:t>Intuit, Shopify, Hubspot, Salesforce, Microsoft, Google Workspace</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Out-source: </a:t>
            </a:r>
            <a:r>
              <a:rPr lang="en-US" sz="2200">
                <a:solidFill>
                  <a:schemeClr val="dk1"/>
                </a:solidFill>
                <a:latin typeface="Montserrat"/>
                <a:ea typeface="Montserrat"/>
                <a:cs typeface="Montserrat"/>
                <a:sym typeface="Montserrat"/>
              </a:rPr>
              <a:t>Freelance marketplaces; UpWork, TopTal, LinkedIn</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Wholesale/Bulk: </a:t>
            </a:r>
            <a:r>
              <a:rPr lang="en-US" sz="2200">
                <a:solidFill>
                  <a:schemeClr val="dk1"/>
                </a:solidFill>
                <a:latin typeface="Montserrat"/>
                <a:ea typeface="Montserrat"/>
                <a:cs typeface="Montserrat"/>
                <a:sym typeface="Montserrat"/>
              </a:rPr>
              <a:t>Costco, Amazon, Alibaba</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Business Banking: </a:t>
            </a:r>
            <a:r>
              <a:rPr lang="en-US" sz="2200">
                <a:solidFill>
                  <a:schemeClr val="dk1"/>
                </a:solidFill>
                <a:latin typeface="Montserrat"/>
                <a:ea typeface="Montserrat"/>
                <a:cs typeface="Montserrat"/>
                <a:sym typeface="Montserrat"/>
              </a:rPr>
              <a:t> Umpqua Bank, WaFd Bank, Key Bank, Seattle Credit Union</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p:txBody>
      </p:sp>
      <p:sp>
        <p:nvSpPr>
          <p:cNvPr id="711" name="Google Shape;711;p104"/>
          <p:cNvSpPr txBox="1"/>
          <p:nvPr/>
        </p:nvSpPr>
        <p:spPr>
          <a:xfrm>
            <a:off x="2405075" y="3415825"/>
            <a:ext cx="47136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Spaces and places where our customers go in real life.</a:t>
            </a: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Clr>
                <a:schemeClr val="dk1"/>
              </a:buClr>
              <a:buSzPts val="1100"/>
              <a:buFont typeface="Arial"/>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712" name="Google Shape;712;p104"/>
          <p:cNvSpPr txBox="1"/>
          <p:nvPr/>
        </p:nvSpPr>
        <p:spPr>
          <a:xfrm>
            <a:off x="9053725" y="3415825"/>
            <a:ext cx="60915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Where our customers go for knowledge, to search for personal and professional growth.</a:t>
            </a:r>
            <a:endParaRPr sz="1800" i="1">
              <a:solidFill>
                <a:schemeClr val="dk1"/>
              </a:solidFill>
              <a:latin typeface="Montserrat"/>
              <a:ea typeface="Montserrat"/>
              <a:cs typeface="Montserrat"/>
              <a:sym typeface="Montserrat"/>
            </a:endParaRPr>
          </a:p>
          <a:p>
            <a:pPr marL="0" lvl="0" indent="0" algn="ctr" rtl="0">
              <a:lnSpc>
                <a:spcPct val="100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713" name="Google Shape;713;p104"/>
          <p:cNvSpPr txBox="1"/>
          <p:nvPr/>
        </p:nvSpPr>
        <p:spPr>
          <a:xfrm>
            <a:off x="16535875" y="3415825"/>
            <a:ext cx="60915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Where and how our customers consume other services in the growth of their business.</a:t>
            </a:r>
            <a:endParaRPr sz="1800" i="1">
              <a:solidFill>
                <a:schemeClr val="dk1"/>
              </a:solidFill>
              <a:latin typeface="Montserrat"/>
              <a:ea typeface="Montserrat"/>
              <a:cs typeface="Montserrat"/>
              <a:sym typeface="Montserrat"/>
            </a:endParaRPr>
          </a:p>
          <a:p>
            <a:pPr marL="457200" lvl="0" indent="0" algn="ctr" rtl="0">
              <a:lnSpc>
                <a:spcPct val="100000"/>
              </a:lnSpc>
              <a:spcBef>
                <a:spcPts val="0"/>
              </a:spcBef>
              <a:spcAft>
                <a:spcPts val="0"/>
              </a:spcAft>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714" name="Google Shape;714;p104"/>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23</a:t>
            </a:fld>
            <a:endParaRPr sz="1400">
              <a:solidFill>
                <a:schemeClr val="dk2"/>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718"/>
        <p:cNvGrpSpPr/>
        <p:nvPr/>
      </p:nvGrpSpPr>
      <p:grpSpPr>
        <a:xfrm>
          <a:off x="0" y="0"/>
          <a:ext cx="0" cy="0"/>
          <a:chOff x="0" y="0"/>
          <a:chExt cx="0" cy="0"/>
        </a:xfrm>
      </p:grpSpPr>
      <p:sp>
        <p:nvSpPr>
          <p:cNvPr id="719" name="Google Shape;719;p105"/>
          <p:cNvSpPr txBox="1"/>
          <p:nvPr/>
        </p:nvSpPr>
        <p:spPr>
          <a:xfrm>
            <a:off x="1870925" y="563317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OUR NARRATIVE</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720" name="Google Shape;720;p105"/>
          <p:cNvPicPr preferRelativeResize="0"/>
          <p:nvPr/>
        </p:nvPicPr>
        <p:blipFill>
          <a:blip r:embed="rId3">
            <a:alphaModFix/>
          </a:blip>
          <a:stretch>
            <a:fillRect/>
          </a:stretch>
        </p:blipFill>
        <p:spPr>
          <a:xfrm>
            <a:off x="11398072" y="3303270"/>
            <a:ext cx="1315099" cy="146057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4"/>
        <p:cNvGrpSpPr/>
        <p:nvPr/>
      </p:nvGrpSpPr>
      <p:grpSpPr>
        <a:xfrm>
          <a:off x="0" y="0"/>
          <a:ext cx="0" cy="0"/>
          <a:chOff x="0" y="0"/>
          <a:chExt cx="0" cy="0"/>
        </a:xfrm>
      </p:grpSpPr>
      <p:sp>
        <p:nvSpPr>
          <p:cNvPr id="725" name="Google Shape;725;p106"/>
          <p:cNvSpPr txBox="1"/>
          <p:nvPr/>
        </p:nvSpPr>
        <p:spPr>
          <a:xfrm>
            <a:off x="19819029" y="3689425"/>
            <a:ext cx="4304700" cy="40635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Empowered with the same strategic law advantages as the large organizations.</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Navigate the unknown to uncover new strategic opportunities and growth.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26" name="Google Shape;726;p106"/>
          <p:cNvSpPr txBox="1"/>
          <p:nvPr/>
        </p:nvSpPr>
        <p:spPr>
          <a:xfrm>
            <a:off x="19819025" y="9806400"/>
            <a:ext cx="4034100" cy="3417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Remain reactive and paralyzed by risks of unknown costs, response time, and business complexity.</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Going blindly or alone into the unknown.</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27" name="Google Shape;727;p106"/>
          <p:cNvSpPr txBox="1"/>
          <p:nvPr/>
        </p:nvSpPr>
        <p:spPr>
          <a:xfrm>
            <a:off x="13749775" y="3281525"/>
            <a:ext cx="4666200" cy="18009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Go boldly into the unknown. </a:t>
            </a: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Take the assessment. Get paired with a “Chief Legal Officer” to help you navigate what’s ahead.</a:t>
            </a:r>
            <a:endParaRPr sz="2100">
              <a:solidFill>
                <a:schemeClr val="dk1"/>
              </a:solidFill>
              <a:latin typeface="Proxima Nova"/>
              <a:ea typeface="Proxima Nova"/>
              <a:cs typeface="Proxima Nova"/>
              <a:sym typeface="Proxima Nova"/>
            </a:endParaRPr>
          </a:p>
        </p:txBody>
      </p:sp>
      <p:sp>
        <p:nvSpPr>
          <p:cNvPr id="728" name="Google Shape;728;p106"/>
          <p:cNvSpPr txBox="1"/>
          <p:nvPr/>
        </p:nvSpPr>
        <p:spPr>
          <a:xfrm>
            <a:off x="11924875" y="11408330"/>
            <a:ext cx="4666200" cy="27705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Clr>
                <a:schemeClr val="dk1"/>
              </a:buClr>
              <a:buSzPts val="1100"/>
              <a:buFont typeface="Arial"/>
              <a:buNone/>
            </a:pPr>
            <a:r>
              <a:rPr lang="en-US" sz="2100">
                <a:solidFill>
                  <a:schemeClr val="dk1"/>
                </a:solidFill>
                <a:latin typeface="Proxima Nova"/>
                <a:ea typeface="Proxima Nova"/>
                <a:cs typeface="Proxima Nova"/>
                <a:sym typeface="Proxima Nova"/>
              </a:rPr>
              <a:t>Remove the barriers of costs, response time, and complexity so that all business leaders can have a “Chief Legal Officer” on their team not their payroll.</a:t>
            </a: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29" name="Google Shape;729;p106"/>
          <p:cNvSpPr txBox="1"/>
          <p:nvPr/>
        </p:nvSpPr>
        <p:spPr>
          <a:xfrm>
            <a:off x="6800250" y="3258850"/>
            <a:ext cx="5546400" cy="30939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Equinox is a group of strategic business leaders and lawyers who: </a:t>
            </a:r>
            <a:br>
              <a:rPr lang="en-US" sz="2100">
                <a:solidFill>
                  <a:schemeClr val="dk1"/>
                </a:solidFill>
                <a:latin typeface="Proxima Nova"/>
                <a:ea typeface="Proxima Nova"/>
                <a:cs typeface="Proxima Nova"/>
                <a:sym typeface="Proxima Nova"/>
              </a:rPr>
            </a:b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1. Know what you don't know </a:t>
            </a:r>
            <a:br>
              <a:rPr lang="en-US" sz="2100">
                <a:solidFill>
                  <a:schemeClr val="dk1"/>
                </a:solidFill>
                <a:latin typeface="Proxima Nova"/>
                <a:ea typeface="Proxima Nova"/>
                <a:cs typeface="Proxima Nova"/>
                <a:sym typeface="Proxima Nova"/>
              </a:rPr>
            </a:b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2. Wield the power of law to enable the freedom and confidence to go boldly into the unknown.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30" name="Google Shape;730;p106"/>
          <p:cNvSpPr txBox="1"/>
          <p:nvPr/>
        </p:nvSpPr>
        <p:spPr>
          <a:xfrm>
            <a:off x="5454375" y="9807875"/>
            <a:ext cx="5641800" cy="2124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Fear of the unknown slows or paralyzes innovation because they don’t know what they don’t know about legal issues.</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Don’t think they can afford to have a an attorney on their team so they try to DIY.</a:t>
            </a:r>
            <a:endParaRPr sz="2100">
              <a:solidFill>
                <a:schemeClr val="dk1"/>
              </a:solidFill>
              <a:latin typeface="Proxima Nova"/>
              <a:ea typeface="Proxima Nova"/>
              <a:cs typeface="Proxima Nova"/>
              <a:sym typeface="Proxima Nova"/>
            </a:endParaRPr>
          </a:p>
        </p:txBody>
      </p:sp>
      <p:cxnSp>
        <p:nvCxnSpPr>
          <p:cNvPr id="731" name="Google Shape;731;p106"/>
          <p:cNvCxnSpPr>
            <a:stCxn id="732" idx="5"/>
            <a:endCxn id="733" idx="1"/>
          </p:cNvCxnSpPr>
          <p:nvPr/>
        </p:nvCxnSpPr>
        <p:spPr>
          <a:xfrm>
            <a:off x="3200778" y="4769290"/>
            <a:ext cx="2624700" cy="3448500"/>
          </a:xfrm>
          <a:prstGeom prst="straightConnector1">
            <a:avLst/>
          </a:prstGeom>
          <a:noFill/>
          <a:ln w="76200" cap="flat" cmpd="sng">
            <a:solidFill>
              <a:srgbClr val="004964"/>
            </a:solidFill>
            <a:prstDash val="dash"/>
            <a:round/>
            <a:headEnd type="none" w="med" len="med"/>
            <a:tailEnd type="none" w="med" len="med"/>
          </a:ln>
        </p:spPr>
      </p:cxnSp>
      <p:cxnSp>
        <p:nvCxnSpPr>
          <p:cNvPr id="734" name="Google Shape;734;p106"/>
          <p:cNvCxnSpPr>
            <a:stCxn id="735" idx="3"/>
            <a:endCxn id="733" idx="7"/>
          </p:cNvCxnSpPr>
          <p:nvPr/>
        </p:nvCxnSpPr>
        <p:spPr>
          <a:xfrm flipH="1">
            <a:off x="6435047" y="7031703"/>
            <a:ext cx="1561200" cy="1186200"/>
          </a:xfrm>
          <a:prstGeom prst="straightConnector1">
            <a:avLst/>
          </a:prstGeom>
          <a:noFill/>
          <a:ln w="76200" cap="flat" cmpd="sng">
            <a:solidFill>
              <a:srgbClr val="004964"/>
            </a:solidFill>
            <a:prstDash val="dash"/>
            <a:round/>
            <a:headEnd type="none" w="med" len="med"/>
            <a:tailEnd type="none" w="med" len="med"/>
          </a:ln>
        </p:spPr>
      </p:cxnSp>
      <p:cxnSp>
        <p:nvCxnSpPr>
          <p:cNvPr id="736" name="Google Shape;736;p106"/>
          <p:cNvCxnSpPr>
            <a:stCxn id="735" idx="5"/>
            <a:endCxn id="737" idx="1"/>
          </p:cNvCxnSpPr>
          <p:nvPr/>
        </p:nvCxnSpPr>
        <p:spPr>
          <a:xfrm>
            <a:off x="8605703" y="7031703"/>
            <a:ext cx="4555200" cy="2902500"/>
          </a:xfrm>
          <a:prstGeom prst="straightConnector1">
            <a:avLst/>
          </a:prstGeom>
          <a:noFill/>
          <a:ln w="76200" cap="flat" cmpd="sng">
            <a:solidFill>
              <a:srgbClr val="004964"/>
            </a:solidFill>
            <a:prstDash val="dash"/>
            <a:round/>
            <a:headEnd type="none" w="med" len="med"/>
            <a:tailEnd type="none" w="med" len="med"/>
          </a:ln>
        </p:spPr>
      </p:cxnSp>
      <p:cxnSp>
        <p:nvCxnSpPr>
          <p:cNvPr id="738" name="Google Shape;738;p106"/>
          <p:cNvCxnSpPr>
            <a:stCxn id="739" idx="4"/>
            <a:endCxn id="737" idx="7"/>
          </p:cNvCxnSpPr>
          <p:nvPr/>
        </p:nvCxnSpPr>
        <p:spPr>
          <a:xfrm flipH="1">
            <a:off x="13770325" y="6371963"/>
            <a:ext cx="1412400" cy="3562200"/>
          </a:xfrm>
          <a:prstGeom prst="straightConnector1">
            <a:avLst/>
          </a:prstGeom>
          <a:noFill/>
          <a:ln w="76200" cap="flat" cmpd="sng">
            <a:solidFill>
              <a:srgbClr val="004964"/>
            </a:solidFill>
            <a:prstDash val="dash"/>
            <a:round/>
            <a:headEnd type="none" w="med" len="med"/>
            <a:tailEnd type="none" w="med" len="med"/>
          </a:ln>
        </p:spPr>
      </p:cxnSp>
      <p:cxnSp>
        <p:nvCxnSpPr>
          <p:cNvPr id="740" name="Google Shape;740;p106"/>
          <p:cNvCxnSpPr>
            <a:stCxn id="739" idx="6"/>
            <a:endCxn id="741" idx="1"/>
          </p:cNvCxnSpPr>
          <p:nvPr/>
        </p:nvCxnSpPr>
        <p:spPr>
          <a:xfrm>
            <a:off x="15613675" y="5941013"/>
            <a:ext cx="1777500" cy="1536600"/>
          </a:xfrm>
          <a:prstGeom prst="straightConnector1">
            <a:avLst/>
          </a:prstGeom>
          <a:noFill/>
          <a:ln w="76200" cap="flat" cmpd="sng">
            <a:solidFill>
              <a:srgbClr val="004964"/>
            </a:solidFill>
            <a:prstDash val="dash"/>
            <a:round/>
            <a:headEnd type="none" w="med" len="med"/>
            <a:tailEnd type="none" w="med" len="med"/>
          </a:ln>
        </p:spPr>
      </p:cxnSp>
      <p:cxnSp>
        <p:nvCxnSpPr>
          <p:cNvPr id="742" name="Google Shape;742;p106"/>
          <p:cNvCxnSpPr>
            <a:stCxn id="743" idx="4"/>
            <a:endCxn id="744" idx="0"/>
          </p:cNvCxnSpPr>
          <p:nvPr/>
        </p:nvCxnSpPr>
        <p:spPr>
          <a:xfrm flipH="1">
            <a:off x="17967950" y="2770213"/>
            <a:ext cx="2148900" cy="4870500"/>
          </a:xfrm>
          <a:prstGeom prst="straightConnector1">
            <a:avLst/>
          </a:prstGeom>
          <a:noFill/>
          <a:ln w="76200" cap="flat" cmpd="sng">
            <a:solidFill>
              <a:srgbClr val="004964"/>
            </a:solidFill>
            <a:prstDash val="dash"/>
            <a:round/>
            <a:headEnd type="none" w="med" len="med"/>
            <a:tailEnd type="none" w="med" len="med"/>
          </a:ln>
        </p:spPr>
      </p:cxnSp>
      <p:cxnSp>
        <p:nvCxnSpPr>
          <p:cNvPr id="745" name="Google Shape;745;p106"/>
          <p:cNvCxnSpPr>
            <a:endCxn id="744" idx="3"/>
          </p:cNvCxnSpPr>
          <p:nvPr/>
        </p:nvCxnSpPr>
        <p:spPr>
          <a:xfrm rot="10800000">
            <a:off x="18323875" y="7902225"/>
            <a:ext cx="1671900" cy="746700"/>
          </a:xfrm>
          <a:prstGeom prst="straightConnector1">
            <a:avLst/>
          </a:prstGeom>
          <a:noFill/>
          <a:ln w="76200" cap="flat" cmpd="sng">
            <a:solidFill>
              <a:srgbClr val="004964"/>
            </a:solidFill>
            <a:prstDash val="dash"/>
            <a:round/>
            <a:headEnd type="none" w="med" len="med"/>
            <a:tailEnd type="none" w="med" len="med"/>
          </a:ln>
        </p:spPr>
      </p:cxnSp>
      <p:sp>
        <p:nvSpPr>
          <p:cNvPr id="741" name="Google Shape;741;p106"/>
          <p:cNvSpPr/>
          <p:nvPr/>
        </p:nvSpPr>
        <p:spPr>
          <a:xfrm>
            <a:off x="17215375" y="7301925"/>
            <a:ext cx="1200600" cy="12006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06"/>
          <p:cNvSpPr/>
          <p:nvPr/>
        </p:nvSpPr>
        <p:spPr>
          <a:xfrm>
            <a:off x="13034650" y="980786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06"/>
          <p:cNvSpPr/>
          <p:nvPr/>
        </p:nvSpPr>
        <p:spPr>
          <a:xfrm>
            <a:off x="7870025" y="6296025"/>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06"/>
          <p:cNvSpPr/>
          <p:nvPr/>
        </p:nvSpPr>
        <p:spPr>
          <a:xfrm>
            <a:off x="5699363" y="8091674"/>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06"/>
          <p:cNvSpPr/>
          <p:nvPr/>
        </p:nvSpPr>
        <p:spPr>
          <a:xfrm>
            <a:off x="2465100" y="403361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06"/>
          <p:cNvSpPr txBox="1"/>
          <p:nvPr/>
        </p:nvSpPr>
        <p:spPr>
          <a:xfrm>
            <a:off x="573400" y="18386925"/>
            <a:ext cx="18024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Daniel </a:t>
            </a:r>
            <a:endParaRPr sz="2200" b="1">
              <a:solidFill>
                <a:schemeClr val="dk1"/>
              </a:solidFill>
              <a:latin typeface="Montserrat"/>
              <a:ea typeface="Montserrat"/>
              <a:cs typeface="Montserrat"/>
              <a:sym typeface="Montserrat"/>
            </a:endParaRPr>
          </a:p>
        </p:txBody>
      </p:sp>
      <p:sp>
        <p:nvSpPr>
          <p:cNvPr id="747" name="Google Shape;747;p106"/>
          <p:cNvSpPr txBox="1"/>
          <p:nvPr/>
        </p:nvSpPr>
        <p:spPr>
          <a:xfrm>
            <a:off x="4224150" y="21437200"/>
            <a:ext cx="53571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Getting ass kicked by bullies </a:t>
            </a:r>
            <a:endParaRPr sz="2200" b="1">
              <a:solidFill>
                <a:schemeClr val="dk1"/>
              </a:solidFill>
              <a:latin typeface="Montserrat"/>
              <a:ea typeface="Montserrat"/>
              <a:cs typeface="Montserrat"/>
              <a:sym typeface="Montserrat"/>
            </a:endParaRPr>
          </a:p>
        </p:txBody>
      </p:sp>
      <p:sp>
        <p:nvSpPr>
          <p:cNvPr id="748" name="Google Shape;748;p106"/>
          <p:cNvSpPr txBox="1"/>
          <p:nvPr/>
        </p:nvSpPr>
        <p:spPr>
          <a:xfrm>
            <a:off x="10511700" y="20597525"/>
            <a:ext cx="53571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Learn Karate</a:t>
            </a:r>
            <a:endParaRPr sz="2200" b="1">
              <a:solidFill>
                <a:schemeClr val="dk1"/>
              </a:solidFill>
              <a:latin typeface="Montserrat"/>
              <a:ea typeface="Montserrat"/>
              <a:cs typeface="Montserrat"/>
              <a:sym typeface="Montserrat"/>
            </a:endParaRPr>
          </a:p>
        </p:txBody>
      </p:sp>
      <p:sp>
        <p:nvSpPr>
          <p:cNvPr id="749" name="Google Shape;749;p106"/>
          <p:cNvSpPr txBox="1"/>
          <p:nvPr/>
        </p:nvSpPr>
        <p:spPr>
          <a:xfrm>
            <a:off x="18827150" y="21147100"/>
            <a:ext cx="3986100" cy="9636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Gets bullied, Cobra Kai dojo bullies win </a:t>
            </a:r>
            <a:endParaRPr sz="2200" b="1">
              <a:solidFill>
                <a:schemeClr val="dk1"/>
              </a:solidFill>
              <a:latin typeface="Montserrat"/>
              <a:ea typeface="Montserrat"/>
              <a:cs typeface="Montserrat"/>
              <a:sym typeface="Montserrat"/>
            </a:endParaRPr>
          </a:p>
        </p:txBody>
      </p:sp>
      <p:sp>
        <p:nvSpPr>
          <p:cNvPr id="750" name="Google Shape;750;p106"/>
          <p:cNvSpPr txBox="1"/>
          <p:nvPr/>
        </p:nvSpPr>
        <p:spPr>
          <a:xfrm>
            <a:off x="1067000" y="5892013"/>
            <a:ext cx="2964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A CHARACTER</a:t>
            </a:r>
            <a:endParaRPr sz="2900">
              <a:solidFill>
                <a:srgbClr val="004964"/>
              </a:solidFill>
              <a:latin typeface="Proxima Nova Extrabold"/>
              <a:ea typeface="Proxima Nova Extrabold"/>
              <a:cs typeface="Proxima Nova Extrabold"/>
              <a:sym typeface="Proxima Nova Extrabold"/>
            </a:endParaRPr>
          </a:p>
        </p:txBody>
      </p:sp>
      <p:sp>
        <p:nvSpPr>
          <p:cNvPr id="751" name="Google Shape;751;p106"/>
          <p:cNvSpPr txBox="1"/>
          <p:nvPr/>
        </p:nvSpPr>
        <p:spPr>
          <a:xfrm>
            <a:off x="6800250" y="2592286"/>
            <a:ext cx="4034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MEETS A GUIDE</a:t>
            </a:r>
            <a:endParaRPr sz="2900">
              <a:solidFill>
                <a:srgbClr val="004964"/>
              </a:solidFill>
              <a:latin typeface="Proxima Nova Extrabold"/>
              <a:ea typeface="Proxima Nova Extrabold"/>
              <a:cs typeface="Proxima Nova Extrabold"/>
              <a:sym typeface="Proxima Nova Extrabold"/>
            </a:endParaRPr>
          </a:p>
        </p:txBody>
      </p:sp>
      <p:sp>
        <p:nvSpPr>
          <p:cNvPr id="752" name="Google Shape;752;p106"/>
          <p:cNvSpPr txBox="1"/>
          <p:nvPr/>
        </p:nvSpPr>
        <p:spPr>
          <a:xfrm>
            <a:off x="5458638" y="9268180"/>
            <a:ext cx="4034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WITH A PROBLEM</a:t>
            </a:r>
            <a:endParaRPr sz="2900">
              <a:solidFill>
                <a:srgbClr val="004964"/>
              </a:solidFill>
              <a:latin typeface="Proxima Nova Extrabold"/>
              <a:ea typeface="Proxima Nova Extrabold"/>
              <a:cs typeface="Proxima Nova Extrabold"/>
              <a:sym typeface="Proxima Nova Extrabold"/>
            </a:endParaRPr>
          </a:p>
        </p:txBody>
      </p:sp>
      <p:sp>
        <p:nvSpPr>
          <p:cNvPr id="753" name="Google Shape;753;p106"/>
          <p:cNvSpPr txBox="1"/>
          <p:nvPr/>
        </p:nvSpPr>
        <p:spPr>
          <a:xfrm>
            <a:off x="11857528" y="10812375"/>
            <a:ext cx="5103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WHO GIVES THEM A PLAN</a:t>
            </a:r>
            <a:endParaRPr sz="2900">
              <a:solidFill>
                <a:srgbClr val="004964"/>
              </a:solidFill>
              <a:latin typeface="Proxima Nova Extrabold"/>
              <a:ea typeface="Proxima Nova Extrabold"/>
              <a:cs typeface="Proxima Nova Extrabold"/>
              <a:sym typeface="Proxima Nova Extrabold"/>
            </a:endParaRPr>
          </a:p>
        </p:txBody>
      </p:sp>
      <p:sp>
        <p:nvSpPr>
          <p:cNvPr id="754" name="Google Shape;754;p106"/>
          <p:cNvSpPr txBox="1"/>
          <p:nvPr/>
        </p:nvSpPr>
        <p:spPr>
          <a:xfrm>
            <a:off x="13702174" y="2592286"/>
            <a:ext cx="6080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AND CALLS THEM TO ACTION</a:t>
            </a:r>
            <a:endParaRPr sz="2900">
              <a:solidFill>
                <a:srgbClr val="004964"/>
              </a:solidFill>
              <a:latin typeface="Proxima Nova Extrabold"/>
              <a:ea typeface="Proxima Nova Extrabold"/>
              <a:cs typeface="Proxima Nova Extrabold"/>
              <a:sym typeface="Proxima Nova Extrabold"/>
            </a:endParaRPr>
          </a:p>
        </p:txBody>
      </p:sp>
      <p:sp>
        <p:nvSpPr>
          <p:cNvPr id="755" name="Google Shape;755;p106"/>
          <p:cNvSpPr txBox="1"/>
          <p:nvPr/>
        </p:nvSpPr>
        <p:spPr>
          <a:xfrm>
            <a:off x="20649223" y="2153875"/>
            <a:ext cx="24012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SUCCESS</a:t>
            </a:r>
            <a:endParaRPr sz="2900">
              <a:solidFill>
                <a:srgbClr val="004964"/>
              </a:solidFill>
              <a:latin typeface="Proxima Nova Extrabold"/>
              <a:ea typeface="Proxima Nova Extrabold"/>
              <a:cs typeface="Proxima Nova Extrabold"/>
              <a:sym typeface="Proxima Nova Extrabold"/>
            </a:endParaRPr>
          </a:p>
        </p:txBody>
      </p:sp>
      <p:sp>
        <p:nvSpPr>
          <p:cNvPr id="756" name="Google Shape;756;p106"/>
          <p:cNvSpPr txBox="1"/>
          <p:nvPr/>
        </p:nvSpPr>
        <p:spPr>
          <a:xfrm>
            <a:off x="20649223" y="8256313"/>
            <a:ext cx="24012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FAILURE</a:t>
            </a:r>
            <a:endParaRPr sz="2900">
              <a:solidFill>
                <a:srgbClr val="004964"/>
              </a:solidFill>
              <a:latin typeface="Proxima Nova Extrabold"/>
              <a:ea typeface="Proxima Nova Extrabold"/>
              <a:cs typeface="Proxima Nova Extrabold"/>
              <a:sym typeface="Proxima Nova Extrabold"/>
            </a:endParaRPr>
          </a:p>
        </p:txBody>
      </p:sp>
      <p:sp>
        <p:nvSpPr>
          <p:cNvPr id="757" name="Google Shape;757;p106"/>
          <p:cNvSpPr txBox="1"/>
          <p:nvPr/>
        </p:nvSpPr>
        <p:spPr>
          <a:xfrm>
            <a:off x="15493712" y="8964938"/>
            <a:ext cx="38088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THAT RESULTS IN…</a:t>
            </a:r>
            <a:endParaRPr sz="2900">
              <a:solidFill>
                <a:srgbClr val="004964"/>
              </a:solidFill>
              <a:latin typeface="Proxima Nova Extrabold"/>
              <a:ea typeface="Proxima Nova Extrabold"/>
              <a:cs typeface="Proxima Nova Extrabold"/>
              <a:sym typeface="Proxima Nova Extrabold"/>
            </a:endParaRPr>
          </a:p>
        </p:txBody>
      </p:sp>
      <p:sp>
        <p:nvSpPr>
          <p:cNvPr id="739" name="Google Shape;739;p106"/>
          <p:cNvSpPr/>
          <p:nvPr/>
        </p:nvSpPr>
        <p:spPr>
          <a:xfrm>
            <a:off x="14751775" y="551006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06"/>
          <p:cNvSpPr txBox="1"/>
          <p:nvPr/>
        </p:nvSpPr>
        <p:spPr>
          <a:xfrm>
            <a:off x="17612275" y="7640625"/>
            <a:ext cx="711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4800">
                <a:solidFill>
                  <a:schemeClr val="lt1"/>
                </a:solidFill>
                <a:latin typeface="Proxima Nova Extrabold"/>
                <a:ea typeface="Proxima Nova Extrabold"/>
                <a:cs typeface="Proxima Nova Extrabold"/>
                <a:sym typeface="Proxima Nova Extrabold"/>
              </a:rPr>
              <a:t>?</a:t>
            </a:r>
            <a:endParaRPr sz="4800">
              <a:solidFill>
                <a:schemeClr val="lt1"/>
              </a:solidFill>
              <a:latin typeface="Proxima Nova Extrabold"/>
              <a:ea typeface="Proxima Nova Extrabold"/>
              <a:cs typeface="Proxima Nova Extrabold"/>
              <a:sym typeface="Proxima Nova Extrabold"/>
            </a:endParaRPr>
          </a:p>
        </p:txBody>
      </p:sp>
      <p:sp>
        <p:nvSpPr>
          <p:cNvPr id="743" name="Google Shape;743;p106"/>
          <p:cNvSpPr/>
          <p:nvPr/>
        </p:nvSpPr>
        <p:spPr>
          <a:xfrm>
            <a:off x="19685900" y="190831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06"/>
          <p:cNvSpPr/>
          <p:nvPr/>
        </p:nvSpPr>
        <p:spPr>
          <a:xfrm>
            <a:off x="19685900" y="8086950"/>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106"/>
          <p:cNvSpPr txBox="1"/>
          <p:nvPr/>
        </p:nvSpPr>
        <p:spPr>
          <a:xfrm>
            <a:off x="1057650" y="6581450"/>
            <a:ext cx="3630300" cy="2124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An entrepreneur leader with a growth mindset who currently uses other fractional services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pic>
        <p:nvPicPr>
          <p:cNvPr id="760" name="Google Shape;760;p106"/>
          <p:cNvPicPr preferRelativeResize="0"/>
          <p:nvPr/>
        </p:nvPicPr>
        <p:blipFill>
          <a:blip r:embed="rId3">
            <a:alphaModFix/>
          </a:blip>
          <a:stretch>
            <a:fillRect/>
          </a:stretch>
        </p:blipFill>
        <p:spPr>
          <a:xfrm>
            <a:off x="412907" y="306160"/>
            <a:ext cx="944898" cy="1049426"/>
          </a:xfrm>
          <a:prstGeom prst="rect">
            <a:avLst/>
          </a:prstGeom>
          <a:noFill/>
          <a:ln>
            <a:noFill/>
          </a:ln>
        </p:spPr>
      </p:pic>
      <p:sp>
        <p:nvSpPr>
          <p:cNvPr id="761" name="Google Shape;761;p106"/>
          <p:cNvSpPr txBox="1"/>
          <p:nvPr/>
        </p:nvSpPr>
        <p:spPr>
          <a:xfrm>
            <a:off x="1642874" y="500775"/>
            <a:ext cx="29646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NARRATIVE</a:t>
            </a:r>
            <a:endParaRPr sz="3000" i="1">
              <a:solidFill>
                <a:schemeClr val="dk1"/>
              </a:solidFill>
              <a:latin typeface="Proxima Nova"/>
              <a:ea typeface="Proxima Nova"/>
              <a:cs typeface="Proxima Nova"/>
              <a:sym typeface="Proxima Nova"/>
            </a:endParaRPr>
          </a:p>
        </p:txBody>
      </p:sp>
      <p:sp>
        <p:nvSpPr>
          <p:cNvPr id="762" name="Google Shape;762;p106"/>
          <p:cNvSpPr txBox="1">
            <a:spLocks noGrp="1"/>
          </p:cNvSpPr>
          <p:nvPr>
            <p:ph type="sldNum" idx="12"/>
          </p:nvPr>
        </p:nvSpPr>
        <p:spPr>
          <a:xfrm>
            <a:off x="11954103" y="13073062"/>
            <a:ext cx="466200" cy="477600"/>
          </a:xfrm>
          <a:prstGeom prst="rect">
            <a:avLst/>
          </a:prstGeom>
        </p:spPr>
        <p:txBody>
          <a:bodyPr spcFirstLastPara="1" wrap="square" lIns="71425" tIns="71425" rIns="71425" bIns="71425" anchor="t" anchorCtr="0">
            <a:noAutofit/>
          </a:bodyPr>
          <a:lstStyle/>
          <a:p>
            <a:pPr marL="0" lvl="0" indent="0" algn="ctr" rtl="0">
              <a:spcBef>
                <a:spcPts val="0"/>
              </a:spcBef>
              <a:spcAft>
                <a:spcPts val="0"/>
              </a:spcAft>
              <a:buClr>
                <a:srgbClr val="FFFFFF"/>
              </a:buClr>
              <a:buSzPts val="2200"/>
              <a:buFont typeface="Helvetica Neue Light"/>
              <a:buNone/>
            </a:pPr>
            <a:fld id="{00000000-1234-1234-1234-123412341234}" type="slidenum">
              <a:rPr lang="en-US"/>
              <a:t>25</a:t>
            </a:fld>
            <a:endParaRPr sz="2000">
              <a:solidFill>
                <a:srgbClr val="232325"/>
              </a:solidFill>
              <a:latin typeface="Arial"/>
              <a:ea typeface="Arial"/>
              <a:cs typeface="Arial"/>
              <a:sym typeface="Arial"/>
            </a:endParaRPr>
          </a:p>
        </p:txBody>
      </p:sp>
      <p:sp>
        <p:nvSpPr>
          <p:cNvPr id="763" name="Google Shape;763;p106"/>
          <p:cNvSpPr txBox="1">
            <a:spLocks noGrp="1"/>
          </p:cNvSpPr>
          <p:nvPr>
            <p:ph type="sldNum" idx="12"/>
          </p:nvPr>
        </p:nvSpPr>
        <p:spPr>
          <a:xfrm>
            <a:off x="22462279" y="12639846"/>
            <a:ext cx="1221600" cy="736500"/>
          </a:xfrm>
          <a:prstGeom prst="rect">
            <a:avLst/>
          </a:prstGeom>
        </p:spPr>
        <p:txBody>
          <a:bodyPr spcFirstLastPara="1" wrap="square" lIns="71425" tIns="71425" rIns="71425" bIns="71425" anchor="b" anchorCtr="0">
            <a:noAutofit/>
          </a:bodyPr>
          <a:lstStyle/>
          <a:p>
            <a:pPr marL="0" lvl="0" indent="0" algn="r" rtl="0">
              <a:lnSpc>
                <a:spcPct val="100000"/>
              </a:lnSpc>
              <a:spcBef>
                <a:spcPts val="0"/>
              </a:spcBef>
              <a:spcAft>
                <a:spcPts val="0"/>
              </a:spcAft>
              <a:buNone/>
            </a:pPr>
            <a:fld id="{00000000-1234-1234-1234-123412341234}" type="slidenum">
              <a:rPr lang="en-US" sz="1400">
                <a:solidFill>
                  <a:schemeClr val="dk1"/>
                </a:solidFill>
                <a:latin typeface="Montserrat Light"/>
                <a:ea typeface="Montserrat Light"/>
                <a:cs typeface="Montserrat Light"/>
                <a:sym typeface="Montserrat Light"/>
              </a:rPr>
              <a:t>25</a:t>
            </a:fld>
            <a:endParaRPr sz="1400">
              <a:solidFill>
                <a:schemeClr val="dk1"/>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107"/>
          <p:cNvSpPr/>
          <p:nvPr/>
        </p:nvSpPr>
        <p:spPr>
          <a:xfrm>
            <a:off x="12502450" y="709500"/>
            <a:ext cx="11110500" cy="12297000"/>
          </a:xfrm>
          <a:prstGeom prst="rect">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07"/>
          <p:cNvSpPr txBox="1">
            <a:spLocks noGrp="1"/>
          </p:cNvSpPr>
          <p:nvPr>
            <p:ph type="body" idx="1"/>
          </p:nvPr>
        </p:nvSpPr>
        <p:spPr>
          <a:xfrm>
            <a:off x="3384525" y="1960400"/>
            <a:ext cx="8126100" cy="14311500"/>
          </a:xfrm>
          <a:prstGeom prst="rect">
            <a:avLst/>
          </a:prstGeom>
        </p:spPr>
        <p:txBody>
          <a:bodyPr spcFirstLastPara="1" wrap="square" lIns="71425" tIns="71425" rIns="71425" bIns="71425" anchor="t" anchorCtr="0">
            <a:noAutofit/>
          </a:bodyPr>
          <a:lstStyle/>
          <a:p>
            <a:pPr marL="0" marR="292100" lvl="0" indent="0" algn="l" rtl="0">
              <a:spcBef>
                <a:spcPts val="0"/>
              </a:spcBef>
              <a:spcAft>
                <a:spcPts val="0"/>
              </a:spcAft>
              <a:buNone/>
            </a:pPr>
            <a:r>
              <a:rPr lang="en-US" sz="2700" b="1">
                <a:solidFill>
                  <a:srgbClr val="004964"/>
                </a:solidFill>
                <a:latin typeface="Montserrat"/>
                <a:ea typeface="Montserrat"/>
                <a:cs typeface="Montserrat"/>
                <a:sym typeface="Montserrat"/>
              </a:rPr>
              <a:t>CHARACTER</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Small business leader with a growth mindset who currently use other fractional services </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PROBLEM</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Fear of the unknown slows or paralyzes innovation because they don’t know what they don’t know about legal issues</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r>
              <a:rPr lang="en-US" sz="2300">
                <a:solidFill>
                  <a:schemeClr val="dk1"/>
                </a:solidFill>
                <a:latin typeface="Montserrat"/>
                <a:ea typeface="Montserrat"/>
                <a:cs typeface="Montserrat"/>
                <a:sym typeface="Montserrat"/>
              </a:rPr>
              <a:t>Don’t think they can not afford to have a “Chief Legal Officer” on their lead team so they try to DIY</a:t>
            </a:r>
            <a:br>
              <a:rPr lang="en-US" sz="2300" b="1">
                <a:solidFill>
                  <a:schemeClr val="dk1"/>
                </a:solidFill>
                <a:latin typeface="Montserrat"/>
                <a:ea typeface="Montserrat"/>
                <a:cs typeface="Montserrat"/>
                <a:sym typeface="Montserrat"/>
              </a:rPr>
            </a:b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PLAN</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Make it possible for all business leaders to have a “Chief Legal Officer” on their team by removing the barriers of costs, response time, and complexity.</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37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SUCCESS</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None/>
            </a:pPr>
            <a:r>
              <a:rPr lang="en-US" sz="2300">
                <a:solidFill>
                  <a:schemeClr val="dk1"/>
                </a:solidFill>
                <a:latin typeface="Montserrat"/>
                <a:ea typeface="Montserrat"/>
                <a:cs typeface="Montserrat"/>
                <a:sym typeface="Montserrat"/>
              </a:rPr>
              <a:t>Be empowered with the same strategic law advantages as the large organizations.</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Navigate the unknown to uncover new strategic opportunities and growth. </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lvl="0" indent="0" algn="l" rtl="0">
              <a:spcBef>
                <a:spcPts val="5900"/>
              </a:spcBef>
              <a:spcAft>
                <a:spcPts val="0"/>
              </a:spcAft>
              <a:buNone/>
            </a:pPr>
            <a:endParaRPr sz="4500">
              <a:solidFill>
                <a:schemeClr val="dk1"/>
              </a:solidFill>
              <a:latin typeface="Montserrat"/>
              <a:ea typeface="Montserrat"/>
              <a:cs typeface="Montserrat"/>
              <a:sym typeface="Montserrat"/>
            </a:endParaRPr>
          </a:p>
        </p:txBody>
      </p:sp>
      <p:sp>
        <p:nvSpPr>
          <p:cNvPr id="770" name="Google Shape;770;p107"/>
          <p:cNvSpPr txBox="1"/>
          <p:nvPr/>
        </p:nvSpPr>
        <p:spPr>
          <a:xfrm>
            <a:off x="13914650" y="3326075"/>
            <a:ext cx="8710200" cy="105231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5900"/>
              </a:spcBef>
              <a:spcAft>
                <a:spcPts val="0"/>
              </a:spcAft>
              <a:buClr>
                <a:schemeClr val="dk1"/>
              </a:buClr>
              <a:buSzPts val="1100"/>
              <a:buFont typeface="Arial"/>
              <a:buNone/>
            </a:pPr>
            <a:r>
              <a:rPr lang="en-US" sz="2500">
                <a:solidFill>
                  <a:schemeClr val="lt1"/>
                </a:solidFill>
                <a:latin typeface="Montserrat SemiBold"/>
                <a:ea typeface="Montserrat SemiBold"/>
                <a:cs typeface="Montserrat SemiBold"/>
                <a:sym typeface="Montserrat SemiBold"/>
              </a:rPr>
              <a:t>Entrepreneurs exist to challenge the status quo. The power of law exists to level the playing field but is often used against those who “don’t know, what they don’t know.”</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None/>
            </a:pPr>
            <a:r>
              <a:rPr lang="en-US" sz="2500">
                <a:solidFill>
                  <a:schemeClr val="lt1"/>
                </a:solidFill>
                <a:latin typeface="Montserrat SemiBold"/>
                <a:ea typeface="Montserrat SemiBold"/>
                <a:cs typeface="Montserrat SemiBold"/>
                <a:sym typeface="Montserrat SemiBold"/>
              </a:rPr>
              <a:t>Enter Equinox Law, a team of Entrepreneurs who are also attorneys on a mission to enable all Entrepreneurs to go boldly into the unknown. </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Clr>
                <a:schemeClr val="dk1"/>
              </a:buClr>
              <a:buSzPts val="1100"/>
              <a:buFont typeface="Arial"/>
              <a:buNone/>
            </a:pPr>
            <a:r>
              <a:rPr lang="en-US" sz="2500">
                <a:solidFill>
                  <a:schemeClr val="lt1"/>
                </a:solidFill>
                <a:latin typeface="Montserrat SemiBold"/>
                <a:ea typeface="Montserrat SemiBold"/>
                <a:cs typeface="Montserrat SemiBold"/>
                <a:sym typeface="Montserrat SemiBold"/>
              </a:rPr>
              <a:t>We remove the barriers of costs, response time, and complexity so that every business can have a “Chief Legal Officer” on their team, giving them the same strategic law advantages as the mega corps.</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Clr>
                <a:schemeClr val="dk1"/>
              </a:buClr>
              <a:buSzPts val="1100"/>
              <a:buFont typeface="Arial"/>
              <a:buNone/>
            </a:pP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None/>
            </a:pPr>
            <a:endParaRPr sz="2500">
              <a:solidFill>
                <a:schemeClr val="lt1"/>
              </a:solidFill>
              <a:latin typeface="Montserrat SemiBold"/>
              <a:ea typeface="Montserrat SemiBold"/>
              <a:cs typeface="Montserrat SemiBold"/>
              <a:sym typeface="Montserrat SemiBold"/>
            </a:endParaRPr>
          </a:p>
        </p:txBody>
      </p:sp>
      <p:sp>
        <p:nvSpPr>
          <p:cNvPr id="771" name="Google Shape;771;p107"/>
          <p:cNvSpPr txBox="1"/>
          <p:nvPr/>
        </p:nvSpPr>
        <p:spPr>
          <a:xfrm>
            <a:off x="14697950" y="1505750"/>
            <a:ext cx="7143600" cy="969600"/>
          </a:xfrm>
          <a:prstGeom prst="rect">
            <a:avLst/>
          </a:prstGeom>
          <a:noFill/>
          <a:ln>
            <a:noFill/>
          </a:ln>
        </p:spPr>
        <p:txBody>
          <a:bodyPr spcFirstLastPara="1" wrap="square" lIns="91425" tIns="91425" rIns="91425" bIns="91425" anchor="t" anchorCtr="0">
            <a:spAutoFit/>
          </a:bodyPr>
          <a:lstStyle/>
          <a:p>
            <a:pPr marL="0" marR="292100" lvl="0" indent="0" algn="ctr" rtl="0">
              <a:lnSpc>
                <a:spcPct val="130000"/>
              </a:lnSpc>
              <a:spcBef>
                <a:spcPts val="0"/>
              </a:spcBef>
              <a:spcAft>
                <a:spcPts val="0"/>
              </a:spcAft>
              <a:buNone/>
            </a:pPr>
            <a:r>
              <a:rPr lang="en-US" sz="5100" b="1">
                <a:solidFill>
                  <a:schemeClr val="lt1"/>
                </a:solidFill>
                <a:latin typeface="Montserrat"/>
                <a:ea typeface="Montserrat"/>
                <a:cs typeface="Montserrat"/>
                <a:sym typeface="Montserrat"/>
              </a:rPr>
              <a:t>The Pitch Story</a:t>
            </a:r>
            <a:endParaRPr sz="5100" b="1">
              <a:solidFill>
                <a:schemeClr val="lt1"/>
              </a:solidFill>
              <a:latin typeface="Montserrat"/>
              <a:ea typeface="Montserrat"/>
              <a:cs typeface="Montserrat"/>
              <a:sym typeface="Montserrat"/>
            </a:endParaRPr>
          </a:p>
        </p:txBody>
      </p:sp>
      <p:sp>
        <p:nvSpPr>
          <p:cNvPr id="772" name="Google Shape;772;p107"/>
          <p:cNvSpPr/>
          <p:nvPr/>
        </p:nvSpPr>
        <p:spPr>
          <a:xfrm>
            <a:off x="2857280" y="3403900"/>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3" name="Google Shape;773;p107"/>
          <p:cNvSpPr/>
          <p:nvPr/>
        </p:nvSpPr>
        <p:spPr>
          <a:xfrm>
            <a:off x="2846105" y="7024663"/>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4" name="Google Shape;774;p107"/>
          <p:cNvSpPr/>
          <p:nvPr/>
        </p:nvSpPr>
        <p:spPr>
          <a:xfrm>
            <a:off x="11443130" y="6278400"/>
            <a:ext cx="728700" cy="728700"/>
          </a:xfrm>
          <a:prstGeom prst="mathEqual">
            <a:avLst>
              <a:gd name="adj1" fmla="val 23520"/>
              <a:gd name="adj2" fmla="val 1176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75" name="Google Shape;775;p107"/>
          <p:cNvPicPr preferRelativeResize="0"/>
          <p:nvPr/>
        </p:nvPicPr>
        <p:blipFill>
          <a:blip r:embed="rId3">
            <a:alphaModFix/>
          </a:blip>
          <a:stretch>
            <a:fillRect/>
          </a:stretch>
        </p:blipFill>
        <p:spPr>
          <a:xfrm>
            <a:off x="412907" y="306160"/>
            <a:ext cx="944898" cy="1049426"/>
          </a:xfrm>
          <a:prstGeom prst="rect">
            <a:avLst/>
          </a:prstGeom>
          <a:noFill/>
          <a:ln>
            <a:noFill/>
          </a:ln>
        </p:spPr>
      </p:pic>
      <p:sp>
        <p:nvSpPr>
          <p:cNvPr id="776" name="Google Shape;776;p107"/>
          <p:cNvSpPr txBox="1"/>
          <p:nvPr/>
        </p:nvSpPr>
        <p:spPr>
          <a:xfrm>
            <a:off x="1642874" y="500775"/>
            <a:ext cx="29646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NARRATIVE</a:t>
            </a:r>
            <a:endParaRPr sz="3000" i="1">
              <a:solidFill>
                <a:schemeClr val="dk1"/>
              </a:solidFill>
              <a:latin typeface="Montserrat"/>
              <a:ea typeface="Montserrat"/>
              <a:cs typeface="Montserrat"/>
              <a:sym typeface="Montserrat"/>
            </a:endParaRPr>
          </a:p>
        </p:txBody>
      </p:sp>
      <p:sp>
        <p:nvSpPr>
          <p:cNvPr id="777" name="Google Shape;777;p107"/>
          <p:cNvSpPr/>
          <p:nvPr/>
        </p:nvSpPr>
        <p:spPr>
          <a:xfrm>
            <a:off x="2846105" y="9420038"/>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8" name="Google Shape;778;p107"/>
          <p:cNvSpPr txBox="1">
            <a:spLocks noGrp="1"/>
          </p:cNvSpPr>
          <p:nvPr>
            <p:ph type="sldNum" idx="12"/>
          </p:nvPr>
        </p:nvSpPr>
        <p:spPr>
          <a:xfrm>
            <a:off x="22462279" y="12639846"/>
            <a:ext cx="1221600" cy="736500"/>
          </a:xfrm>
          <a:prstGeom prst="rect">
            <a:avLst/>
          </a:prstGeom>
        </p:spPr>
        <p:txBody>
          <a:bodyPr spcFirstLastPara="1" wrap="square" lIns="71425" tIns="71425" rIns="71425" bIns="71425" anchor="b" anchorCtr="0">
            <a:noAutofit/>
          </a:bodyPr>
          <a:lstStyle/>
          <a:p>
            <a:pPr marL="0" lvl="0" indent="0" algn="r" rtl="0">
              <a:lnSpc>
                <a:spcPct val="100000"/>
              </a:lnSpc>
              <a:spcBef>
                <a:spcPts val="0"/>
              </a:spcBef>
              <a:spcAft>
                <a:spcPts val="0"/>
              </a:spcAft>
              <a:buNone/>
            </a:pPr>
            <a:fld id="{00000000-1234-1234-1234-123412341234}" type="slidenum">
              <a:rPr lang="en-US" sz="1400"/>
              <a:t>26</a:t>
            </a:fld>
            <a:endParaRPr sz="1400">
              <a:solidFill>
                <a:schemeClr val="dk2"/>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782"/>
        <p:cNvGrpSpPr/>
        <p:nvPr/>
      </p:nvGrpSpPr>
      <p:grpSpPr>
        <a:xfrm>
          <a:off x="0" y="0"/>
          <a:ext cx="0" cy="0"/>
          <a:chOff x="0" y="0"/>
          <a:chExt cx="0" cy="0"/>
        </a:xfrm>
      </p:grpSpPr>
      <p:pic>
        <p:nvPicPr>
          <p:cNvPr id="783" name="Google Shape;783;p108"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784" name="Google Shape;784;p108"/>
          <p:cNvSpPr txBox="1"/>
          <p:nvPr/>
        </p:nvSpPr>
        <p:spPr>
          <a:xfrm>
            <a:off x="2312925" y="6713650"/>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OUR PERSONALITY</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785" name="Google Shape;785;p108"/>
          <p:cNvPicPr preferRelativeResize="0"/>
          <p:nvPr/>
        </p:nvPicPr>
        <p:blipFill>
          <a:blip r:embed="rId4">
            <a:alphaModFix/>
          </a:blip>
          <a:stretch>
            <a:fillRect/>
          </a:stretch>
        </p:blipFill>
        <p:spPr>
          <a:xfrm>
            <a:off x="11034900" y="4313631"/>
            <a:ext cx="2005325" cy="2005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89"/>
        <p:cNvGrpSpPr/>
        <p:nvPr/>
      </p:nvGrpSpPr>
      <p:grpSpPr>
        <a:xfrm>
          <a:off x="0" y="0"/>
          <a:ext cx="0" cy="0"/>
          <a:chOff x="0" y="0"/>
          <a:chExt cx="0" cy="0"/>
        </a:xfrm>
      </p:grpSpPr>
      <p:pic>
        <p:nvPicPr>
          <p:cNvPr id="790" name="Google Shape;790;p109"/>
          <p:cNvPicPr preferRelativeResize="0"/>
          <p:nvPr/>
        </p:nvPicPr>
        <p:blipFill>
          <a:blip r:embed="rId3">
            <a:alphaModFix/>
          </a:blip>
          <a:stretch>
            <a:fillRect/>
          </a:stretch>
        </p:blipFill>
        <p:spPr>
          <a:xfrm>
            <a:off x="9424952" y="691625"/>
            <a:ext cx="11996039" cy="11959998"/>
          </a:xfrm>
          <a:prstGeom prst="rect">
            <a:avLst/>
          </a:prstGeom>
          <a:noFill/>
          <a:ln>
            <a:noFill/>
          </a:ln>
        </p:spPr>
      </p:pic>
      <p:pic>
        <p:nvPicPr>
          <p:cNvPr id="791" name="Google Shape;791;p109"/>
          <p:cNvPicPr preferRelativeResize="0"/>
          <p:nvPr/>
        </p:nvPicPr>
        <p:blipFill rotWithShape="1">
          <a:blip r:embed="rId4">
            <a:alphaModFix/>
          </a:blip>
          <a:srcRect l="7544" t="12241" r="5740" b="14191"/>
          <a:stretch/>
        </p:blipFill>
        <p:spPr>
          <a:xfrm>
            <a:off x="8249225" y="7712143"/>
            <a:ext cx="1652890" cy="709314"/>
          </a:xfrm>
          <a:prstGeom prst="rect">
            <a:avLst/>
          </a:prstGeom>
          <a:noFill/>
          <a:ln>
            <a:noFill/>
          </a:ln>
        </p:spPr>
      </p:pic>
      <p:pic>
        <p:nvPicPr>
          <p:cNvPr id="792" name="Google Shape;792;p109"/>
          <p:cNvPicPr preferRelativeResize="0"/>
          <p:nvPr/>
        </p:nvPicPr>
        <p:blipFill>
          <a:blip r:embed="rId5">
            <a:alphaModFix/>
          </a:blip>
          <a:stretch>
            <a:fillRect/>
          </a:stretch>
        </p:blipFill>
        <p:spPr>
          <a:xfrm>
            <a:off x="9706735" y="10544054"/>
            <a:ext cx="1557749" cy="1013772"/>
          </a:xfrm>
          <a:prstGeom prst="rect">
            <a:avLst/>
          </a:prstGeom>
          <a:noFill/>
          <a:ln>
            <a:noFill/>
          </a:ln>
        </p:spPr>
      </p:pic>
      <p:pic>
        <p:nvPicPr>
          <p:cNvPr id="793" name="Google Shape;793;p109"/>
          <p:cNvPicPr preferRelativeResize="0"/>
          <p:nvPr/>
        </p:nvPicPr>
        <p:blipFill>
          <a:blip r:embed="rId6">
            <a:alphaModFix/>
          </a:blip>
          <a:stretch>
            <a:fillRect/>
          </a:stretch>
        </p:blipFill>
        <p:spPr>
          <a:xfrm>
            <a:off x="12981555" y="11866878"/>
            <a:ext cx="1557748" cy="1557747"/>
          </a:xfrm>
          <a:prstGeom prst="rect">
            <a:avLst/>
          </a:prstGeom>
          <a:noFill/>
          <a:ln>
            <a:noFill/>
          </a:ln>
        </p:spPr>
      </p:pic>
      <p:pic>
        <p:nvPicPr>
          <p:cNvPr id="794" name="Google Shape;794;p109"/>
          <p:cNvPicPr preferRelativeResize="0"/>
          <p:nvPr/>
        </p:nvPicPr>
        <p:blipFill>
          <a:blip r:embed="rId7">
            <a:alphaModFix/>
          </a:blip>
          <a:stretch>
            <a:fillRect/>
          </a:stretch>
        </p:blipFill>
        <p:spPr>
          <a:xfrm>
            <a:off x="16407598" y="11866878"/>
            <a:ext cx="1557748" cy="1557746"/>
          </a:xfrm>
          <a:prstGeom prst="rect">
            <a:avLst/>
          </a:prstGeom>
          <a:noFill/>
          <a:ln>
            <a:noFill/>
          </a:ln>
        </p:spPr>
      </p:pic>
      <p:pic>
        <p:nvPicPr>
          <p:cNvPr id="795" name="Google Shape;795;p109"/>
          <p:cNvPicPr preferRelativeResize="0"/>
          <p:nvPr/>
        </p:nvPicPr>
        <p:blipFill>
          <a:blip r:embed="rId8">
            <a:alphaModFix/>
          </a:blip>
          <a:stretch>
            <a:fillRect/>
          </a:stretch>
        </p:blipFill>
        <p:spPr>
          <a:xfrm>
            <a:off x="19228485" y="10544057"/>
            <a:ext cx="1762313" cy="1762312"/>
          </a:xfrm>
          <a:prstGeom prst="rect">
            <a:avLst/>
          </a:prstGeom>
          <a:noFill/>
          <a:ln>
            <a:noFill/>
          </a:ln>
        </p:spPr>
      </p:pic>
      <p:pic>
        <p:nvPicPr>
          <p:cNvPr id="796" name="Google Shape;796;p109"/>
          <p:cNvPicPr preferRelativeResize="0"/>
          <p:nvPr/>
        </p:nvPicPr>
        <p:blipFill>
          <a:blip r:embed="rId9">
            <a:alphaModFix/>
          </a:blip>
          <a:stretch>
            <a:fillRect/>
          </a:stretch>
        </p:blipFill>
        <p:spPr>
          <a:xfrm>
            <a:off x="16293787" y="691625"/>
            <a:ext cx="1463458" cy="961557"/>
          </a:xfrm>
          <a:prstGeom prst="rect">
            <a:avLst/>
          </a:prstGeom>
          <a:noFill/>
          <a:ln>
            <a:noFill/>
          </a:ln>
        </p:spPr>
      </p:pic>
      <p:pic>
        <p:nvPicPr>
          <p:cNvPr id="797" name="Google Shape;797;p109"/>
          <p:cNvPicPr preferRelativeResize="0"/>
          <p:nvPr/>
        </p:nvPicPr>
        <p:blipFill>
          <a:blip r:embed="rId10">
            <a:alphaModFix/>
          </a:blip>
          <a:stretch>
            <a:fillRect/>
          </a:stretch>
        </p:blipFill>
        <p:spPr>
          <a:xfrm>
            <a:off x="20856303" y="4241082"/>
            <a:ext cx="1463458" cy="1463457"/>
          </a:xfrm>
          <a:prstGeom prst="rect">
            <a:avLst/>
          </a:prstGeom>
          <a:noFill/>
          <a:ln>
            <a:noFill/>
          </a:ln>
        </p:spPr>
      </p:pic>
      <p:pic>
        <p:nvPicPr>
          <p:cNvPr id="798" name="Google Shape;798;p109"/>
          <p:cNvPicPr preferRelativeResize="0"/>
          <p:nvPr/>
        </p:nvPicPr>
        <p:blipFill>
          <a:blip r:embed="rId11">
            <a:alphaModFix/>
          </a:blip>
          <a:stretch>
            <a:fillRect/>
          </a:stretch>
        </p:blipFill>
        <p:spPr>
          <a:xfrm>
            <a:off x="21123635" y="7402591"/>
            <a:ext cx="1492415" cy="1328444"/>
          </a:xfrm>
          <a:prstGeom prst="rect">
            <a:avLst/>
          </a:prstGeom>
          <a:noFill/>
          <a:ln>
            <a:noFill/>
          </a:ln>
        </p:spPr>
      </p:pic>
      <p:pic>
        <p:nvPicPr>
          <p:cNvPr id="799" name="Google Shape;799;p109"/>
          <p:cNvPicPr preferRelativeResize="0"/>
          <p:nvPr/>
        </p:nvPicPr>
        <p:blipFill>
          <a:blip r:embed="rId12">
            <a:alphaModFix/>
          </a:blip>
          <a:stretch>
            <a:fillRect/>
          </a:stretch>
        </p:blipFill>
        <p:spPr>
          <a:xfrm>
            <a:off x="8328949" y="4633741"/>
            <a:ext cx="1652890" cy="1114019"/>
          </a:xfrm>
          <a:prstGeom prst="rect">
            <a:avLst/>
          </a:prstGeom>
          <a:noFill/>
          <a:ln>
            <a:noFill/>
          </a:ln>
        </p:spPr>
      </p:pic>
      <p:pic>
        <p:nvPicPr>
          <p:cNvPr id="800" name="Google Shape;800;p109"/>
          <p:cNvPicPr preferRelativeResize="0"/>
          <p:nvPr/>
        </p:nvPicPr>
        <p:blipFill>
          <a:blip r:embed="rId13">
            <a:alphaModFix/>
          </a:blip>
          <a:stretch>
            <a:fillRect/>
          </a:stretch>
        </p:blipFill>
        <p:spPr>
          <a:xfrm>
            <a:off x="9902114" y="1793373"/>
            <a:ext cx="1812340" cy="1027803"/>
          </a:xfrm>
          <a:prstGeom prst="rect">
            <a:avLst/>
          </a:prstGeom>
          <a:noFill/>
          <a:ln>
            <a:noFill/>
          </a:ln>
        </p:spPr>
      </p:pic>
      <p:pic>
        <p:nvPicPr>
          <p:cNvPr id="801" name="Google Shape;801;p109"/>
          <p:cNvPicPr preferRelativeResize="0"/>
          <p:nvPr/>
        </p:nvPicPr>
        <p:blipFill rotWithShape="1">
          <a:blip r:embed="rId14">
            <a:alphaModFix/>
          </a:blip>
          <a:srcRect l="27954" r="26590"/>
          <a:stretch/>
        </p:blipFill>
        <p:spPr>
          <a:xfrm>
            <a:off x="13344157" y="691625"/>
            <a:ext cx="832539" cy="961555"/>
          </a:xfrm>
          <a:prstGeom prst="rect">
            <a:avLst/>
          </a:prstGeom>
          <a:noFill/>
          <a:ln>
            <a:noFill/>
          </a:ln>
        </p:spPr>
      </p:pic>
      <p:pic>
        <p:nvPicPr>
          <p:cNvPr id="802" name="Google Shape;802;p109"/>
          <p:cNvPicPr preferRelativeResize="0"/>
          <p:nvPr/>
        </p:nvPicPr>
        <p:blipFill>
          <a:blip r:embed="rId15">
            <a:alphaModFix/>
          </a:blip>
          <a:stretch>
            <a:fillRect/>
          </a:stretch>
        </p:blipFill>
        <p:spPr>
          <a:xfrm>
            <a:off x="547601" y="498989"/>
            <a:ext cx="1304725" cy="1304725"/>
          </a:xfrm>
          <a:prstGeom prst="rect">
            <a:avLst/>
          </a:prstGeom>
          <a:noFill/>
          <a:ln>
            <a:noFill/>
          </a:ln>
        </p:spPr>
      </p:pic>
      <p:sp>
        <p:nvSpPr>
          <p:cNvPr id="803" name="Google Shape;803;p109"/>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PERSONALITY</a:t>
            </a: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sp>
        <p:nvSpPr>
          <p:cNvPr id="804" name="Google Shape;804;p109"/>
          <p:cNvSpPr txBox="1"/>
          <p:nvPr/>
        </p:nvSpPr>
        <p:spPr>
          <a:xfrm>
            <a:off x="1852325" y="3226200"/>
            <a:ext cx="4888800" cy="1261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200" b="1">
                <a:solidFill>
                  <a:schemeClr val="dk1"/>
                </a:solidFill>
                <a:latin typeface="Montserrat"/>
                <a:ea typeface="Montserrat"/>
                <a:cs typeface="Montserrat"/>
                <a:sym typeface="Montserrat"/>
              </a:rPr>
              <a:t>THE 12 COMMON ARCHETYPES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200">
                <a:solidFill>
                  <a:schemeClr val="dk1"/>
                </a:solidFill>
                <a:latin typeface="Montserrat"/>
                <a:ea typeface="Montserrat"/>
                <a:cs typeface="Montserrat"/>
                <a:sym typeface="Montserrat"/>
              </a:rPr>
              <a:t>The psychologist, </a:t>
            </a:r>
            <a:r>
              <a:rPr lang="en-US" sz="2200" b="1">
                <a:solidFill>
                  <a:schemeClr val="dk1"/>
                </a:solidFill>
                <a:latin typeface="Montserrat"/>
                <a:ea typeface="Montserrat"/>
                <a:cs typeface="Montserrat"/>
                <a:sym typeface="Montserrat"/>
              </a:rPr>
              <a:t>Carl Gustav Jung</a:t>
            </a:r>
            <a:r>
              <a:rPr lang="en-US" sz="2200">
                <a:solidFill>
                  <a:schemeClr val="dk1"/>
                </a:solidFill>
                <a:latin typeface="Montserrat"/>
                <a:ea typeface="Montserrat"/>
                <a:cs typeface="Montserrat"/>
                <a:sym typeface="Montserrat"/>
              </a:rPr>
              <a:t>, used the concept of archetypes in his theory of the human psyche. He believed that universal, mythic characters—archetypes—reside within the collective unconscious of people the world over. Archetypes represent fundamental human motifs of our experiences as we evolved; consequently, </a:t>
            </a:r>
            <a:r>
              <a:rPr lang="en-US" sz="2200" b="1" i="1">
                <a:solidFill>
                  <a:schemeClr val="dk1"/>
                </a:solidFill>
                <a:latin typeface="Montserrat"/>
                <a:ea typeface="Montserrat"/>
                <a:cs typeface="Montserrat"/>
                <a:sym typeface="Montserrat"/>
              </a:rPr>
              <a:t>they evoke deep emotions. </a:t>
            </a:r>
            <a:endParaRPr sz="2200" b="1"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200">
                <a:solidFill>
                  <a:schemeClr val="dk1"/>
                </a:solidFill>
                <a:latin typeface="Montserrat"/>
                <a:ea typeface="Montserrat"/>
                <a:cs typeface="Montserrat"/>
                <a:sym typeface="Montserrat"/>
              </a:rPr>
              <a:t>Although there are many different archetypes, Jung defined twelve primary types that symbolize basic human motivations. </a:t>
            </a:r>
            <a:r>
              <a:rPr lang="en-US" sz="2200" b="1">
                <a:solidFill>
                  <a:schemeClr val="dk1"/>
                </a:solidFill>
                <a:latin typeface="Montserrat"/>
                <a:ea typeface="Montserrat"/>
                <a:cs typeface="Montserrat"/>
                <a:sym typeface="Montserrat"/>
              </a:rPr>
              <a:t>Each type has its own set of values, meanings, and personality traits.</a:t>
            </a:r>
            <a:r>
              <a:rPr lang="en-US" sz="2200">
                <a:solidFill>
                  <a:schemeClr val="dk1"/>
                </a:solidFill>
                <a:latin typeface="Montserrat"/>
                <a:ea typeface="Montserrat"/>
                <a:cs typeface="Montserrat"/>
                <a:sym typeface="Montserrat"/>
              </a:rPr>
              <a:t> </a:t>
            </a:r>
            <a:endParaRPr sz="2200">
              <a:solidFill>
                <a:schemeClr val="dk1"/>
              </a:solidFill>
              <a:latin typeface="Montserrat"/>
              <a:ea typeface="Montserrat"/>
              <a:cs typeface="Montserrat"/>
              <a:sym typeface="Montserrat"/>
            </a:endParaRPr>
          </a:p>
          <a:p>
            <a:pPr marL="0" lvl="0" indent="0" algn="l" rtl="0">
              <a:spcBef>
                <a:spcPts val="0"/>
              </a:spcBef>
              <a:spcAft>
                <a:spcPts val="0"/>
              </a:spcAft>
              <a:buNone/>
            </a:pPr>
            <a:endParaRPr sz="2200">
              <a:solidFill>
                <a:schemeClr val="dk1"/>
              </a:solidFill>
              <a:latin typeface="Montserrat"/>
              <a:ea typeface="Montserrat"/>
              <a:cs typeface="Montserrat"/>
              <a:sym typeface="Montserrat"/>
            </a:endParaRPr>
          </a:p>
        </p:txBody>
      </p:sp>
      <p:sp>
        <p:nvSpPr>
          <p:cNvPr id="805" name="Google Shape;805;p109"/>
          <p:cNvSpPr txBox="1"/>
          <p:nvPr/>
        </p:nvSpPr>
        <p:spPr>
          <a:xfrm rot="6337624">
            <a:off x="19088074" y="7708421"/>
            <a:ext cx="2225152" cy="535508"/>
          </a:xfrm>
          <a:prstGeom prst="rect">
            <a:avLst/>
          </a:prstGeom>
          <a:solidFill>
            <a:schemeClr val="lt1"/>
          </a:solid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2100" b="1">
                <a:solidFill>
                  <a:schemeClr val="dk1"/>
                </a:solidFill>
                <a:latin typeface="Montserrat"/>
                <a:ea typeface="Montserrat"/>
                <a:cs typeface="Montserrat"/>
                <a:sym typeface="Montserrat"/>
              </a:rPr>
              <a:t>REBEL</a:t>
            </a:r>
            <a:endParaRPr sz="21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sp>
        <p:nvSpPr>
          <p:cNvPr id="806" name="Google Shape;806;p109"/>
          <p:cNvSpPr txBox="1"/>
          <p:nvPr/>
        </p:nvSpPr>
        <p:spPr>
          <a:xfrm>
            <a:off x="1914800" y="12891125"/>
            <a:ext cx="823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SOURCE: </a:t>
            </a:r>
            <a:r>
              <a:rPr lang="en-US" u="sng">
                <a:solidFill>
                  <a:schemeClr val="hlink"/>
                </a:solidFill>
                <a:hlinkClick r:id="rId16"/>
              </a:rPr>
              <a:t>https://conorneill.com/2018/04/21/understanding-personality-the-12-jungian-archetypes/</a:t>
            </a:r>
            <a:endParaRPr/>
          </a:p>
        </p:txBody>
      </p:sp>
      <p:pic>
        <p:nvPicPr>
          <p:cNvPr id="807" name="Google Shape;807;p109"/>
          <p:cNvPicPr preferRelativeResize="0"/>
          <p:nvPr/>
        </p:nvPicPr>
        <p:blipFill>
          <a:blip r:embed="rId17">
            <a:alphaModFix/>
          </a:blip>
          <a:stretch>
            <a:fillRect/>
          </a:stretch>
        </p:blipFill>
        <p:spPr>
          <a:xfrm>
            <a:off x="19319500" y="1984254"/>
            <a:ext cx="1762325" cy="646021"/>
          </a:xfrm>
          <a:prstGeom prst="rect">
            <a:avLst/>
          </a:prstGeom>
          <a:noFill/>
          <a:ln>
            <a:noFill/>
          </a:ln>
        </p:spPr>
      </p:pic>
      <p:sp>
        <p:nvSpPr>
          <p:cNvPr id="808" name="Google Shape;808;p109"/>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28</a:t>
            </a:fld>
            <a:endParaRPr/>
          </a:p>
        </p:txBody>
      </p:sp>
      <p:sp>
        <p:nvSpPr>
          <p:cNvPr id="809" name="Google Shape;809;p109"/>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28</a:t>
            </a:fld>
            <a:endParaRPr sz="1400">
              <a:solidFill>
                <a:schemeClr val="dk2"/>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3"/>
        <p:cNvGrpSpPr/>
        <p:nvPr/>
      </p:nvGrpSpPr>
      <p:grpSpPr>
        <a:xfrm>
          <a:off x="0" y="0"/>
          <a:ext cx="0" cy="0"/>
          <a:chOff x="0" y="0"/>
          <a:chExt cx="0" cy="0"/>
        </a:xfrm>
      </p:grpSpPr>
      <p:sp>
        <p:nvSpPr>
          <p:cNvPr id="814" name="Google Shape;814;p110"/>
          <p:cNvSpPr/>
          <p:nvPr/>
        </p:nvSpPr>
        <p:spPr>
          <a:xfrm>
            <a:off x="1712650" y="2921115"/>
            <a:ext cx="7613400" cy="2859300"/>
          </a:xfrm>
          <a:prstGeom prst="wedgeEllipseCallout">
            <a:avLst>
              <a:gd name="adj1" fmla="val 46010"/>
              <a:gd name="adj2" fmla="val 57689"/>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10"/>
          <p:cNvSpPr txBox="1"/>
          <p:nvPr/>
        </p:nvSpPr>
        <p:spPr>
          <a:xfrm>
            <a:off x="2001650" y="675638"/>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PERSONALITY</a:t>
            </a: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816" name="Google Shape;816;p110"/>
          <p:cNvPicPr preferRelativeResize="0"/>
          <p:nvPr/>
        </p:nvPicPr>
        <p:blipFill>
          <a:blip r:embed="rId3">
            <a:alphaModFix/>
          </a:blip>
          <a:stretch>
            <a:fillRect/>
          </a:stretch>
        </p:blipFill>
        <p:spPr>
          <a:xfrm>
            <a:off x="9907188" y="4652236"/>
            <a:ext cx="3819725" cy="3819725"/>
          </a:xfrm>
          <a:prstGeom prst="rect">
            <a:avLst/>
          </a:prstGeom>
          <a:noFill/>
          <a:ln>
            <a:noFill/>
          </a:ln>
        </p:spPr>
      </p:pic>
      <p:sp>
        <p:nvSpPr>
          <p:cNvPr id="817" name="Google Shape;817;p110"/>
          <p:cNvSpPr txBox="1"/>
          <p:nvPr/>
        </p:nvSpPr>
        <p:spPr>
          <a:xfrm>
            <a:off x="15326125" y="6284162"/>
            <a:ext cx="6656400" cy="649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b="1">
                <a:latin typeface="Montserrat"/>
                <a:ea typeface="Montserrat"/>
                <a:cs typeface="Montserrat"/>
                <a:sym typeface="Montserrat"/>
              </a:rPr>
              <a:t>THE REBEL </a:t>
            </a:r>
            <a:r>
              <a:rPr lang="en-US" sz="1700" b="1">
                <a:solidFill>
                  <a:schemeClr val="dk1"/>
                </a:solidFill>
                <a:latin typeface="Montserrat"/>
                <a:ea typeface="Montserrat"/>
                <a:cs typeface="Montserrat"/>
                <a:sym typeface="Montserrat"/>
              </a:rPr>
              <a:t>ARCHETYPE</a:t>
            </a:r>
            <a:endParaRPr sz="1700" b="1">
              <a:latin typeface="Montserrat"/>
              <a:ea typeface="Montserrat"/>
              <a:cs typeface="Montserrat"/>
              <a:sym typeface="Montserrat"/>
            </a:endParaRPr>
          </a:p>
          <a:p>
            <a:pPr marL="0" lvl="0" indent="0" algn="l" rtl="0">
              <a:lnSpc>
                <a:spcPct val="115000"/>
              </a:lnSpc>
              <a:spcBef>
                <a:spcPts val="0"/>
              </a:spcBef>
              <a:spcAft>
                <a:spcPts val="0"/>
              </a:spcAft>
              <a:buNone/>
            </a:pP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latin typeface="Montserrat"/>
                <a:ea typeface="Montserrat"/>
                <a:cs typeface="Montserrat"/>
                <a:sym typeface="Montserrat"/>
              </a:rPr>
              <a:t>Motto:</a:t>
            </a:r>
            <a:r>
              <a:rPr lang="en-US" sz="1700">
                <a:latin typeface="Montserrat"/>
                <a:ea typeface="Montserrat"/>
                <a:cs typeface="Montserrat"/>
                <a:sym typeface="Montserrat"/>
              </a:rPr>
              <a:t> Rules are made to be broken</a:t>
            </a:r>
            <a:br>
              <a:rPr lang="en-US" sz="1700">
                <a:latin typeface="Montserrat"/>
                <a:ea typeface="Montserrat"/>
                <a:cs typeface="Montserrat"/>
                <a:sym typeface="Montserrat"/>
              </a:rPr>
            </a:b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latin typeface="Montserrat"/>
                <a:ea typeface="Montserrat"/>
                <a:cs typeface="Montserrat"/>
                <a:sym typeface="Montserrat"/>
              </a:rPr>
              <a:t>Core desire:</a:t>
            </a:r>
            <a:r>
              <a:rPr lang="en-US" sz="1700">
                <a:latin typeface="Montserrat"/>
                <a:ea typeface="Montserrat"/>
                <a:cs typeface="Montserrat"/>
                <a:sym typeface="Montserrat"/>
              </a:rPr>
              <a:t> revenge or revolution</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Goal:</a:t>
            </a:r>
            <a:r>
              <a:rPr lang="en-US" sz="1700">
                <a:latin typeface="Montserrat"/>
                <a:ea typeface="Montserrat"/>
                <a:cs typeface="Montserrat"/>
                <a:sym typeface="Montserrat"/>
              </a:rPr>
              <a:t> to overturn what isn’t working</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Greatest fear:</a:t>
            </a:r>
            <a:r>
              <a:rPr lang="en-US" sz="1700">
                <a:latin typeface="Montserrat"/>
                <a:ea typeface="Montserrat"/>
                <a:cs typeface="Montserrat"/>
                <a:sym typeface="Montserrat"/>
              </a:rPr>
              <a:t> to be powerless or ineffectual</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Strategy: </a:t>
            </a:r>
            <a:r>
              <a:rPr lang="en-US" sz="1700">
                <a:latin typeface="Montserrat"/>
                <a:ea typeface="Montserrat"/>
                <a:cs typeface="Montserrat"/>
                <a:sym typeface="Montserrat"/>
              </a:rPr>
              <a:t>disrupt, destroy, or shock</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Weakness: </a:t>
            </a:r>
            <a:r>
              <a:rPr lang="en-US" sz="1700">
                <a:latin typeface="Montserrat"/>
                <a:ea typeface="Montserrat"/>
                <a:cs typeface="Montserrat"/>
                <a:sym typeface="Montserrat"/>
              </a:rPr>
              <a:t>crossing over to the dark side, crime</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Talent: </a:t>
            </a:r>
            <a:r>
              <a:rPr lang="en-US" sz="1700">
                <a:latin typeface="Montserrat"/>
                <a:ea typeface="Montserrat"/>
                <a:cs typeface="Montserrat"/>
                <a:sym typeface="Montserrat"/>
              </a:rPr>
              <a:t>outrageousness, radical freedom</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The Rebel is also known as: </a:t>
            </a:r>
            <a:r>
              <a:rPr lang="en-US" sz="1700">
                <a:latin typeface="Montserrat"/>
                <a:ea typeface="Montserrat"/>
                <a:cs typeface="Montserrat"/>
                <a:sym typeface="Montserrat"/>
              </a:rPr>
              <a:t>The outlaw, revolutionary, wild man, the misfit, or iconoclast.</a:t>
            </a:r>
            <a:endParaRPr sz="1700">
              <a:latin typeface="Montserrat"/>
              <a:ea typeface="Montserrat"/>
              <a:cs typeface="Montserrat"/>
              <a:sym typeface="Montserrat"/>
            </a:endParaRPr>
          </a:p>
          <a:p>
            <a:pPr marL="0" lvl="0" indent="0" algn="l" rtl="0">
              <a:lnSpc>
                <a:spcPct val="115000"/>
              </a:lnSpc>
              <a:spcBef>
                <a:spcPts val="0"/>
              </a:spcBef>
              <a:spcAft>
                <a:spcPts val="0"/>
              </a:spcAft>
              <a:buNone/>
            </a:pPr>
            <a:endParaRPr sz="1700">
              <a:latin typeface="Montserrat"/>
              <a:ea typeface="Montserrat"/>
              <a:cs typeface="Montserrat"/>
              <a:sym typeface="Montserrat"/>
            </a:endParaRPr>
          </a:p>
        </p:txBody>
      </p:sp>
      <p:sp>
        <p:nvSpPr>
          <p:cNvPr id="818" name="Google Shape;818;p110"/>
          <p:cNvSpPr txBox="1"/>
          <p:nvPr/>
        </p:nvSpPr>
        <p:spPr>
          <a:xfrm>
            <a:off x="1929325" y="6284162"/>
            <a:ext cx="6656400" cy="649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b="1">
                <a:solidFill>
                  <a:schemeClr val="dk1"/>
                </a:solidFill>
                <a:latin typeface="Montserrat"/>
                <a:ea typeface="Montserrat"/>
                <a:cs typeface="Montserrat"/>
                <a:sym typeface="Montserrat"/>
              </a:rPr>
              <a:t>THE SAGE</a:t>
            </a:r>
            <a:r>
              <a:rPr lang="en-US" sz="1700">
                <a:solidFill>
                  <a:schemeClr val="dk1"/>
                </a:solidFill>
                <a:latin typeface="Montserrat"/>
                <a:ea typeface="Montserrat"/>
                <a:cs typeface="Montserrat"/>
                <a:sym typeface="Montserrat"/>
              </a:rPr>
              <a:t> </a:t>
            </a:r>
            <a:r>
              <a:rPr lang="en-US" sz="1700" b="1">
                <a:solidFill>
                  <a:schemeClr val="dk1"/>
                </a:solidFill>
                <a:latin typeface="Montserrat"/>
                <a:ea typeface="Montserrat"/>
                <a:cs typeface="Montserrat"/>
                <a:sym typeface="Montserrat"/>
              </a:rPr>
              <a:t>ARCHETYPE</a:t>
            </a:r>
            <a:br>
              <a:rPr lang="en-US" sz="1700" b="1">
                <a:solidFill>
                  <a:schemeClr val="dk1"/>
                </a:solidFill>
                <a:latin typeface="Montserrat"/>
                <a:ea typeface="Montserrat"/>
                <a:cs typeface="Montserrat"/>
                <a:sym typeface="Montserrat"/>
              </a:rPr>
            </a:b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solidFill>
                  <a:schemeClr val="dk1"/>
                </a:solidFill>
                <a:latin typeface="Montserrat"/>
                <a:ea typeface="Montserrat"/>
                <a:cs typeface="Montserrat"/>
                <a:sym typeface="Montserrat"/>
              </a:rPr>
              <a:t>Motto:</a:t>
            </a:r>
            <a:r>
              <a:rPr lang="en-US" sz="1700">
                <a:solidFill>
                  <a:schemeClr val="dk1"/>
                </a:solidFill>
                <a:latin typeface="Montserrat"/>
                <a:ea typeface="Montserrat"/>
                <a:cs typeface="Montserrat"/>
                <a:sym typeface="Montserrat"/>
              </a:rPr>
              <a:t> The truth will set you free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Core desire:</a:t>
            </a:r>
            <a:r>
              <a:rPr lang="en-US" sz="1700">
                <a:solidFill>
                  <a:schemeClr val="dk1"/>
                </a:solidFill>
                <a:latin typeface="Montserrat"/>
                <a:ea typeface="Montserrat"/>
                <a:cs typeface="Montserrat"/>
                <a:sym typeface="Montserrat"/>
              </a:rPr>
              <a:t> to find the truth.</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Goal: </a:t>
            </a:r>
            <a:r>
              <a:rPr lang="en-US" sz="1700">
                <a:solidFill>
                  <a:schemeClr val="dk1"/>
                </a:solidFill>
                <a:latin typeface="Montserrat"/>
                <a:ea typeface="Montserrat"/>
                <a:cs typeface="Montserrat"/>
                <a:sym typeface="Montserrat"/>
              </a:rPr>
              <a:t>to use intelligence and analysis to understand the world.</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Biggest fear:</a:t>
            </a:r>
            <a:r>
              <a:rPr lang="en-US" sz="1700">
                <a:solidFill>
                  <a:schemeClr val="dk1"/>
                </a:solidFill>
                <a:latin typeface="Montserrat"/>
                <a:ea typeface="Montserrat"/>
                <a:cs typeface="Montserrat"/>
                <a:sym typeface="Montserrat"/>
              </a:rPr>
              <a:t> being duped, misled—or ignorance.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Strategy:</a:t>
            </a:r>
            <a:r>
              <a:rPr lang="en-US" sz="1700">
                <a:solidFill>
                  <a:schemeClr val="dk1"/>
                </a:solidFill>
                <a:latin typeface="Montserrat"/>
                <a:ea typeface="Montserrat"/>
                <a:cs typeface="Montserrat"/>
                <a:sym typeface="Montserrat"/>
              </a:rPr>
              <a:t> seeking out information and knowledge; self-reflection and understanding thought processes.</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Weakness: </a:t>
            </a:r>
            <a:r>
              <a:rPr lang="en-US" sz="1700">
                <a:solidFill>
                  <a:schemeClr val="dk1"/>
                </a:solidFill>
                <a:latin typeface="Montserrat"/>
                <a:ea typeface="Montserrat"/>
                <a:cs typeface="Montserrat"/>
                <a:sym typeface="Montserrat"/>
              </a:rPr>
              <a:t>can study details forever and never act.</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Talent: </a:t>
            </a:r>
            <a:r>
              <a:rPr lang="en-US" sz="1700">
                <a:solidFill>
                  <a:schemeClr val="dk1"/>
                </a:solidFill>
                <a:latin typeface="Montserrat"/>
                <a:ea typeface="Montserrat"/>
                <a:cs typeface="Montserrat"/>
                <a:sym typeface="Montserrat"/>
              </a:rPr>
              <a:t>wisdom, intelligence.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The Sage is also known as: </a:t>
            </a:r>
            <a:r>
              <a:rPr lang="en-US" sz="1700">
                <a:solidFill>
                  <a:schemeClr val="dk1"/>
                </a:solidFill>
                <a:latin typeface="Montserrat"/>
                <a:ea typeface="Montserrat"/>
                <a:cs typeface="Montserrat"/>
                <a:sym typeface="Montserrat"/>
              </a:rPr>
              <a:t>The expert, scholar, detective, advisor, thinker, philosopher, academic, researcher, thinker, planner, professional, mentor, teacher, contemplative.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700">
              <a:solidFill>
                <a:schemeClr val="dk1"/>
              </a:solidFill>
              <a:latin typeface="Montserrat"/>
              <a:ea typeface="Montserrat"/>
              <a:cs typeface="Montserrat"/>
              <a:sym typeface="Montserrat"/>
            </a:endParaRPr>
          </a:p>
        </p:txBody>
      </p:sp>
      <p:sp>
        <p:nvSpPr>
          <p:cNvPr id="819" name="Google Shape;819;p110"/>
          <p:cNvSpPr txBox="1"/>
          <p:nvPr/>
        </p:nvSpPr>
        <p:spPr>
          <a:xfrm>
            <a:off x="2730700" y="3427225"/>
            <a:ext cx="5577300" cy="18471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600" b="1" i="1">
                <a:solidFill>
                  <a:schemeClr val="lt1"/>
                </a:solidFill>
                <a:latin typeface="Montserrat"/>
                <a:ea typeface="Montserrat"/>
                <a:cs typeface="Montserrat"/>
                <a:sym typeface="Montserrat"/>
              </a:rPr>
              <a:t>Strategic Legal Counsel For Entrepreneurs</a:t>
            </a:r>
            <a:endParaRPr sz="3800" b="1" i="1">
              <a:solidFill>
                <a:schemeClr val="lt1"/>
              </a:solidFill>
              <a:latin typeface="Montserrat"/>
              <a:ea typeface="Montserrat"/>
              <a:cs typeface="Montserrat"/>
              <a:sym typeface="Montserrat"/>
            </a:endParaRPr>
          </a:p>
        </p:txBody>
      </p:sp>
      <p:sp>
        <p:nvSpPr>
          <p:cNvPr id="820" name="Google Shape;820;p110"/>
          <p:cNvSpPr/>
          <p:nvPr/>
        </p:nvSpPr>
        <p:spPr>
          <a:xfrm>
            <a:off x="14770625" y="2768890"/>
            <a:ext cx="7613400" cy="2859300"/>
          </a:xfrm>
          <a:prstGeom prst="wedgeEllipseCallout">
            <a:avLst>
              <a:gd name="adj1" fmla="val -50444"/>
              <a:gd name="adj2" fmla="val 52119"/>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110"/>
          <p:cNvSpPr txBox="1"/>
          <p:nvPr/>
        </p:nvSpPr>
        <p:spPr>
          <a:xfrm>
            <a:off x="15708025" y="3319450"/>
            <a:ext cx="5892600" cy="19395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800" b="1" i="1">
                <a:solidFill>
                  <a:schemeClr val="lt1"/>
                </a:solidFill>
                <a:latin typeface="Montserrat"/>
                <a:ea typeface="Montserrat"/>
                <a:cs typeface="Montserrat"/>
                <a:sym typeface="Montserrat"/>
              </a:rPr>
              <a:t>Equinox the playing field with the </a:t>
            </a:r>
            <a:endParaRPr sz="3800" b="1" i="1">
              <a:solidFill>
                <a:schemeClr val="lt1"/>
              </a:solidFill>
              <a:latin typeface="Montserrat"/>
              <a:ea typeface="Montserrat"/>
              <a:cs typeface="Montserrat"/>
              <a:sym typeface="Montserrat"/>
            </a:endParaRPr>
          </a:p>
          <a:p>
            <a:pPr marL="0" marR="292100" lvl="0" indent="0" algn="ctr" rtl="0">
              <a:spcBef>
                <a:spcPts val="0"/>
              </a:spcBef>
              <a:spcAft>
                <a:spcPts val="0"/>
              </a:spcAft>
              <a:buNone/>
            </a:pPr>
            <a:r>
              <a:rPr lang="en-US" sz="3800" b="1" i="1">
                <a:solidFill>
                  <a:schemeClr val="lt1"/>
                </a:solidFill>
                <a:latin typeface="Montserrat"/>
                <a:ea typeface="Montserrat"/>
                <a:cs typeface="Montserrat"/>
                <a:sym typeface="Montserrat"/>
              </a:rPr>
              <a:t>megacorps</a:t>
            </a:r>
            <a:endParaRPr sz="3600" b="1" i="1">
              <a:solidFill>
                <a:schemeClr val="lt1"/>
              </a:solidFill>
              <a:latin typeface="Montserrat"/>
              <a:ea typeface="Montserrat"/>
              <a:cs typeface="Montserrat"/>
              <a:sym typeface="Montserrat"/>
            </a:endParaRPr>
          </a:p>
        </p:txBody>
      </p:sp>
      <p:sp>
        <p:nvSpPr>
          <p:cNvPr id="822" name="Google Shape;822;p110"/>
          <p:cNvSpPr txBox="1"/>
          <p:nvPr/>
        </p:nvSpPr>
        <p:spPr>
          <a:xfrm>
            <a:off x="582625" y="13083225"/>
            <a:ext cx="9349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Montserrat"/>
                <a:ea typeface="Montserrat"/>
                <a:cs typeface="Montserrat"/>
                <a:sym typeface="Montserrat"/>
              </a:rPr>
              <a:t>SOURCE: </a:t>
            </a:r>
            <a:r>
              <a:rPr lang="en-US" u="sng">
                <a:solidFill>
                  <a:schemeClr val="hlink"/>
                </a:solidFill>
                <a:latin typeface="Montserrat"/>
                <a:ea typeface="Montserrat"/>
                <a:cs typeface="Montserrat"/>
                <a:sym typeface="Montserrat"/>
                <a:hlinkClick r:id="rId4"/>
              </a:rPr>
              <a:t>https://conorneill.com/2018/04/21/understanding-personality-the-12-jungian-archetypes/</a:t>
            </a:r>
            <a:endParaRPr>
              <a:latin typeface="Montserrat"/>
              <a:ea typeface="Montserrat"/>
              <a:cs typeface="Montserrat"/>
              <a:sym typeface="Montserrat"/>
            </a:endParaRPr>
          </a:p>
        </p:txBody>
      </p:sp>
      <p:sp>
        <p:nvSpPr>
          <p:cNvPr id="823" name="Google Shape;823;p110"/>
          <p:cNvSpPr txBox="1"/>
          <p:nvPr/>
        </p:nvSpPr>
        <p:spPr>
          <a:xfrm>
            <a:off x="3281446" y="2065023"/>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CONFIDENCE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24" name="Google Shape;824;p110"/>
          <p:cNvSpPr txBox="1"/>
          <p:nvPr/>
        </p:nvSpPr>
        <p:spPr>
          <a:xfrm>
            <a:off x="16981796" y="2140673"/>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FREEDOM</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cxnSp>
        <p:nvCxnSpPr>
          <p:cNvPr id="825" name="Google Shape;825;p110"/>
          <p:cNvCxnSpPr/>
          <p:nvPr/>
        </p:nvCxnSpPr>
        <p:spPr>
          <a:xfrm>
            <a:off x="6146575" y="2294249"/>
            <a:ext cx="11719800" cy="0"/>
          </a:xfrm>
          <a:prstGeom prst="straightConnector1">
            <a:avLst/>
          </a:prstGeom>
          <a:noFill/>
          <a:ln w="28575" cap="flat" cmpd="sng">
            <a:solidFill>
              <a:srgbClr val="D5A00F"/>
            </a:solidFill>
            <a:prstDash val="solid"/>
            <a:round/>
            <a:headEnd type="triangle" w="med" len="med"/>
            <a:tailEnd type="triangle" w="med" len="med"/>
          </a:ln>
        </p:spPr>
      </p:cxnSp>
      <p:sp>
        <p:nvSpPr>
          <p:cNvPr id="826" name="Google Shape;826;p110"/>
          <p:cNvSpPr txBox="1"/>
          <p:nvPr/>
        </p:nvSpPr>
        <p:spPr>
          <a:xfrm>
            <a:off x="11119676" y="2140674"/>
            <a:ext cx="1672500" cy="986400"/>
          </a:xfrm>
          <a:prstGeom prst="rect">
            <a:avLst/>
          </a:prstGeom>
          <a:solidFill>
            <a:schemeClr val="lt1"/>
          </a:solid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OUTCOME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27" name="Google Shape;827;p110"/>
          <p:cNvSpPr txBox="1"/>
          <p:nvPr/>
        </p:nvSpPr>
        <p:spPr>
          <a:xfrm>
            <a:off x="10417071" y="263047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The emotional outcome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when we deliver on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Brand Promise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pic>
        <p:nvPicPr>
          <p:cNvPr id="828" name="Google Shape;828;p110"/>
          <p:cNvPicPr preferRelativeResize="0"/>
          <p:nvPr/>
        </p:nvPicPr>
        <p:blipFill rotWithShape="1">
          <a:blip r:embed="rId5">
            <a:alphaModFix/>
          </a:blip>
          <a:srcRect l="1840" t="12166" r="76737" b="48637"/>
          <a:stretch/>
        </p:blipFill>
        <p:spPr>
          <a:xfrm>
            <a:off x="11984250" y="8656225"/>
            <a:ext cx="2702175" cy="1882826"/>
          </a:xfrm>
          <a:prstGeom prst="rect">
            <a:avLst/>
          </a:prstGeom>
          <a:noFill/>
          <a:ln w="19050" cap="flat" cmpd="sng">
            <a:solidFill>
              <a:schemeClr val="dk2"/>
            </a:solidFill>
            <a:prstDash val="solid"/>
            <a:round/>
            <a:headEnd type="none" w="sm" len="sm"/>
            <a:tailEnd type="none" w="sm" len="sm"/>
          </a:ln>
        </p:spPr>
      </p:pic>
      <p:pic>
        <p:nvPicPr>
          <p:cNvPr id="829" name="Google Shape;829;p110"/>
          <p:cNvPicPr preferRelativeResize="0"/>
          <p:nvPr/>
        </p:nvPicPr>
        <p:blipFill rotWithShape="1">
          <a:blip r:embed="rId6">
            <a:alphaModFix/>
          </a:blip>
          <a:srcRect l="52519" t="12243" r="26911" b="48539"/>
          <a:stretch/>
        </p:blipFill>
        <p:spPr>
          <a:xfrm>
            <a:off x="8947702" y="8656226"/>
            <a:ext cx="2611871" cy="1882825"/>
          </a:xfrm>
          <a:prstGeom prst="rect">
            <a:avLst/>
          </a:prstGeom>
          <a:noFill/>
          <a:ln w="19050" cap="flat" cmpd="sng">
            <a:solidFill>
              <a:schemeClr val="dk2"/>
            </a:solidFill>
            <a:prstDash val="solid"/>
            <a:round/>
            <a:headEnd type="none" w="sm" len="sm"/>
            <a:tailEnd type="none" w="sm" len="sm"/>
          </a:ln>
        </p:spPr>
      </p:pic>
      <p:sp>
        <p:nvSpPr>
          <p:cNvPr id="830" name="Google Shape;830;p110"/>
          <p:cNvSpPr txBox="1"/>
          <p:nvPr/>
        </p:nvSpPr>
        <p:spPr>
          <a:xfrm>
            <a:off x="8947700" y="10749010"/>
            <a:ext cx="2702100" cy="11181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YODA</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31" name="Google Shape;831;p110"/>
          <p:cNvSpPr txBox="1"/>
          <p:nvPr/>
        </p:nvSpPr>
        <p:spPr>
          <a:xfrm>
            <a:off x="11984291" y="10749010"/>
            <a:ext cx="2702100" cy="11181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KATNISS EVERDEEN</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pic>
        <p:nvPicPr>
          <p:cNvPr id="832" name="Google Shape;832;p110"/>
          <p:cNvPicPr preferRelativeResize="0"/>
          <p:nvPr/>
        </p:nvPicPr>
        <p:blipFill>
          <a:blip r:embed="rId3">
            <a:alphaModFix/>
          </a:blip>
          <a:stretch>
            <a:fillRect/>
          </a:stretch>
        </p:blipFill>
        <p:spPr>
          <a:xfrm>
            <a:off x="547601" y="498989"/>
            <a:ext cx="1304725" cy="1304725"/>
          </a:xfrm>
          <a:prstGeom prst="rect">
            <a:avLst/>
          </a:prstGeom>
          <a:noFill/>
          <a:ln>
            <a:noFill/>
          </a:ln>
        </p:spPr>
      </p:pic>
      <p:sp>
        <p:nvSpPr>
          <p:cNvPr id="833" name="Google Shape;833;p110"/>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29</a:t>
            </a:fld>
            <a:endParaRPr sz="1400">
              <a:solidFill>
                <a:schemeClr val="dk2"/>
              </a:solidFill>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837"/>
        <p:cNvGrpSpPr/>
        <p:nvPr/>
      </p:nvGrpSpPr>
      <p:grpSpPr>
        <a:xfrm>
          <a:off x="0" y="0"/>
          <a:ext cx="0" cy="0"/>
          <a:chOff x="0" y="0"/>
          <a:chExt cx="0" cy="0"/>
        </a:xfrm>
      </p:grpSpPr>
      <p:pic>
        <p:nvPicPr>
          <p:cNvPr id="838" name="Google Shape;838;p111"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839" name="Google Shape;839;p111"/>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HERO ASSETS</a:t>
            </a:r>
            <a:endParaRPr sz="20000">
              <a:solidFill>
                <a:srgbClr val="FFFFFF"/>
              </a:solidFill>
              <a:latin typeface="Montserrat ExtraBold"/>
              <a:ea typeface="Montserrat ExtraBold"/>
              <a:cs typeface="Montserrat ExtraBold"/>
              <a:sym typeface="Montserrat ExtraBold"/>
            </a:endParaRPr>
          </a:p>
        </p:txBody>
      </p:sp>
      <p:pic>
        <p:nvPicPr>
          <p:cNvPr id="840" name="Google Shape;840;p111"/>
          <p:cNvPicPr preferRelativeResize="0"/>
          <p:nvPr/>
        </p:nvPicPr>
        <p:blipFill>
          <a:blip r:embed="rId4">
            <a:alphaModFix/>
          </a:blip>
          <a:stretch>
            <a:fillRect/>
          </a:stretch>
        </p:blipFill>
        <p:spPr>
          <a:xfrm>
            <a:off x="11139650" y="3888000"/>
            <a:ext cx="1905000" cy="1905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pic>
        <p:nvPicPr>
          <p:cNvPr id="845" name="Google Shape;845;p112"/>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846" name="Google Shape;846;p112"/>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pic>
        <p:nvPicPr>
          <p:cNvPr id="847" name="Google Shape;847;p112"/>
          <p:cNvPicPr preferRelativeResize="0"/>
          <p:nvPr/>
        </p:nvPicPr>
        <p:blipFill rotWithShape="1">
          <a:blip r:embed="rId4">
            <a:alphaModFix/>
          </a:blip>
          <a:srcRect b="78528"/>
          <a:stretch/>
        </p:blipFill>
        <p:spPr>
          <a:xfrm>
            <a:off x="1085104" y="3055719"/>
            <a:ext cx="9469050" cy="7837629"/>
          </a:xfrm>
          <a:prstGeom prst="rect">
            <a:avLst/>
          </a:prstGeom>
          <a:noFill/>
          <a:ln w="9525" cap="flat" cmpd="sng">
            <a:solidFill>
              <a:schemeClr val="dk2"/>
            </a:solidFill>
            <a:prstDash val="solid"/>
            <a:round/>
            <a:headEnd type="none" w="sm" len="sm"/>
            <a:tailEnd type="none" w="sm" len="sm"/>
          </a:ln>
        </p:spPr>
      </p:pic>
      <p:pic>
        <p:nvPicPr>
          <p:cNvPr id="848" name="Google Shape;848;p112"/>
          <p:cNvPicPr preferRelativeResize="0"/>
          <p:nvPr/>
        </p:nvPicPr>
        <p:blipFill rotWithShape="1">
          <a:blip r:embed="rId4">
            <a:alphaModFix/>
          </a:blip>
          <a:srcRect t="16487" b="62041"/>
          <a:stretch/>
        </p:blipFill>
        <p:spPr>
          <a:xfrm>
            <a:off x="10761404" y="1787112"/>
            <a:ext cx="6368043" cy="5270876"/>
          </a:xfrm>
          <a:prstGeom prst="rect">
            <a:avLst/>
          </a:prstGeom>
          <a:noFill/>
          <a:ln w="9525" cap="flat" cmpd="sng">
            <a:solidFill>
              <a:schemeClr val="dk2"/>
            </a:solidFill>
            <a:prstDash val="solid"/>
            <a:round/>
            <a:headEnd type="none" w="sm" len="sm"/>
            <a:tailEnd type="none" w="sm" len="sm"/>
          </a:ln>
        </p:spPr>
      </p:pic>
      <p:pic>
        <p:nvPicPr>
          <p:cNvPr id="849" name="Google Shape;849;p112"/>
          <p:cNvPicPr preferRelativeResize="0"/>
          <p:nvPr/>
        </p:nvPicPr>
        <p:blipFill rotWithShape="1">
          <a:blip r:embed="rId4">
            <a:alphaModFix/>
          </a:blip>
          <a:srcRect t="36185" b="42343"/>
          <a:stretch/>
        </p:blipFill>
        <p:spPr>
          <a:xfrm>
            <a:off x="17336708" y="1844396"/>
            <a:ext cx="6368042" cy="5270876"/>
          </a:xfrm>
          <a:prstGeom prst="rect">
            <a:avLst/>
          </a:prstGeom>
          <a:noFill/>
          <a:ln w="9525" cap="flat" cmpd="sng">
            <a:solidFill>
              <a:schemeClr val="dk2"/>
            </a:solidFill>
            <a:prstDash val="solid"/>
            <a:round/>
            <a:headEnd type="none" w="sm" len="sm"/>
            <a:tailEnd type="none" w="sm" len="sm"/>
          </a:ln>
        </p:spPr>
      </p:pic>
      <p:pic>
        <p:nvPicPr>
          <p:cNvPr id="850" name="Google Shape;850;p112"/>
          <p:cNvPicPr preferRelativeResize="0"/>
          <p:nvPr/>
        </p:nvPicPr>
        <p:blipFill rotWithShape="1">
          <a:blip r:embed="rId4">
            <a:alphaModFix/>
          </a:blip>
          <a:srcRect t="59582" b="18946"/>
          <a:stretch/>
        </p:blipFill>
        <p:spPr>
          <a:xfrm>
            <a:off x="10761400" y="7290959"/>
            <a:ext cx="6368042" cy="5270876"/>
          </a:xfrm>
          <a:prstGeom prst="rect">
            <a:avLst/>
          </a:prstGeom>
          <a:noFill/>
          <a:ln w="9525" cap="flat" cmpd="sng">
            <a:solidFill>
              <a:schemeClr val="dk2"/>
            </a:solidFill>
            <a:prstDash val="solid"/>
            <a:round/>
            <a:headEnd type="none" w="sm" len="sm"/>
            <a:tailEnd type="none" w="sm" len="sm"/>
          </a:ln>
        </p:spPr>
      </p:pic>
      <p:pic>
        <p:nvPicPr>
          <p:cNvPr id="851" name="Google Shape;851;p112"/>
          <p:cNvPicPr preferRelativeResize="0"/>
          <p:nvPr/>
        </p:nvPicPr>
        <p:blipFill rotWithShape="1">
          <a:blip r:embed="rId4">
            <a:alphaModFix/>
          </a:blip>
          <a:srcRect t="74490" b="4038"/>
          <a:stretch/>
        </p:blipFill>
        <p:spPr>
          <a:xfrm>
            <a:off x="17336704" y="7290959"/>
            <a:ext cx="6368042" cy="5270876"/>
          </a:xfrm>
          <a:prstGeom prst="rect">
            <a:avLst/>
          </a:prstGeom>
          <a:noFill/>
          <a:ln w="9525" cap="flat" cmpd="sng">
            <a:solidFill>
              <a:schemeClr val="dk2"/>
            </a:solidFill>
            <a:prstDash val="solid"/>
            <a:round/>
            <a:headEnd type="none" w="sm" len="sm"/>
            <a:tailEnd type="none" w="sm" len="sm"/>
          </a:ln>
        </p:spPr>
      </p:pic>
      <p:sp>
        <p:nvSpPr>
          <p:cNvPr id="852" name="Google Shape;852;p112"/>
          <p:cNvSpPr txBox="1"/>
          <p:nvPr/>
        </p:nvSpPr>
        <p:spPr>
          <a:xfrm>
            <a:off x="985575" y="11257775"/>
            <a:ext cx="118734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u="sng">
                <a:solidFill>
                  <a:schemeClr val="hlink"/>
                </a:solidFill>
                <a:hlinkClick r:id="rId5"/>
              </a:rPr>
              <a:t>https://equinoxbusinesslaw.com/our-approach/business-health-assessment/</a:t>
            </a:r>
            <a:endParaRPr sz="2200"/>
          </a:p>
        </p:txBody>
      </p:sp>
      <p:sp>
        <p:nvSpPr>
          <p:cNvPr id="853" name="Google Shape;853;p112"/>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BHA LANDING PAGE</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pic>
        <p:nvPicPr>
          <p:cNvPr id="858" name="Google Shape;858;p113"/>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859" name="Google Shape;859;p113"/>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860" name="Google Shape;860;p113"/>
          <p:cNvSpPr txBox="1"/>
          <p:nvPr/>
        </p:nvSpPr>
        <p:spPr>
          <a:xfrm>
            <a:off x="1199975" y="2471100"/>
            <a:ext cx="10509900" cy="5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Promo for Google &amp; Linkedin Ads</a:t>
            </a:r>
            <a:endParaRPr sz="1800">
              <a:solidFill>
                <a:srgbClr val="222222"/>
              </a:solidFill>
              <a:latin typeface="Proxima Nova"/>
              <a:ea typeface="Proxima Nova"/>
              <a:cs typeface="Proxima Nova"/>
              <a:sym typeface="Proxima Nova"/>
            </a:endParaRPr>
          </a:p>
        </p:txBody>
      </p:sp>
      <p:pic>
        <p:nvPicPr>
          <p:cNvPr id="861" name="Google Shape;861;p113" descr="Don't let legal vulnerabilities hold your business back.&#10;&#10;Get a complimentary, no-obligation report on the health of your business to uncover what you need to go boldly ahead.&#10;&#10;https://equinoxbusinesslaw.com/our-approach/business-health-assessment/&#10;&#10;Like a person, your business needs to maintain a healthy balance between its spirit, mind, and body to achieve peak performance and to minimize injury. The holistic metaphor allows businesses to see the importance of having a complete and balanced approach to operate with confidence in their current operations and future plans by building their legal infrastructure.&#10;&#10;As part of your report, we schedule a complimentary, one-on-one discussion with Equinox’s corporate counsel to talk through areas of strength, opportunity, and risk. The consult uses the report to tailor the conversation to focus on your business’ individualized health needs, including obstacles to prioritizing legal infrastructure and business health and areas of your business that need more focused attention. Within a week, you’ll get a customized Equinox Strategic Legal Solutions Plan based on your Business Health Assessment and Business Consult. &#10;&#10;Equinox Strategic Legal Solutions Plans &#10;Plans start at $2,500 a month for an ongoing relationship with counsel who knows your business and your risk tolerance from top to bottom. This relationship enables you to go confidently and boldly forward with legal counsel on your side. Because everything is customized for you, we prioritize the legal infrastructure projects that will capitalize on opportunity and address risk to make a difference in your business’ health. The Legal Solutions Plan also provides ongoing support for the day-to-day — all at a fixed price. We believe in complete price transparency, so you set the priorities and the budget. Our team builds a plan to best serve your needs and then adjusts that plan over time as your business needs change." title="Is your business fit to go boldly into the unknown? Find out now!">
            <a:hlinkClick r:id="rId4"/>
          </p:cNvPr>
          <p:cNvPicPr preferRelativeResize="0"/>
          <p:nvPr/>
        </p:nvPicPr>
        <p:blipFill>
          <a:blip r:embed="rId5">
            <a:alphaModFix/>
          </a:blip>
          <a:stretch>
            <a:fillRect/>
          </a:stretch>
        </p:blipFill>
        <p:spPr>
          <a:xfrm>
            <a:off x="1199975" y="3493075"/>
            <a:ext cx="13768675" cy="7744875"/>
          </a:xfrm>
          <a:prstGeom prst="rect">
            <a:avLst/>
          </a:prstGeom>
          <a:noFill/>
          <a:ln>
            <a:noFill/>
          </a:ln>
        </p:spPr>
      </p:pic>
      <p:sp>
        <p:nvSpPr>
          <p:cNvPr id="862" name="Google Shape;862;p11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BHA VIDEOS</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1"/>
                                        </p:tgtEl>
                                        <p:attrNameLst>
                                          <p:attrName>style.visibility</p:attrName>
                                        </p:attrNameLst>
                                      </p:cBhvr>
                                      <p:to>
                                        <p:strVal val="visible"/>
                                      </p:to>
                                    </p:set>
                                    <p:animEffect transition="in" filter="fade">
                                      <p:cBhvr>
                                        <p:cTn id="7" dur="1000"/>
                                        <p:tgtEl>
                                          <p:spTgt spid="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pic>
        <p:nvPicPr>
          <p:cNvPr id="867" name="Google Shape;867;p114"/>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868" name="Google Shape;868;p114"/>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pic>
        <p:nvPicPr>
          <p:cNvPr id="869" name="Google Shape;869;p114" descr="The Equinox Business Health Assessment&#10;https://equinoxbusinesslaw.com/our-approach/business-health-assessment/&#10;&#10;Equinox believes that, much like a person, a successful business needs to maintain a healthy balance across its spirit, mind, and body. Our business-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10;&#10;&#10;About Us&#10;https://equinoxbusinesslaw.com/&#10;&#10;Equinox levels the field for entrepreneurs. Our Strategic Legal Counsel For Entrepreneurs removes the barriers of costs, response time, and complexities so your business can go boldly into the unknown.&#10;&#10;Michelle Bomberger is the CEO and Managing Attorney at Equinox Business Law Group.  As founder, Michelle brings a pragmatic approach to legal counsel. She understands the emotional and practical aspects of owning a business, so she can effectively guide business leaders in evaluating risk and opportunity in their decision-making." title="Don't let legal vulnerabilities hold your business back. Uncover what you need to go boldly ahead.">
            <a:hlinkClick r:id="rId4"/>
          </p:cNvPr>
          <p:cNvPicPr preferRelativeResize="0"/>
          <p:nvPr/>
        </p:nvPicPr>
        <p:blipFill>
          <a:blip r:embed="rId5">
            <a:alphaModFix/>
          </a:blip>
          <a:stretch>
            <a:fillRect/>
          </a:stretch>
        </p:blipFill>
        <p:spPr>
          <a:xfrm>
            <a:off x="2001650" y="3670701"/>
            <a:ext cx="13092150" cy="7364325"/>
          </a:xfrm>
          <a:prstGeom prst="rect">
            <a:avLst/>
          </a:prstGeom>
          <a:noFill/>
          <a:ln>
            <a:noFill/>
          </a:ln>
        </p:spPr>
      </p:pic>
      <p:sp>
        <p:nvSpPr>
          <p:cNvPr id="870" name="Google Shape;870;p114"/>
          <p:cNvSpPr txBox="1"/>
          <p:nvPr/>
        </p:nvSpPr>
        <p:spPr>
          <a:xfrm>
            <a:off x="1199975" y="2471100"/>
            <a:ext cx="10509900" cy="97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Intro to Typeform </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And Promo for Google &amp; Linkedin Ads</a:t>
            </a:r>
            <a:endParaRPr sz="1800">
              <a:solidFill>
                <a:srgbClr val="222222"/>
              </a:solidFill>
              <a:latin typeface="Proxima Nova"/>
              <a:ea typeface="Proxima Nova"/>
              <a:cs typeface="Proxima Nova"/>
              <a:sym typeface="Proxima Nova"/>
            </a:endParaRPr>
          </a:p>
        </p:txBody>
      </p:sp>
      <p:sp>
        <p:nvSpPr>
          <p:cNvPr id="871" name="Google Shape;871;p114"/>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BHA VIDEOS</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9"/>
                                        </p:tgtEl>
                                        <p:attrNameLst>
                                          <p:attrName>style.visibility</p:attrName>
                                        </p:attrNameLst>
                                      </p:cBhvr>
                                      <p:to>
                                        <p:strVal val="visible"/>
                                      </p:to>
                                    </p:set>
                                    <p:animEffect transition="in" filter="fade">
                                      <p:cBhvr>
                                        <p:cTn id="7" dur="1000"/>
                                        <p:tgtEl>
                                          <p:spTgt spid="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pic>
        <p:nvPicPr>
          <p:cNvPr id="876" name="Google Shape;876;p115"/>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877" name="Google Shape;877;p115"/>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878" name="Google Shape;878;p115"/>
          <p:cNvSpPr txBox="1"/>
          <p:nvPr/>
        </p:nvSpPr>
        <p:spPr>
          <a:xfrm>
            <a:off x="1199975" y="3340625"/>
            <a:ext cx="7134900" cy="5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Spirit Video - Typeform </a:t>
            </a:r>
            <a:endParaRPr sz="1800">
              <a:solidFill>
                <a:srgbClr val="222222"/>
              </a:solidFill>
              <a:latin typeface="Proxima Nova"/>
              <a:ea typeface="Proxima Nova"/>
              <a:cs typeface="Proxima Nova"/>
              <a:sym typeface="Proxima Nova"/>
            </a:endParaRPr>
          </a:p>
        </p:txBody>
      </p:sp>
      <p:pic>
        <p:nvPicPr>
          <p:cNvPr id="879" name="Google Shape;879;p115" descr="Spirit — The intangible qualities that give the business its unique identity in the market and culture among its stakeholders (employees, customers). &#10; &#10;Business Health Assessment&#10;https://equinoxbusinesslaw.com/our-approach/business-health-assessment/&#10;&#10;Equinox believes that, much like a person, a successful business needs to maintain a healthy balance across its spirit, mind, and body. Our business-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10;&#10;&#10;About Us&#10;https://equinoxbusinesslaw.com/&#10;&#10;Michelle Bomberger is the CEO and Managing Attorney at Equinox Business Law Group.  As founder, Michelle brings a pragmatic approach to legal counsel. She understands the emotional and practical aspects of owning a business, so she can effectively guide business leaders in evaluating risk and opportunity in their decision-making." title="The Spirit Of Your Business">
            <a:hlinkClick r:id="rId4"/>
          </p:cNvPr>
          <p:cNvPicPr preferRelativeResize="0"/>
          <p:nvPr/>
        </p:nvPicPr>
        <p:blipFill>
          <a:blip r:embed="rId5">
            <a:alphaModFix/>
          </a:blip>
          <a:stretch>
            <a:fillRect/>
          </a:stretch>
        </p:blipFill>
        <p:spPr>
          <a:xfrm>
            <a:off x="1199975" y="4269150"/>
            <a:ext cx="7134900" cy="4013375"/>
          </a:xfrm>
          <a:prstGeom prst="rect">
            <a:avLst/>
          </a:prstGeom>
          <a:noFill/>
          <a:ln>
            <a:noFill/>
          </a:ln>
        </p:spPr>
      </p:pic>
      <p:sp>
        <p:nvSpPr>
          <p:cNvPr id="880" name="Google Shape;880;p115"/>
          <p:cNvSpPr txBox="1"/>
          <p:nvPr/>
        </p:nvSpPr>
        <p:spPr>
          <a:xfrm>
            <a:off x="8624550" y="3474525"/>
            <a:ext cx="7134900" cy="5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Mind Video - Typeform </a:t>
            </a:r>
            <a:endParaRPr sz="1800">
              <a:solidFill>
                <a:srgbClr val="222222"/>
              </a:solidFill>
              <a:latin typeface="Proxima Nova"/>
              <a:ea typeface="Proxima Nova"/>
              <a:cs typeface="Proxima Nova"/>
              <a:sym typeface="Proxima Nova"/>
            </a:endParaRPr>
          </a:p>
        </p:txBody>
      </p:sp>
      <p:sp>
        <p:nvSpPr>
          <p:cNvPr id="881" name="Google Shape;881;p115"/>
          <p:cNvSpPr txBox="1"/>
          <p:nvPr/>
        </p:nvSpPr>
        <p:spPr>
          <a:xfrm>
            <a:off x="16049125" y="3571425"/>
            <a:ext cx="7134900" cy="5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Body Video - Typeform </a:t>
            </a:r>
            <a:endParaRPr sz="1800">
              <a:solidFill>
                <a:srgbClr val="222222"/>
              </a:solidFill>
              <a:latin typeface="Proxima Nova"/>
              <a:ea typeface="Proxima Nova"/>
              <a:cs typeface="Proxima Nova"/>
              <a:sym typeface="Proxima Nova"/>
            </a:endParaRPr>
          </a:p>
        </p:txBody>
      </p:sp>
      <p:pic>
        <p:nvPicPr>
          <p:cNvPr id="882" name="Google Shape;882;p115" descr="Mind — The logical aspects, such as decision-making, governance, security, and safety. &#10;&#10;Business Health Assessment&#10;https://equinoxbusinesslaw.com/our-approach/business-health-assessment/&#10;&#10;Equinox believes that, much like a person, a successful business needs to maintain a healthy balance across its spirit, mind, and body. Our business-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10;&#10;&#10;About Us&#10;https://equinoxbusinesslaw.com/&#10;&#10;Michelle Bomberger is the CEO and Managing Attorney at Equinox Business Law Group.  As founder, Michelle brings a pragmatic approach to legal counsel. She understands the emotional and practical aspects of owning a business, so she can effectively guide business leaders in evaluating risk and opportunity in their decision-making." title="The Mind Of Your Business">
            <a:hlinkClick r:id="rId6"/>
          </p:cNvPr>
          <p:cNvPicPr preferRelativeResize="0"/>
          <p:nvPr/>
        </p:nvPicPr>
        <p:blipFill>
          <a:blip r:embed="rId7">
            <a:alphaModFix/>
          </a:blip>
          <a:stretch>
            <a:fillRect/>
          </a:stretch>
        </p:blipFill>
        <p:spPr>
          <a:xfrm>
            <a:off x="8624550" y="4269150"/>
            <a:ext cx="7134900" cy="4013381"/>
          </a:xfrm>
          <a:prstGeom prst="rect">
            <a:avLst/>
          </a:prstGeom>
          <a:noFill/>
          <a:ln>
            <a:noFill/>
          </a:ln>
        </p:spPr>
      </p:pic>
      <p:pic>
        <p:nvPicPr>
          <p:cNvPr id="883" name="Google Shape;883;p115" descr="Body — The physical assets, such as facilities, inventory, people, intellectual property, and contracts. &#10;&#10;Business Health Assessment&#10;https://equinoxbusinesslaw.com/our-approach/business-health-assessment/&#10;&#10;Equinox believes that, much like a person, a successful business needs to maintain a healthy balance across its spirit, mind, and body. Our business-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10;&#10;&#10;About Us&#10;https://equinoxbusinesslaw.com/&#10;&#10;Michelle Bomberger is the CEO and Managing Attorney at Equinox Business Law Group.  As founder, Michelle brings a pragmatic approach to legal counsel. She understands the emotional and practical aspects of owning a business, so she can effectively guide business leaders in evaluating risk and opportunity in their decision-making." title="The Body Of Your Business">
            <a:hlinkClick r:id="rId8"/>
          </p:cNvPr>
          <p:cNvPicPr preferRelativeResize="0"/>
          <p:nvPr/>
        </p:nvPicPr>
        <p:blipFill>
          <a:blip r:embed="rId9">
            <a:alphaModFix/>
          </a:blip>
          <a:stretch>
            <a:fillRect/>
          </a:stretch>
        </p:blipFill>
        <p:spPr>
          <a:xfrm>
            <a:off x="16049125" y="4269150"/>
            <a:ext cx="7134900" cy="4013381"/>
          </a:xfrm>
          <a:prstGeom prst="rect">
            <a:avLst/>
          </a:prstGeom>
          <a:noFill/>
          <a:ln>
            <a:noFill/>
          </a:ln>
        </p:spPr>
      </p:pic>
      <p:sp>
        <p:nvSpPr>
          <p:cNvPr id="884" name="Google Shape;884;p115"/>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BHA VIDEOS</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9"/>
                                        </p:tgtEl>
                                        <p:attrNameLst>
                                          <p:attrName>style.visibility</p:attrName>
                                        </p:attrNameLst>
                                      </p:cBhvr>
                                      <p:to>
                                        <p:strVal val="visible"/>
                                      </p:to>
                                    </p:set>
                                    <p:animEffect transition="in" filter="fade">
                                      <p:cBhvr>
                                        <p:cTn id="7" dur="1000"/>
                                        <p:tgtEl>
                                          <p:spTgt spid="8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2"/>
                                        </p:tgtEl>
                                        <p:attrNameLst>
                                          <p:attrName>style.visibility</p:attrName>
                                        </p:attrNameLst>
                                      </p:cBhvr>
                                      <p:to>
                                        <p:strVal val="visible"/>
                                      </p:to>
                                    </p:set>
                                    <p:animEffect transition="in" filter="fade">
                                      <p:cBhvr>
                                        <p:cTn id="12" dur="1000"/>
                                        <p:tgtEl>
                                          <p:spTgt spid="8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83"/>
                                        </p:tgtEl>
                                        <p:attrNameLst>
                                          <p:attrName>style.visibility</p:attrName>
                                        </p:attrNameLst>
                                      </p:cBhvr>
                                      <p:to>
                                        <p:strVal val="visible"/>
                                      </p:to>
                                    </p:set>
                                    <p:animEffect transition="in" filter="fade">
                                      <p:cBhvr>
                                        <p:cTn id="17" dur="1000"/>
                                        <p:tgtEl>
                                          <p:spTgt spid="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pic>
        <p:nvPicPr>
          <p:cNvPr id="889" name="Google Shape;889;p116"/>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890" name="Google Shape;890;p116"/>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891" name="Google Shape;891;p116"/>
          <p:cNvSpPr txBox="1"/>
          <p:nvPr/>
        </p:nvSpPr>
        <p:spPr>
          <a:xfrm>
            <a:off x="1199975" y="3340625"/>
            <a:ext cx="7134900" cy="5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Close Video - Typeform </a:t>
            </a:r>
            <a:endParaRPr sz="1800">
              <a:solidFill>
                <a:srgbClr val="222222"/>
              </a:solidFill>
              <a:latin typeface="Proxima Nova"/>
              <a:ea typeface="Proxima Nova"/>
              <a:cs typeface="Proxima Nova"/>
              <a:sym typeface="Proxima Nova"/>
            </a:endParaRPr>
          </a:p>
        </p:txBody>
      </p:sp>
      <p:sp>
        <p:nvSpPr>
          <p:cNvPr id="892" name="Google Shape;892;p116"/>
          <p:cNvSpPr txBox="1"/>
          <p:nvPr/>
        </p:nvSpPr>
        <p:spPr>
          <a:xfrm>
            <a:off x="8624550" y="3474525"/>
            <a:ext cx="7134900" cy="5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Infrastructure Video - Typeform </a:t>
            </a:r>
            <a:endParaRPr sz="1800">
              <a:solidFill>
                <a:srgbClr val="222222"/>
              </a:solidFill>
              <a:latin typeface="Proxima Nova"/>
              <a:ea typeface="Proxima Nova"/>
              <a:cs typeface="Proxima Nova"/>
              <a:sym typeface="Proxima Nova"/>
            </a:endParaRPr>
          </a:p>
        </p:txBody>
      </p:sp>
      <p:pic>
        <p:nvPicPr>
          <p:cNvPr id="893" name="Google Shape;893;p116" descr="Business Health Report — After completing the Business Health Assessment Survey, you will receive a complimentary, no-obligation report on the health of your business as part of a customized plan to achieve peak performance and minimize injury by building strength through legal infrastructure. Your report will show you where your business is performing well as well as highlighting areas of weakness, giving you a quick snapshot of where your business stands. A $2,500 value. &#10;&#10;Business Health Assessment&#10;https://equinoxbusinesslaw.com/our-approach/business-health-assessment/&#10;&#10;Equinox believes that, much like a person, a successful business needs to maintain a healthy balance across its spirit, mind, and body. Our business-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10;&#10;&#10;About Us&#10;https://equinoxbusinesslaw.com/&#10;&#10;Michelle Bomberger is the CEO and Managing Attorney at Equinox Business Law Group.  As founder, Michelle brings a pragmatic approach to legal counsel. She understands the emotional and practical aspects of owning a business, so she can effectively guide business leaders in evaluating risk and opportunity in their decision-making." title="What's Next?">
            <a:hlinkClick r:id="rId4"/>
          </p:cNvPr>
          <p:cNvPicPr preferRelativeResize="0"/>
          <p:nvPr/>
        </p:nvPicPr>
        <p:blipFill>
          <a:blip r:embed="rId5">
            <a:alphaModFix/>
          </a:blip>
          <a:stretch>
            <a:fillRect/>
          </a:stretch>
        </p:blipFill>
        <p:spPr>
          <a:xfrm>
            <a:off x="1314750" y="4269148"/>
            <a:ext cx="7134889" cy="4013375"/>
          </a:xfrm>
          <a:prstGeom prst="rect">
            <a:avLst/>
          </a:prstGeom>
          <a:noFill/>
          <a:ln>
            <a:noFill/>
          </a:ln>
        </p:spPr>
      </p:pic>
      <p:pic>
        <p:nvPicPr>
          <p:cNvPr id="894" name="Google Shape;894;p116" descr="Business Health Assessment&#10;https://equinoxbusinesslaw.com/our-approach/business-health-assessment/&#10;&#10;Equinox believes that, much like a person, a successful business needs to maintain a healthy balance across its spirit, mind, and body. Our business-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10;&#10;&#10;About Us&#10;https://equinoxbusinesslaw.com/&#10;&#10;Michelle Bomberger is the CEO and Managing Attorney at Equinox Business Law Group.  As founder, Michelle brings a pragmatic approach to legal counsel. She understands the emotional and practical aspects of owning a business, so she can effectively guide business leaders in evaluating risk and opportunity in their decision-making." title="What is a Legal Infrastructure?">
            <a:hlinkClick r:id="rId6"/>
          </p:cNvPr>
          <p:cNvPicPr preferRelativeResize="0"/>
          <p:nvPr/>
        </p:nvPicPr>
        <p:blipFill>
          <a:blip r:embed="rId7">
            <a:alphaModFix/>
          </a:blip>
          <a:stretch>
            <a:fillRect/>
          </a:stretch>
        </p:blipFill>
        <p:spPr>
          <a:xfrm>
            <a:off x="8770575" y="4269148"/>
            <a:ext cx="7134900" cy="4013381"/>
          </a:xfrm>
          <a:prstGeom prst="rect">
            <a:avLst/>
          </a:prstGeom>
          <a:noFill/>
          <a:ln>
            <a:noFill/>
          </a:ln>
        </p:spPr>
      </p:pic>
      <p:sp>
        <p:nvSpPr>
          <p:cNvPr id="895" name="Google Shape;895;p116"/>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BHA VIDEOS</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3"/>
                                        </p:tgtEl>
                                        <p:attrNameLst>
                                          <p:attrName>style.visibility</p:attrName>
                                        </p:attrNameLst>
                                      </p:cBhvr>
                                      <p:to>
                                        <p:strVal val="visible"/>
                                      </p:to>
                                    </p:set>
                                    <p:animEffect transition="in" filter="fade">
                                      <p:cBhvr>
                                        <p:cTn id="7" dur="1000"/>
                                        <p:tgtEl>
                                          <p:spTgt spid="8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94"/>
                                        </p:tgtEl>
                                        <p:attrNameLst>
                                          <p:attrName>style.visibility</p:attrName>
                                        </p:attrNameLst>
                                      </p:cBhvr>
                                      <p:to>
                                        <p:strVal val="visible"/>
                                      </p:to>
                                    </p:set>
                                    <p:animEffect transition="in" filter="fade">
                                      <p:cBhvr>
                                        <p:cTn id="12" dur="1000"/>
                                        <p:tgtEl>
                                          <p:spTgt spid="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117"/>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POWERPOINT/BROCHURE</a:t>
            </a:r>
            <a:endParaRPr sz="3800">
              <a:solidFill>
                <a:srgbClr val="050606"/>
              </a:solidFill>
              <a:latin typeface="Montserrat ExtraBold"/>
              <a:ea typeface="Montserrat ExtraBold"/>
              <a:cs typeface="Montserrat ExtraBold"/>
              <a:sym typeface="Montserrat ExtraBold"/>
            </a:endParaRPr>
          </a:p>
        </p:txBody>
      </p:sp>
      <p:pic>
        <p:nvPicPr>
          <p:cNvPr id="901" name="Google Shape;901;p117"/>
          <p:cNvPicPr preferRelativeResize="0"/>
          <p:nvPr/>
        </p:nvPicPr>
        <p:blipFill>
          <a:blip r:embed="rId3">
            <a:alphaModFix/>
          </a:blip>
          <a:stretch>
            <a:fillRect/>
          </a:stretch>
        </p:blipFill>
        <p:spPr>
          <a:xfrm>
            <a:off x="15265212" y="9467856"/>
            <a:ext cx="5904658" cy="3321367"/>
          </a:xfrm>
          <a:prstGeom prst="rect">
            <a:avLst/>
          </a:prstGeom>
          <a:noFill/>
          <a:ln w="9525" cap="flat" cmpd="sng">
            <a:solidFill>
              <a:schemeClr val="dk2"/>
            </a:solidFill>
            <a:prstDash val="solid"/>
            <a:round/>
            <a:headEnd type="none" w="sm" len="sm"/>
            <a:tailEnd type="none" w="sm" len="sm"/>
          </a:ln>
        </p:spPr>
      </p:pic>
      <p:pic>
        <p:nvPicPr>
          <p:cNvPr id="902" name="Google Shape;902;p117"/>
          <p:cNvPicPr preferRelativeResize="0"/>
          <p:nvPr/>
        </p:nvPicPr>
        <p:blipFill>
          <a:blip r:embed="rId4">
            <a:alphaModFix/>
          </a:blip>
          <a:stretch>
            <a:fillRect/>
          </a:stretch>
        </p:blipFill>
        <p:spPr>
          <a:xfrm>
            <a:off x="8857583" y="5682248"/>
            <a:ext cx="5904658" cy="3321354"/>
          </a:xfrm>
          <a:prstGeom prst="rect">
            <a:avLst/>
          </a:prstGeom>
          <a:noFill/>
          <a:ln w="9525" cap="flat" cmpd="sng">
            <a:solidFill>
              <a:schemeClr val="dk2"/>
            </a:solidFill>
            <a:prstDash val="solid"/>
            <a:round/>
            <a:headEnd type="none" w="sm" len="sm"/>
            <a:tailEnd type="none" w="sm" len="sm"/>
          </a:ln>
        </p:spPr>
      </p:pic>
      <p:pic>
        <p:nvPicPr>
          <p:cNvPr id="903" name="Google Shape;903;p117"/>
          <p:cNvPicPr preferRelativeResize="0"/>
          <p:nvPr/>
        </p:nvPicPr>
        <p:blipFill>
          <a:blip r:embed="rId5">
            <a:alphaModFix/>
          </a:blip>
          <a:stretch>
            <a:fillRect/>
          </a:stretch>
        </p:blipFill>
        <p:spPr>
          <a:xfrm>
            <a:off x="15265188" y="5682240"/>
            <a:ext cx="5904677" cy="3321365"/>
          </a:xfrm>
          <a:prstGeom prst="rect">
            <a:avLst/>
          </a:prstGeom>
          <a:noFill/>
          <a:ln w="9525" cap="flat" cmpd="sng">
            <a:solidFill>
              <a:schemeClr val="dk2"/>
            </a:solidFill>
            <a:prstDash val="solid"/>
            <a:round/>
            <a:headEnd type="none" w="sm" len="sm"/>
            <a:tailEnd type="none" w="sm" len="sm"/>
          </a:ln>
        </p:spPr>
      </p:pic>
      <p:pic>
        <p:nvPicPr>
          <p:cNvPr id="904" name="Google Shape;904;p117"/>
          <p:cNvPicPr preferRelativeResize="0"/>
          <p:nvPr/>
        </p:nvPicPr>
        <p:blipFill>
          <a:blip r:embed="rId6">
            <a:alphaModFix/>
          </a:blip>
          <a:stretch>
            <a:fillRect/>
          </a:stretch>
        </p:blipFill>
        <p:spPr>
          <a:xfrm>
            <a:off x="2449988" y="9467860"/>
            <a:ext cx="5904677" cy="3321365"/>
          </a:xfrm>
          <a:prstGeom prst="rect">
            <a:avLst/>
          </a:prstGeom>
          <a:noFill/>
          <a:ln w="9525" cap="flat" cmpd="sng">
            <a:solidFill>
              <a:schemeClr val="dk2"/>
            </a:solidFill>
            <a:prstDash val="solid"/>
            <a:round/>
            <a:headEnd type="none" w="sm" len="sm"/>
            <a:tailEnd type="none" w="sm" len="sm"/>
          </a:ln>
        </p:spPr>
      </p:pic>
      <p:pic>
        <p:nvPicPr>
          <p:cNvPr id="905" name="Google Shape;905;p117"/>
          <p:cNvPicPr preferRelativeResize="0"/>
          <p:nvPr/>
        </p:nvPicPr>
        <p:blipFill>
          <a:blip r:embed="rId7">
            <a:alphaModFix/>
          </a:blip>
          <a:stretch>
            <a:fillRect/>
          </a:stretch>
        </p:blipFill>
        <p:spPr>
          <a:xfrm>
            <a:off x="8857594" y="9467861"/>
            <a:ext cx="5904677" cy="3321365"/>
          </a:xfrm>
          <a:prstGeom prst="rect">
            <a:avLst/>
          </a:prstGeom>
          <a:noFill/>
          <a:ln w="9525" cap="flat" cmpd="sng">
            <a:solidFill>
              <a:schemeClr val="dk2"/>
            </a:solidFill>
            <a:prstDash val="solid"/>
            <a:round/>
            <a:headEnd type="none" w="sm" len="sm"/>
            <a:tailEnd type="none" w="sm" len="sm"/>
          </a:ln>
        </p:spPr>
      </p:pic>
      <p:pic>
        <p:nvPicPr>
          <p:cNvPr id="906" name="Google Shape;906;p117"/>
          <p:cNvPicPr preferRelativeResize="0"/>
          <p:nvPr/>
        </p:nvPicPr>
        <p:blipFill>
          <a:blip r:embed="rId8">
            <a:alphaModFix/>
          </a:blip>
          <a:stretch>
            <a:fillRect/>
          </a:stretch>
        </p:blipFill>
        <p:spPr>
          <a:xfrm>
            <a:off x="2449976" y="5682219"/>
            <a:ext cx="5904677" cy="3321381"/>
          </a:xfrm>
          <a:prstGeom prst="rect">
            <a:avLst/>
          </a:prstGeom>
          <a:noFill/>
          <a:ln w="9525" cap="flat" cmpd="sng">
            <a:solidFill>
              <a:schemeClr val="dk2"/>
            </a:solidFill>
            <a:prstDash val="solid"/>
            <a:round/>
            <a:headEnd type="none" w="sm" len="sm"/>
            <a:tailEnd type="none" w="sm" len="sm"/>
          </a:ln>
        </p:spPr>
      </p:pic>
      <p:pic>
        <p:nvPicPr>
          <p:cNvPr id="907" name="Google Shape;907;p117"/>
          <p:cNvPicPr preferRelativeResize="0"/>
          <p:nvPr/>
        </p:nvPicPr>
        <p:blipFill>
          <a:blip r:embed="rId9">
            <a:alphaModFix/>
          </a:blip>
          <a:stretch>
            <a:fillRect/>
          </a:stretch>
        </p:blipFill>
        <p:spPr>
          <a:xfrm>
            <a:off x="15265210" y="1896599"/>
            <a:ext cx="5904667" cy="3321375"/>
          </a:xfrm>
          <a:prstGeom prst="rect">
            <a:avLst/>
          </a:prstGeom>
          <a:noFill/>
          <a:ln w="9525" cap="flat" cmpd="sng">
            <a:solidFill>
              <a:schemeClr val="dk2"/>
            </a:solidFill>
            <a:prstDash val="solid"/>
            <a:round/>
            <a:headEnd type="none" w="sm" len="sm"/>
            <a:tailEnd type="none" w="sm" len="sm"/>
          </a:ln>
        </p:spPr>
      </p:pic>
      <p:pic>
        <p:nvPicPr>
          <p:cNvPr id="908" name="Google Shape;908;p117"/>
          <p:cNvPicPr preferRelativeResize="0"/>
          <p:nvPr/>
        </p:nvPicPr>
        <p:blipFill>
          <a:blip r:embed="rId10">
            <a:alphaModFix/>
          </a:blip>
          <a:stretch>
            <a:fillRect/>
          </a:stretch>
        </p:blipFill>
        <p:spPr>
          <a:xfrm>
            <a:off x="8857585" y="1896599"/>
            <a:ext cx="5904667" cy="3321375"/>
          </a:xfrm>
          <a:prstGeom prst="rect">
            <a:avLst/>
          </a:prstGeom>
          <a:noFill/>
          <a:ln w="9525" cap="flat" cmpd="sng">
            <a:solidFill>
              <a:schemeClr val="dk2"/>
            </a:solidFill>
            <a:prstDash val="solid"/>
            <a:round/>
            <a:headEnd type="none" w="sm" len="sm"/>
            <a:tailEnd type="none" w="sm" len="sm"/>
          </a:ln>
        </p:spPr>
      </p:pic>
      <p:pic>
        <p:nvPicPr>
          <p:cNvPr id="909" name="Google Shape;909;p117"/>
          <p:cNvPicPr preferRelativeResize="0"/>
          <p:nvPr/>
        </p:nvPicPr>
        <p:blipFill>
          <a:blip r:embed="rId11">
            <a:alphaModFix/>
          </a:blip>
          <a:stretch>
            <a:fillRect/>
          </a:stretch>
        </p:blipFill>
        <p:spPr>
          <a:xfrm>
            <a:off x="2449987" y="1896575"/>
            <a:ext cx="5904667" cy="3321375"/>
          </a:xfrm>
          <a:prstGeom prst="rect">
            <a:avLst/>
          </a:prstGeom>
          <a:noFill/>
          <a:ln w="9525" cap="flat" cmpd="sng">
            <a:solidFill>
              <a:schemeClr val="dk2"/>
            </a:solidFill>
            <a:prstDash val="solid"/>
            <a:round/>
            <a:headEnd type="none" w="sm" len="sm"/>
            <a:tailEnd type="none" w="sm" len="sm"/>
          </a:ln>
        </p:spPr>
      </p:pic>
      <p:sp>
        <p:nvSpPr>
          <p:cNvPr id="910" name="Google Shape;910;p117"/>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17"/>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118"/>
          <p:cNvSpPr txBox="1">
            <a:spLocks noGrp="1"/>
          </p:cNvSpPr>
          <p:nvPr>
            <p:ph type="title"/>
          </p:nvPr>
        </p:nvSpPr>
        <p:spPr>
          <a:xfrm>
            <a:off x="534325" y="313950"/>
            <a:ext cx="124755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EMAIL / IN BALANCE NEWSLETTER</a:t>
            </a:r>
            <a:endParaRPr sz="3800">
              <a:solidFill>
                <a:srgbClr val="050606"/>
              </a:solidFill>
              <a:latin typeface="Montserrat ExtraBold"/>
              <a:ea typeface="Montserrat ExtraBold"/>
              <a:cs typeface="Montserrat ExtraBold"/>
              <a:sym typeface="Montserrat ExtraBold"/>
            </a:endParaRPr>
          </a:p>
        </p:txBody>
      </p:sp>
      <p:pic>
        <p:nvPicPr>
          <p:cNvPr id="917" name="Google Shape;917;p118"/>
          <p:cNvPicPr preferRelativeResize="0"/>
          <p:nvPr/>
        </p:nvPicPr>
        <p:blipFill>
          <a:blip r:embed="rId3">
            <a:alphaModFix/>
          </a:blip>
          <a:stretch>
            <a:fillRect/>
          </a:stretch>
        </p:blipFill>
        <p:spPr>
          <a:xfrm>
            <a:off x="4682300" y="1485925"/>
            <a:ext cx="1759886" cy="11856102"/>
          </a:xfrm>
          <a:prstGeom prst="rect">
            <a:avLst/>
          </a:prstGeom>
          <a:noFill/>
          <a:ln w="9525" cap="flat" cmpd="sng">
            <a:solidFill>
              <a:schemeClr val="dk2"/>
            </a:solidFill>
            <a:prstDash val="solid"/>
            <a:round/>
            <a:headEnd type="none" w="sm" len="sm"/>
            <a:tailEnd type="none" w="sm" len="sm"/>
          </a:ln>
        </p:spPr>
      </p:pic>
      <p:pic>
        <p:nvPicPr>
          <p:cNvPr id="918" name="Google Shape;918;p118"/>
          <p:cNvPicPr preferRelativeResize="0"/>
          <p:nvPr/>
        </p:nvPicPr>
        <p:blipFill rotWithShape="1">
          <a:blip r:embed="rId3">
            <a:alphaModFix/>
          </a:blip>
          <a:srcRect b="66339"/>
          <a:stretch/>
        </p:blipFill>
        <p:spPr>
          <a:xfrm>
            <a:off x="7351511" y="1485925"/>
            <a:ext cx="5192182" cy="11774213"/>
          </a:xfrm>
          <a:prstGeom prst="rect">
            <a:avLst/>
          </a:prstGeom>
          <a:noFill/>
          <a:ln w="9525" cap="flat" cmpd="sng">
            <a:solidFill>
              <a:schemeClr val="dk2"/>
            </a:solidFill>
            <a:prstDash val="solid"/>
            <a:round/>
            <a:headEnd type="none" w="sm" len="sm"/>
            <a:tailEnd type="none" w="sm" len="sm"/>
          </a:ln>
        </p:spPr>
      </p:pic>
      <p:pic>
        <p:nvPicPr>
          <p:cNvPr id="919" name="Google Shape;919;p118"/>
          <p:cNvPicPr preferRelativeResize="0"/>
          <p:nvPr/>
        </p:nvPicPr>
        <p:blipFill rotWithShape="1">
          <a:blip r:embed="rId3">
            <a:alphaModFix/>
          </a:blip>
          <a:srcRect t="40352" b="25986"/>
          <a:stretch/>
        </p:blipFill>
        <p:spPr>
          <a:xfrm>
            <a:off x="13332418" y="1485925"/>
            <a:ext cx="5192182" cy="11774213"/>
          </a:xfrm>
          <a:prstGeom prst="rect">
            <a:avLst/>
          </a:prstGeom>
          <a:noFill/>
          <a:ln w="9525" cap="flat" cmpd="sng">
            <a:solidFill>
              <a:schemeClr val="dk2"/>
            </a:solidFill>
            <a:prstDash val="solid"/>
            <a:round/>
            <a:headEnd type="none" w="sm" len="sm"/>
            <a:tailEnd type="none" w="sm" len="sm"/>
          </a:ln>
        </p:spPr>
      </p:pic>
      <p:sp>
        <p:nvSpPr>
          <p:cNvPr id="920" name="Google Shape;920;p118"/>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18"/>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926" name="Google Shape;926;p119"/>
          <p:cNvPicPr preferRelativeResize="0"/>
          <p:nvPr/>
        </p:nvPicPr>
        <p:blipFill rotWithShape="1">
          <a:blip r:embed="rId3">
            <a:alphaModFix/>
          </a:blip>
          <a:srcRect b="64234"/>
          <a:stretch/>
        </p:blipFill>
        <p:spPr>
          <a:xfrm>
            <a:off x="5553350" y="1475225"/>
            <a:ext cx="5192175" cy="11774223"/>
          </a:xfrm>
          <a:prstGeom prst="rect">
            <a:avLst/>
          </a:prstGeom>
          <a:noFill/>
          <a:ln w="9525" cap="flat" cmpd="sng">
            <a:solidFill>
              <a:schemeClr val="dk2"/>
            </a:solidFill>
            <a:prstDash val="solid"/>
            <a:round/>
            <a:headEnd type="none" w="sm" len="sm"/>
            <a:tailEnd type="none" w="sm" len="sm"/>
          </a:ln>
        </p:spPr>
      </p:pic>
      <p:pic>
        <p:nvPicPr>
          <p:cNvPr id="927" name="Google Shape;927;p119"/>
          <p:cNvPicPr preferRelativeResize="0"/>
          <p:nvPr/>
        </p:nvPicPr>
        <p:blipFill rotWithShape="1">
          <a:blip r:embed="rId3">
            <a:alphaModFix/>
          </a:blip>
          <a:srcRect t="35035" b="29198"/>
          <a:stretch/>
        </p:blipFill>
        <p:spPr>
          <a:xfrm>
            <a:off x="11534275" y="1475225"/>
            <a:ext cx="5192175" cy="11774223"/>
          </a:xfrm>
          <a:prstGeom prst="rect">
            <a:avLst/>
          </a:prstGeom>
          <a:noFill/>
          <a:ln w="9525" cap="flat" cmpd="sng">
            <a:solidFill>
              <a:schemeClr val="dk2"/>
            </a:solidFill>
            <a:prstDash val="solid"/>
            <a:round/>
            <a:headEnd type="none" w="sm" len="sm"/>
            <a:tailEnd type="none" w="sm" len="sm"/>
          </a:ln>
        </p:spPr>
      </p:pic>
      <p:pic>
        <p:nvPicPr>
          <p:cNvPr id="928" name="Google Shape;928;p119"/>
          <p:cNvPicPr preferRelativeResize="0"/>
          <p:nvPr/>
        </p:nvPicPr>
        <p:blipFill rotWithShape="1">
          <a:blip r:embed="rId3">
            <a:alphaModFix/>
          </a:blip>
          <a:srcRect t="64234"/>
          <a:stretch/>
        </p:blipFill>
        <p:spPr>
          <a:xfrm>
            <a:off x="17267250" y="1475225"/>
            <a:ext cx="5192175" cy="11774223"/>
          </a:xfrm>
          <a:prstGeom prst="rect">
            <a:avLst/>
          </a:prstGeom>
          <a:noFill/>
          <a:ln w="9525" cap="flat" cmpd="sng">
            <a:solidFill>
              <a:schemeClr val="dk2"/>
            </a:solidFill>
            <a:prstDash val="solid"/>
            <a:round/>
            <a:headEnd type="none" w="sm" len="sm"/>
            <a:tailEnd type="none" w="sm" len="sm"/>
          </a:ln>
        </p:spPr>
      </p:pic>
      <p:pic>
        <p:nvPicPr>
          <p:cNvPr id="929" name="Google Shape;929;p119"/>
          <p:cNvPicPr preferRelativeResize="0"/>
          <p:nvPr/>
        </p:nvPicPr>
        <p:blipFill>
          <a:blip r:embed="rId3">
            <a:alphaModFix/>
          </a:blip>
          <a:stretch>
            <a:fillRect/>
          </a:stretch>
        </p:blipFill>
        <p:spPr>
          <a:xfrm>
            <a:off x="2788050" y="1475188"/>
            <a:ext cx="1855975" cy="11767859"/>
          </a:xfrm>
          <a:prstGeom prst="rect">
            <a:avLst/>
          </a:prstGeom>
          <a:noFill/>
          <a:ln w="9525" cap="flat" cmpd="sng">
            <a:solidFill>
              <a:schemeClr val="dk2"/>
            </a:solidFill>
            <a:prstDash val="solid"/>
            <a:round/>
            <a:headEnd type="none" w="sm" len="sm"/>
            <a:tailEnd type="none" w="sm" len="sm"/>
          </a:ln>
        </p:spPr>
      </p:pic>
      <p:sp>
        <p:nvSpPr>
          <p:cNvPr id="930" name="Google Shape;930;p119"/>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EMAIL / MARKETING</a:t>
            </a:r>
            <a:endParaRPr sz="3800">
              <a:solidFill>
                <a:srgbClr val="050606"/>
              </a:solidFill>
              <a:latin typeface="Montserrat ExtraBold"/>
              <a:ea typeface="Montserrat ExtraBold"/>
              <a:cs typeface="Montserrat ExtraBold"/>
              <a:sym typeface="Montserrat ExtraBold"/>
            </a:endParaRPr>
          </a:p>
        </p:txBody>
      </p:sp>
      <p:sp>
        <p:nvSpPr>
          <p:cNvPr id="931" name="Google Shape;931;p119"/>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19"/>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120"/>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ADS</a:t>
            </a:r>
            <a:endParaRPr sz="3800">
              <a:solidFill>
                <a:srgbClr val="050606"/>
              </a:solidFill>
              <a:latin typeface="Montserrat ExtraBold"/>
              <a:ea typeface="Montserrat ExtraBold"/>
              <a:cs typeface="Montserrat ExtraBold"/>
              <a:sym typeface="Montserrat ExtraBold"/>
            </a:endParaRPr>
          </a:p>
        </p:txBody>
      </p:sp>
      <p:pic>
        <p:nvPicPr>
          <p:cNvPr id="938" name="Google Shape;938;p120"/>
          <p:cNvPicPr preferRelativeResize="0"/>
          <p:nvPr/>
        </p:nvPicPr>
        <p:blipFill>
          <a:blip r:embed="rId3">
            <a:alphaModFix/>
          </a:blip>
          <a:stretch>
            <a:fillRect/>
          </a:stretch>
        </p:blipFill>
        <p:spPr>
          <a:xfrm>
            <a:off x="1854104" y="2933830"/>
            <a:ext cx="4062735" cy="2126165"/>
          </a:xfrm>
          <a:prstGeom prst="rect">
            <a:avLst/>
          </a:prstGeom>
          <a:noFill/>
          <a:ln>
            <a:noFill/>
          </a:ln>
        </p:spPr>
      </p:pic>
      <p:pic>
        <p:nvPicPr>
          <p:cNvPr id="939" name="Google Shape;939;p120"/>
          <p:cNvPicPr preferRelativeResize="0"/>
          <p:nvPr/>
        </p:nvPicPr>
        <p:blipFill>
          <a:blip r:embed="rId4">
            <a:alphaModFix/>
          </a:blip>
          <a:stretch>
            <a:fillRect/>
          </a:stretch>
        </p:blipFill>
        <p:spPr>
          <a:xfrm>
            <a:off x="6002127" y="2933829"/>
            <a:ext cx="4062735" cy="2126165"/>
          </a:xfrm>
          <a:prstGeom prst="rect">
            <a:avLst/>
          </a:prstGeom>
          <a:noFill/>
          <a:ln>
            <a:noFill/>
          </a:ln>
        </p:spPr>
      </p:pic>
      <p:pic>
        <p:nvPicPr>
          <p:cNvPr id="940" name="Google Shape;940;p120"/>
          <p:cNvPicPr preferRelativeResize="0"/>
          <p:nvPr/>
        </p:nvPicPr>
        <p:blipFill>
          <a:blip r:embed="rId5">
            <a:alphaModFix/>
          </a:blip>
          <a:stretch>
            <a:fillRect/>
          </a:stretch>
        </p:blipFill>
        <p:spPr>
          <a:xfrm>
            <a:off x="1916346" y="5174788"/>
            <a:ext cx="4000485" cy="2093589"/>
          </a:xfrm>
          <a:prstGeom prst="rect">
            <a:avLst/>
          </a:prstGeom>
          <a:noFill/>
          <a:ln>
            <a:noFill/>
          </a:ln>
        </p:spPr>
      </p:pic>
      <p:pic>
        <p:nvPicPr>
          <p:cNvPr id="941" name="Google Shape;941;p120"/>
          <p:cNvPicPr preferRelativeResize="0"/>
          <p:nvPr/>
        </p:nvPicPr>
        <p:blipFill>
          <a:blip r:embed="rId6">
            <a:alphaModFix/>
          </a:blip>
          <a:stretch>
            <a:fillRect/>
          </a:stretch>
        </p:blipFill>
        <p:spPr>
          <a:xfrm>
            <a:off x="6033248" y="5144476"/>
            <a:ext cx="4062735" cy="2126165"/>
          </a:xfrm>
          <a:prstGeom prst="rect">
            <a:avLst/>
          </a:prstGeom>
          <a:noFill/>
          <a:ln>
            <a:noFill/>
          </a:ln>
        </p:spPr>
      </p:pic>
      <p:pic>
        <p:nvPicPr>
          <p:cNvPr id="942" name="Google Shape;942;p120"/>
          <p:cNvPicPr preferRelativeResize="0"/>
          <p:nvPr/>
        </p:nvPicPr>
        <p:blipFill>
          <a:blip r:embed="rId7">
            <a:alphaModFix/>
          </a:blip>
          <a:stretch>
            <a:fillRect/>
          </a:stretch>
        </p:blipFill>
        <p:spPr>
          <a:xfrm>
            <a:off x="6071647" y="7423010"/>
            <a:ext cx="4062735" cy="2126165"/>
          </a:xfrm>
          <a:prstGeom prst="rect">
            <a:avLst/>
          </a:prstGeom>
          <a:noFill/>
          <a:ln>
            <a:noFill/>
          </a:ln>
        </p:spPr>
      </p:pic>
      <p:pic>
        <p:nvPicPr>
          <p:cNvPr id="943" name="Google Shape;943;p120"/>
          <p:cNvPicPr preferRelativeResize="0"/>
          <p:nvPr/>
        </p:nvPicPr>
        <p:blipFill>
          <a:blip r:embed="rId8">
            <a:alphaModFix/>
          </a:blip>
          <a:stretch>
            <a:fillRect/>
          </a:stretch>
        </p:blipFill>
        <p:spPr>
          <a:xfrm>
            <a:off x="1854100" y="7423010"/>
            <a:ext cx="4062735" cy="2126165"/>
          </a:xfrm>
          <a:prstGeom prst="rect">
            <a:avLst/>
          </a:prstGeom>
          <a:noFill/>
          <a:ln>
            <a:noFill/>
          </a:ln>
        </p:spPr>
      </p:pic>
      <p:pic>
        <p:nvPicPr>
          <p:cNvPr id="944" name="Google Shape;944;p120"/>
          <p:cNvPicPr preferRelativeResize="0"/>
          <p:nvPr/>
        </p:nvPicPr>
        <p:blipFill>
          <a:blip r:embed="rId9">
            <a:alphaModFix/>
          </a:blip>
          <a:stretch>
            <a:fillRect/>
          </a:stretch>
        </p:blipFill>
        <p:spPr>
          <a:xfrm>
            <a:off x="10212391" y="5158495"/>
            <a:ext cx="4062735" cy="2126165"/>
          </a:xfrm>
          <a:prstGeom prst="rect">
            <a:avLst/>
          </a:prstGeom>
          <a:noFill/>
          <a:ln>
            <a:noFill/>
          </a:ln>
        </p:spPr>
      </p:pic>
      <p:pic>
        <p:nvPicPr>
          <p:cNvPr id="945" name="Google Shape;945;p120"/>
          <p:cNvPicPr preferRelativeResize="0"/>
          <p:nvPr/>
        </p:nvPicPr>
        <p:blipFill>
          <a:blip r:embed="rId10">
            <a:alphaModFix/>
          </a:blip>
          <a:stretch>
            <a:fillRect/>
          </a:stretch>
        </p:blipFill>
        <p:spPr>
          <a:xfrm>
            <a:off x="10206031" y="2933825"/>
            <a:ext cx="4062735" cy="2126165"/>
          </a:xfrm>
          <a:prstGeom prst="rect">
            <a:avLst/>
          </a:prstGeom>
          <a:noFill/>
          <a:ln>
            <a:noFill/>
          </a:ln>
        </p:spPr>
      </p:pic>
      <p:pic>
        <p:nvPicPr>
          <p:cNvPr id="946" name="Google Shape;946;p120"/>
          <p:cNvPicPr preferRelativeResize="0"/>
          <p:nvPr/>
        </p:nvPicPr>
        <p:blipFill>
          <a:blip r:embed="rId11">
            <a:alphaModFix/>
          </a:blip>
          <a:stretch>
            <a:fillRect/>
          </a:stretch>
        </p:blipFill>
        <p:spPr>
          <a:xfrm>
            <a:off x="15229181" y="1019518"/>
            <a:ext cx="7623825" cy="116769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1" name="Google Shape;951;p121"/>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SOCIAL MEDIA</a:t>
            </a:r>
            <a:endParaRPr sz="3800">
              <a:solidFill>
                <a:srgbClr val="050606"/>
              </a:solidFill>
              <a:latin typeface="Montserrat ExtraBold"/>
              <a:ea typeface="Montserrat ExtraBold"/>
              <a:cs typeface="Montserrat ExtraBold"/>
              <a:sym typeface="Montserrat ExtraBold"/>
            </a:endParaRPr>
          </a:p>
        </p:txBody>
      </p:sp>
      <p:pic>
        <p:nvPicPr>
          <p:cNvPr id="952" name="Google Shape;952;p121"/>
          <p:cNvPicPr preferRelativeResize="0"/>
          <p:nvPr/>
        </p:nvPicPr>
        <p:blipFill>
          <a:blip r:embed="rId3">
            <a:alphaModFix/>
          </a:blip>
          <a:stretch>
            <a:fillRect/>
          </a:stretch>
        </p:blipFill>
        <p:spPr>
          <a:xfrm>
            <a:off x="6795526" y="7644307"/>
            <a:ext cx="5194407" cy="5194413"/>
          </a:xfrm>
          <a:prstGeom prst="rect">
            <a:avLst/>
          </a:prstGeom>
          <a:noFill/>
          <a:ln>
            <a:noFill/>
          </a:ln>
        </p:spPr>
      </p:pic>
      <p:pic>
        <p:nvPicPr>
          <p:cNvPr id="953" name="Google Shape;953;p121"/>
          <p:cNvPicPr preferRelativeResize="0"/>
          <p:nvPr/>
        </p:nvPicPr>
        <p:blipFill>
          <a:blip r:embed="rId4">
            <a:alphaModFix/>
          </a:blip>
          <a:stretch>
            <a:fillRect/>
          </a:stretch>
        </p:blipFill>
        <p:spPr>
          <a:xfrm>
            <a:off x="17969970" y="7644307"/>
            <a:ext cx="5194407" cy="5194413"/>
          </a:xfrm>
          <a:prstGeom prst="rect">
            <a:avLst/>
          </a:prstGeom>
          <a:noFill/>
          <a:ln>
            <a:noFill/>
          </a:ln>
        </p:spPr>
      </p:pic>
      <p:pic>
        <p:nvPicPr>
          <p:cNvPr id="954" name="Google Shape;954;p121"/>
          <p:cNvPicPr preferRelativeResize="0"/>
          <p:nvPr/>
        </p:nvPicPr>
        <p:blipFill>
          <a:blip r:embed="rId5">
            <a:alphaModFix/>
          </a:blip>
          <a:stretch>
            <a:fillRect/>
          </a:stretch>
        </p:blipFill>
        <p:spPr>
          <a:xfrm>
            <a:off x="12382759" y="7644307"/>
            <a:ext cx="5194407" cy="5194413"/>
          </a:xfrm>
          <a:prstGeom prst="rect">
            <a:avLst/>
          </a:prstGeom>
          <a:noFill/>
          <a:ln>
            <a:noFill/>
          </a:ln>
        </p:spPr>
      </p:pic>
      <p:pic>
        <p:nvPicPr>
          <p:cNvPr id="955" name="Google Shape;955;p121"/>
          <p:cNvPicPr preferRelativeResize="0"/>
          <p:nvPr/>
        </p:nvPicPr>
        <p:blipFill>
          <a:blip r:embed="rId6">
            <a:alphaModFix/>
          </a:blip>
          <a:stretch>
            <a:fillRect/>
          </a:stretch>
        </p:blipFill>
        <p:spPr>
          <a:xfrm>
            <a:off x="6880490" y="1643700"/>
            <a:ext cx="5194407" cy="5194413"/>
          </a:xfrm>
          <a:prstGeom prst="rect">
            <a:avLst/>
          </a:prstGeom>
          <a:noFill/>
          <a:ln>
            <a:noFill/>
          </a:ln>
        </p:spPr>
      </p:pic>
      <p:pic>
        <p:nvPicPr>
          <p:cNvPr id="956" name="Google Shape;956;p121"/>
          <p:cNvPicPr preferRelativeResize="0"/>
          <p:nvPr/>
        </p:nvPicPr>
        <p:blipFill>
          <a:blip r:embed="rId7">
            <a:alphaModFix/>
          </a:blip>
          <a:stretch>
            <a:fillRect/>
          </a:stretch>
        </p:blipFill>
        <p:spPr>
          <a:xfrm>
            <a:off x="12425224" y="1643700"/>
            <a:ext cx="5194407" cy="5194413"/>
          </a:xfrm>
          <a:prstGeom prst="rect">
            <a:avLst/>
          </a:prstGeom>
          <a:noFill/>
          <a:ln>
            <a:noFill/>
          </a:ln>
        </p:spPr>
      </p:pic>
      <p:pic>
        <p:nvPicPr>
          <p:cNvPr id="957" name="Google Shape;957;p121"/>
          <p:cNvPicPr preferRelativeResize="0"/>
          <p:nvPr/>
        </p:nvPicPr>
        <p:blipFill>
          <a:blip r:embed="rId8">
            <a:alphaModFix/>
          </a:blip>
          <a:stretch>
            <a:fillRect/>
          </a:stretch>
        </p:blipFill>
        <p:spPr>
          <a:xfrm>
            <a:off x="1219601" y="7644313"/>
            <a:ext cx="5194407" cy="5194413"/>
          </a:xfrm>
          <a:prstGeom prst="rect">
            <a:avLst/>
          </a:prstGeom>
          <a:noFill/>
          <a:ln>
            <a:noFill/>
          </a:ln>
        </p:spPr>
      </p:pic>
      <p:pic>
        <p:nvPicPr>
          <p:cNvPr id="958" name="Google Shape;958;p121"/>
          <p:cNvPicPr preferRelativeResize="0"/>
          <p:nvPr/>
        </p:nvPicPr>
        <p:blipFill>
          <a:blip r:embed="rId9">
            <a:alphaModFix/>
          </a:blip>
          <a:stretch>
            <a:fillRect/>
          </a:stretch>
        </p:blipFill>
        <p:spPr>
          <a:xfrm>
            <a:off x="17969958" y="1643700"/>
            <a:ext cx="5194407" cy="5194413"/>
          </a:xfrm>
          <a:prstGeom prst="rect">
            <a:avLst/>
          </a:prstGeom>
          <a:noFill/>
          <a:ln>
            <a:noFill/>
          </a:ln>
        </p:spPr>
      </p:pic>
      <p:pic>
        <p:nvPicPr>
          <p:cNvPr id="959" name="Google Shape;959;p121"/>
          <p:cNvPicPr preferRelativeResize="0"/>
          <p:nvPr/>
        </p:nvPicPr>
        <p:blipFill>
          <a:blip r:embed="rId10">
            <a:alphaModFix/>
          </a:blip>
          <a:stretch>
            <a:fillRect/>
          </a:stretch>
        </p:blipFill>
        <p:spPr>
          <a:xfrm>
            <a:off x="1219616" y="1643700"/>
            <a:ext cx="5194407" cy="5194413"/>
          </a:xfrm>
          <a:prstGeom prst="rect">
            <a:avLst/>
          </a:prstGeom>
          <a:noFill/>
          <a:ln>
            <a:noFill/>
          </a:ln>
        </p:spPr>
      </p:pic>
      <p:sp>
        <p:nvSpPr>
          <p:cNvPr id="960" name="Google Shape;960;p121"/>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21"/>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122"/>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SOCIAL MEDIA</a:t>
            </a:r>
            <a:endParaRPr sz="3800">
              <a:solidFill>
                <a:srgbClr val="050606"/>
              </a:solidFill>
              <a:latin typeface="Montserrat ExtraBold"/>
              <a:ea typeface="Montserrat ExtraBold"/>
              <a:cs typeface="Montserrat ExtraBold"/>
              <a:sym typeface="Montserrat ExtraBold"/>
            </a:endParaRPr>
          </a:p>
        </p:txBody>
      </p:sp>
      <p:pic>
        <p:nvPicPr>
          <p:cNvPr id="967" name="Google Shape;967;p122"/>
          <p:cNvPicPr preferRelativeResize="0"/>
          <p:nvPr/>
        </p:nvPicPr>
        <p:blipFill>
          <a:blip r:embed="rId3">
            <a:alphaModFix/>
          </a:blip>
          <a:stretch>
            <a:fillRect/>
          </a:stretch>
        </p:blipFill>
        <p:spPr>
          <a:xfrm>
            <a:off x="1641526" y="7713522"/>
            <a:ext cx="5083338" cy="5083350"/>
          </a:xfrm>
          <a:prstGeom prst="rect">
            <a:avLst/>
          </a:prstGeom>
          <a:noFill/>
          <a:ln>
            <a:noFill/>
          </a:ln>
        </p:spPr>
      </p:pic>
      <p:pic>
        <p:nvPicPr>
          <p:cNvPr id="968" name="Google Shape;968;p122"/>
          <p:cNvPicPr preferRelativeResize="0"/>
          <p:nvPr/>
        </p:nvPicPr>
        <p:blipFill>
          <a:blip r:embed="rId4">
            <a:alphaModFix/>
          </a:blip>
          <a:stretch>
            <a:fillRect/>
          </a:stretch>
        </p:blipFill>
        <p:spPr>
          <a:xfrm>
            <a:off x="1641534" y="1724801"/>
            <a:ext cx="5083338" cy="5083350"/>
          </a:xfrm>
          <a:prstGeom prst="rect">
            <a:avLst/>
          </a:prstGeom>
          <a:noFill/>
          <a:ln>
            <a:noFill/>
          </a:ln>
        </p:spPr>
      </p:pic>
      <p:pic>
        <p:nvPicPr>
          <p:cNvPr id="969" name="Google Shape;969;p122"/>
          <p:cNvPicPr preferRelativeResize="0"/>
          <p:nvPr/>
        </p:nvPicPr>
        <p:blipFill>
          <a:blip r:embed="rId5">
            <a:alphaModFix/>
          </a:blip>
          <a:stretch>
            <a:fillRect/>
          </a:stretch>
        </p:blipFill>
        <p:spPr>
          <a:xfrm>
            <a:off x="7174578" y="1724798"/>
            <a:ext cx="5083326" cy="5083347"/>
          </a:xfrm>
          <a:prstGeom prst="rect">
            <a:avLst/>
          </a:prstGeom>
          <a:noFill/>
          <a:ln>
            <a:noFill/>
          </a:ln>
        </p:spPr>
      </p:pic>
      <p:pic>
        <p:nvPicPr>
          <p:cNvPr id="970" name="Google Shape;970;p122"/>
          <p:cNvPicPr preferRelativeResize="0"/>
          <p:nvPr/>
        </p:nvPicPr>
        <p:blipFill>
          <a:blip r:embed="rId6">
            <a:alphaModFix/>
          </a:blip>
          <a:stretch>
            <a:fillRect/>
          </a:stretch>
        </p:blipFill>
        <p:spPr>
          <a:xfrm>
            <a:off x="12681513" y="1724798"/>
            <a:ext cx="5083326" cy="5083347"/>
          </a:xfrm>
          <a:prstGeom prst="rect">
            <a:avLst/>
          </a:prstGeom>
          <a:noFill/>
          <a:ln>
            <a:noFill/>
          </a:ln>
        </p:spPr>
      </p:pic>
      <p:pic>
        <p:nvPicPr>
          <p:cNvPr id="971" name="Google Shape;971;p122"/>
          <p:cNvPicPr preferRelativeResize="0"/>
          <p:nvPr/>
        </p:nvPicPr>
        <p:blipFill>
          <a:blip r:embed="rId7">
            <a:alphaModFix/>
          </a:blip>
          <a:stretch>
            <a:fillRect/>
          </a:stretch>
        </p:blipFill>
        <p:spPr>
          <a:xfrm>
            <a:off x="18188448" y="1724798"/>
            <a:ext cx="5083326" cy="5083347"/>
          </a:xfrm>
          <a:prstGeom prst="rect">
            <a:avLst/>
          </a:prstGeom>
          <a:noFill/>
          <a:ln>
            <a:noFill/>
          </a:ln>
        </p:spPr>
      </p:pic>
      <p:pic>
        <p:nvPicPr>
          <p:cNvPr id="972" name="Google Shape;972;p122"/>
          <p:cNvPicPr preferRelativeResize="0"/>
          <p:nvPr/>
        </p:nvPicPr>
        <p:blipFill>
          <a:blip r:embed="rId8">
            <a:alphaModFix/>
          </a:blip>
          <a:stretch>
            <a:fillRect/>
          </a:stretch>
        </p:blipFill>
        <p:spPr>
          <a:xfrm>
            <a:off x="7174575" y="7713519"/>
            <a:ext cx="5083341" cy="5083347"/>
          </a:xfrm>
          <a:prstGeom prst="rect">
            <a:avLst/>
          </a:prstGeom>
          <a:noFill/>
          <a:ln>
            <a:noFill/>
          </a:ln>
        </p:spPr>
      </p:pic>
      <p:pic>
        <p:nvPicPr>
          <p:cNvPr id="973" name="Google Shape;973;p122"/>
          <p:cNvPicPr preferRelativeResize="0"/>
          <p:nvPr/>
        </p:nvPicPr>
        <p:blipFill>
          <a:blip r:embed="rId9">
            <a:alphaModFix/>
          </a:blip>
          <a:stretch>
            <a:fillRect/>
          </a:stretch>
        </p:blipFill>
        <p:spPr>
          <a:xfrm>
            <a:off x="12694539" y="7713519"/>
            <a:ext cx="5083341" cy="5083347"/>
          </a:xfrm>
          <a:prstGeom prst="rect">
            <a:avLst/>
          </a:prstGeom>
          <a:noFill/>
          <a:ln>
            <a:noFill/>
          </a:ln>
        </p:spPr>
      </p:pic>
      <p:pic>
        <p:nvPicPr>
          <p:cNvPr id="974" name="Google Shape;974;p122"/>
          <p:cNvPicPr preferRelativeResize="0"/>
          <p:nvPr/>
        </p:nvPicPr>
        <p:blipFill>
          <a:blip r:embed="rId10">
            <a:alphaModFix/>
          </a:blip>
          <a:stretch>
            <a:fillRect/>
          </a:stretch>
        </p:blipFill>
        <p:spPr>
          <a:xfrm>
            <a:off x="18214534" y="7713519"/>
            <a:ext cx="5083341" cy="5083347"/>
          </a:xfrm>
          <a:prstGeom prst="rect">
            <a:avLst/>
          </a:prstGeom>
          <a:noFill/>
          <a:ln>
            <a:noFill/>
          </a:ln>
        </p:spPr>
      </p:pic>
      <p:sp>
        <p:nvSpPr>
          <p:cNvPr id="975" name="Google Shape;975;p122"/>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22"/>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1" name="Google Shape;981;p12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ADS / GOOGLE DYNAMIC</a:t>
            </a:r>
            <a:endParaRPr sz="3800">
              <a:solidFill>
                <a:srgbClr val="050606"/>
              </a:solidFill>
              <a:latin typeface="Montserrat ExtraBold"/>
              <a:ea typeface="Montserrat ExtraBold"/>
              <a:cs typeface="Montserrat ExtraBold"/>
              <a:sym typeface="Montserrat ExtraBold"/>
            </a:endParaRPr>
          </a:p>
        </p:txBody>
      </p:sp>
      <p:pic>
        <p:nvPicPr>
          <p:cNvPr id="982" name="Google Shape;982;p123"/>
          <p:cNvPicPr preferRelativeResize="0"/>
          <p:nvPr/>
        </p:nvPicPr>
        <p:blipFill>
          <a:blip r:embed="rId3">
            <a:alphaModFix/>
          </a:blip>
          <a:stretch>
            <a:fillRect/>
          </a:stretch>
        </p:blipFill>
        <p:spPr>
          <a:xfrm>
            <a:off x="723417" y="2328598"/>
            <a:ext cx="2666610" cy="2666598"/>
          </a:xfrm>
          <a:prstGeom prst="rect">
            <a:avLst/>
          </a:prstGeom>
          <a:noFill/>
          <a:ln>
            <a:noFill/>
          </a:ln>
        </p:spPr>
      </p:pic>
      <p:pic>
        <p:nvPicPr>
          <p:cNvPr id="983" name="Google Shape;983;p123"/>
          <p:cNvPicPr preferRelativeResize="0"/>
          <p:nvPr/>
        </p:nvPicPr>
        <p:blipFill>
          <a:blip r:embed="rId4">
            <a:alphaModFix/>
          </a:blip>
          <a:stretch>
            <a:fillRect/>
          </a:stretch>
        </p:blipFill>
        <p:spPr>
          <a:xfrm>
            <a:off x="3612200" y="2328602"/>
            <a:ext cx="2666610" cy="2666598"/>
          </a:xfrm>
          <a:prstGeom prst="rect">
            <a:avLst/>
          </a:prstGeom>
          <a:noFill/>
          <a:ln>
            <a:noFill/>
          </a:ln>
        </p:spPr>
      </p:pic>
      <p:pic>
        <p:nvPicPr>
          <p:cNvPr id="984" name="Google Shape;984;p123"/>
          <p:cNvPicPr preferRelativeResize="0"/>
          <p:nvPr/>
        </p:nvPicPr>
        <p:blipFill>
          <a:blip r:embed="rId5">
            <a:alphaModFix/>
          </a:blip>
          <a:stretch>
            <a:fillRect/>
          </a:stretch>
        </p:blipFill>
        <p:spPr>
          <a:xfrm>
            <a:off x="6501041" y="2328613"/>
            <a:ext cx="2666586" cy="2666586"/>
          </a:xfrm>
          <a:prstGeom prst="rect">
            <a:avLst/>
          </a:prstGeom>
          <a:noFill/>
          <a:ln>
            <a:noFill/>
          </a:ln>
        </p:spPr>
      </p:pic>
      <p:pic>
        <p:nvPicPr>
          <p:cNvPr id="985" name="Google Shape;985;p123"/>
          <p:cNvPicPr preferRelativeResize="0"/>
          <p:nvPr/>
        </p:nvPicPr>
        <p:blipFill>
          <a:blip r:embed="rId6">
            <a:alphaModFix/>
          </a:blip>
          <a:stretch>
            <a:fillRect/>
          </a:stretch>
        </p:blipFill>
        <p:spPr>
          <a:xfrm>
            <a:off x="9389840" y="2328613"/>
            <a:ext cx="2666586" cy="2666586"/>
          </a:xfrm>
          <a:prstGeom prst="rect">
            <a:avLst/>
          </a:prstGeom>
          <a:noFill/>
          <a:ln>
            <a:noFill/>
          </a:ln>
        </p:spPr>
      </p:pic>
      <p:pic>
        <p:nvPicPr>
          <p:cNvPr id="986" name="Google Shape;986;p123"/>
          <p:cNvPicPr preferRelativeResize="0"/>
          <p:nvPr/>
        </p:nvPicPr>
        <p:blipFill>
          <a:blip r:embed="rId7">
            <a:alphaModFix/>
          </a:blip>
          <a:stretch>
            <a:fillRect/>
          </a:stretch>
        </p:blipFill>
        <p:spPr>
          <a:xfrm>
            <a:off x="12278638" y="2328613"/>
            <a:ext cx="2666586" cy="2666586"/>
          </a:xfrm>
          <a:prstGeom prst="rect">
            <a:avLst/>
          </a:prstGeom>
          <a:noFill/>
          <a:ln>
            <a:noFill/>
          </a:ln>
        </p:spPr>
      </p:pic>
      <p:pic>
        <p:nvPicPr>
          <p:cNvPr id="987" name="Google Shape;987;p123"/>
          <p:cNvPicPr preferRelativeResize="0"/>
          <p:nvPr/>
        </p:nvPicPr>
        <p:blipFill>
          <a:blip r:embed="rId8">
            <a:alphaModFix/>
          </a:blip>
          <a:stretch>
            <a:fillRect/>
          </a:stretch>
        </p:blipFill>
        <p:spPr>
          <a:xfrm>
            <a:off x="15167436" y="2328613"/>
            <a:ext cx="2666586" cy="2666586"/>
          </a:xfrm>
          <a:prstGeom prst="rect">
            <a:avLst/>
          </a:prstGeom>
          <a:noFill/>
          <a:ln>
            <a:noFill/>
          </a:ln>
        </p:spPr>
      </p:pic>
      <p:pic>
        <p:nvPicPr>
          <p:cNvPr id="988" name="Google Shape;988;p123"/>
          <p:cNvPicPr preferRelativeResize="0"/>
          <p:nvPr/>
        </p:nvPicPr>
        <p:blipFill>
          <a:blip r:embed="rId9">
            <a:alphaModFix/>
          </a:blip>
          <a:stretch>
            <a:fillRect/>
          </a:stretch>
        </p:blipFill>
        <p:spPr>
          <a:xfrm>
            <a:off x="18056234" y="2328613"/>
            <a:ext cx="2666586" cy="2666586"/>
          </a:xfrm>
          <a:prstGeom prst="rect">
            <a:avLst/>
          </a:prstGeom>
          <a:noFill/>
          <a:ln>
            <a:noFill/>
          </a:ln>
        </p:spPr>
      </p:pic>
      <p:pic>
        <p:nvPicPr>
          <p:cNvPr id="989" name="Google Shape;989;p123"/>
          <p:cNvPicPr preferRelativeResize="0"/>
          <p:nvPr/>
        </p:nvPicPr>
        <p:blipFill>
          <a:blip r:embed="rId10">
            <a:alphaModFix/>
          </a:blip>
          <a:stretch>
            <a:fillRect/>
          </a:stretch>
        </p:blipFill>
        <p:spPr>
          <a:xfrm>
            <a:off x="20945033" y="2328613"/>
            <a:ext cx="2666586" cy="2666586"/>
          </a:xfrm>
          <a:prstGeom prst="rect">
            <a:avLst/>
          </a:prstGeom>
          <a:noFill/>
          <a:ln>
            <a:noFill/>
          </a:ln>
        </p:spPr>
      </p:pic>
      <p:graphicFrame>
        <p:nvGraphicFramePr>
          <p:cNvPr id="990" name="Google Shape;990;p123"/>
          <p:cNvGraphicFramePr/>
          <p:nvPr/>
        </p:nvGraphicFramePr>
        <p:xfrm>
          <a:off x="723425" y="5393450"/>
          <a:ext cx="22888275" cy="7800075"/>
        </p:xfrm>
        <a:graphic>
          <a:graphicData uri="http://schemas.openxmlformats.org/drawingml/2006/table">
            <a:tbl>
              <a:tblPr>
                <a:noFill/>
                <a:tableStyleId>{0D8E524C-57B9-4EBE-9FFE-C3198E7878E1}</a:tableStyleId>
              </a:tblPr>
              <a:tblGrid>
                <a:gridCol w="2722575">
                  <a:extLst>
                    <a:ext uri="{9D8B030D-6E8A-4147-A177-3AD203B41FA5}">
                      <a16:colId xmlns:a16="http://schemas.microsoft.com/office/drawing/2014/main" val="20000"/>
                    </a:ext>
                  </a:extLst>
                </a:gridCol>
                <a:gridCol w="2722575">
                  <a:extLst>
                    <a:ext uri="{9D8B030D-6E8A-4147-A177-3AD203B41FA5}">
                      <a16:colId xmlns:a16="http://schemas.microsoft.com/office/drawing/2014/main" val="20001"/>
                    </a:ext>
                  </a:extLst>
                </a:gridCol>
                <a:gridCol w="2722575">
                  <a:extLst>
                    <a:ext uri="{9D8B030D-6E8A-4147-A177-3AD203B41FA5}">
                      <a16:colId xmlns:a16="http://schemas.microsoft.com/office/drawing/2014/main" val="20002"/>
                    </a:ext>
                  </a:extLst>
                </a:gridCol>
                <a:gridCol w="2041600">
                  <a:extLst>
                    <a:ext uri="{9D8B030D-6E8A-4147-A177-3AD203B41FA5}">
                      <a16:colId xmlns:a16="http://schemas.microsoft.com/office/drawing/2014/main" val="20003"/>
                    </a:ext>
                  </a:extLst>
                </a:gridCol>
                <a:gridCol w="1788650">
                  <a:extLst>
                    <a:ext uri="{9D8B030D-6E8A-4147-A177-3AD203B41FA5}">
                      <a16:colId xmlns:a16="http://schemas.microsoft.com/office/drawing/2014/main" val="20004"/>
                    </a:ext>
                  </a:extLst>
                </a:gridCol>
                <a:gridCol w="2722575">
                  <a:extLst>
                    <a:ext uri="{9D8B030D-6E8A-4147-A177-3AD203B41FA5}">
                      <a16:colId xmlns:a16="http://schemas.microsoft.com/office/drawing/2014/main" val="20005"/>
                    </a:ext>
                  </a:extLst>
                </a:gridCol>
                <a:gridCol w="2722575">
                  <a:extLst>
                    <a:ext uri="{9D8B030D-6E8A-4147-A177-3AD203B41FA5}">
                      <a16:colId xmlns:a16="http://schemas.microsoft.com/office/drawing/2014/main" val="20006"/>
                    </a:ext>
                  </a:extLst>
                </a:gridCol>
                <a:gridCol w="2722575">
                  <a:extLst>
                    <a:ext uri="{9D8B030D-6E8A-4147-A177-3AD203B41FA5}">
                      <a16:colId xmlns:a16="http://schemas.microsoft.com/office/drawing/2014/main" val="20007"/>
                    </a:ext>
                  </a:extLst>
                </a:gridCol>
                <a:gridCol w="2722575">
                  <a:extLst>
                    <a:ext uri="{9D8B030D-6E8A-4147-A177-3AD203B41FA5}">
                      <a16:colId xmlns:a16="http://schemas.microsoft.com/office/drawing/2014/main" val="20008"/>
                    </a:ext>
                  </a:extLst>
                </a:gridCol>
              </a:tblGrid>
              <a:tr h="626275">
                <a:tc>
                  <a:txBody>
                    <a:bodyPr/>
                    <a:lstStyle/>
                    <a:p>
                      <a:pPr marL="0" lvl="0" indent="0" algn="l" rtl="0">
                        <a:lnSpc>
                          <a:spcPct val="115000"/>
                        </a:lnSpc>
                        <a:spcBef>
                          <a:spcPts val="0"/>
                        </a:spcBef>
                        <a:spcAft>
                          <a:spcPts val="0"/>
                        </a:spcAft>
                        <a:buNone/>
                      </a:pPr>
                      <a:r>
                        <a:rPr lang="en-US" sz="1300" b="1"/>
                        <a:t>Description 1</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2</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3</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4</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Long headline</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1</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2</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3</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4</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0"/>
                  </a:ext>
                </a:extLst>
              </a:tr>
              <a:tr h="935550">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Get the confidence of legal on your team, with fixed cost Business General Counsel Solutions.</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General Counsel Solutions freeing you up to get back to what you do best.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General Counsel Solutions for small businesses at a monthly fixed-cost.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sz="17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Discover Law The Way it Should Be! General Counsel Solutions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Business Law Group</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Take The FREE Assessment</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Law The Way It Should Be</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General Counsel Solutions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855800">
                <a:tc>
                  <a:txBody>
                    <a:bodyPr/>
                    <a:lstStyle/>
                    <a:p>
                      <a:pPr marL="0" lvl="0" indent="0" algn="l" rtl="0">
                        <a:lnSpc>
                          <a:spcPct val="115000"/>
                        </a:lnSpc>
                        <a:spcBef>
                          <a:spcPts val="0"/>
                        </a:spcBef>
                        <a:spcAft>
                          <a:spcPts val="0"/>
                        </a:spcAft>
                        <a:buNone/>
                      </a:pPr>
                      <a:r>
                        <a:rPr lang="en-US" sz="1300"/>
                        <a:t>Go boldly into the unknown with a fractional Chief Legal Officer on your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Law and entrepreneurial expertise, perfectly aligned. Giving you a strategic advantage.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Executive Legal by-and-for entrepreneurs at monthly fixed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Entrepreneur legal help your company needs, when it needs it, all for a fixed monthly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Get the same strategic law advantages as the mega corps.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Entrepreneur Law Group</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Hire On-Demand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Go Boldly Into The Unknown</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Fractional In-house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2034725">
                <a:tc>
                  <a:txBody>
                    <a:bodyPr/>
                    <a:lstStyle/>
                    <a:p>
                      <a:pPr marL="0" lvl="0" indent="0" algn="l" rtl="0">
                        <a:lnSpc>
                          <a:spcPct val="115000"/>
                        </a:lnSpc>
                        <a:spcBef>
                          <a:spcPts val="0"/>
                        </a:spcBef>
                        <a:spcAft>
                          <a:spcPts val="0"/>
                        </a:spcAft>
                        <a:buNone/>
                      </a:pPr>
                      <a:r>
                        <a:rPr lang="en-US" sz="1300"/>
                        <a:t>Go boldly (and legally) into the unknown with a Factional Chief Legal Officer on your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Add “Chief Legal Officer” to your team, at fraction of the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Executive Legal Counsel giving strategic advantage to entrepreneurs.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a:solidFill>
                            <a:srgbClr val="3C4043"/>
                          </a:solidFill>
                          <a:latin typeface="Roboto"/>
                          <a:ea typeface="Roboto"/>
                          <a:cs typeface="Roboto"/>
                          <a:sym typeface="Roboto"/>
                        </a:rPr>
                        <a:t>Don't go at it alone. Hire a fractional general counsel, at monthly fixed cost.</a:t>
                      </a:r>
                      <a:endParaRPr>
                        <a:solidFill>
                          <a:srgbClr val="3C4043"/>
                        </a:solidFill>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Law and entrepreneurial expertise, perfectly aligned.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The Entrepreneur's Legal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Hire Fractional Legal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Law And Business Aligned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3"/>
                  </a:ext>
                </a:extLst>
              </a:tr>
              <a:tr h="2347725">
                <a:tc>
                  <a:txBody>
                    <a:bodyPr/>
                    <a:lstStyle/>
                    <a:p>
                      <a:pPr marL="0" lvl="0" indent="0" algn="l" rtl="0">
                        <a:lnSpc>
                          <a:spcPct val="115000"/>
                        </a:lnSpc>
                        <a:spcBef>
                          <a:spcPts val="0"/>
                        </a:spcBef>
                        <a:spcAft>
                          <a:spcPts val="0"/>
                        </a:spcAft>
                        <a:buNone/>
                      </a:pPr>
                      <a:r>
                        <a:rPr lang="en-US" sz="1300"/>
                        <a:t>Know what you don't know. Bring on Fractional, Executive Legal Counsel at a fixed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Fixed-cost legal. Give your business the same strategic law advantages as the mega corps.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Take on business complexities with Fractional, Executive Legal Counsel at a fixed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general counsel provides the legal help your company needs, when it needs it, all for a fixed monthly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Level the playing field. Fixed-Cost Legal Services for Entrepreneurs.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Strategic Legal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Learn About Fractional Legal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Equinox The Playing Field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Fixed-Cost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991" name="Google Shape;991;p123"/>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123"/>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pic>
        <p:nvPicPr>
          <p:cNvPr id="997" name="Google Shape;997;p124"/>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998" name="Google Shape;998;p124"/>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999" name="Google Shape;999;p124"/>
          <p:cNvSpPr txBox="1"/>
          <p:nvPr/>
        </p:nvSpPr>
        <p:spPr>
          <a:xfrm>
            <a:off x="555350" y="496475"/>
            <a:ext cx="9758100" cy="5727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SOCIAL CAROUSEL</a:t>
            </a:r>
            <a:endParaRPr sz="3600" b="1">
              <a:solidFill>
                <a:srgbClr val="003B53"/>
              </a:solidFill>
              <a:latin typeface="Montserrat"/>
              <a:ea typeface="Montserrat"/>
              <a:cs typeface="Montserrat"/>
              <a:sym typeface="Montserrat"/>
            </a:endParaRPr>
          </a:p>
        </p:txBody>
      </p:sp>
      <p:sp>
        <p:nvSpPr>
          <p:cNvPr id="1000" name="Google Shape;1000;p124"/>
          <p:cNvSpPr txBox="1"/>
          <p:nvPr/>
        </p:nvSpPr>
        <p:spPr>
          <a:xfrm>
            <a:off x="14783050" y="7395022"/>
            <a:ext cx="8873100" cy="5581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Headline: </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Get a holistic view of the health of your business: Spirit, Mind &amp; Body.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Body: </a:t>
            </a:r>
            <a:br>
              <a:rPr lang="en-US" sz="1800">
                <a:solidFill>
                  <a:srgbClr val="222222"/>
                </a:solidFill>
                <a:latin typeface="Proxima Nova"/>
                <a:ea typeface="Proxima Nova"/>
                <a:cs typeface="Proxima Nova"/>
                <a:sym typeface="Proxima Nova"/>
              </a:rPr>
            </a:br>
            <a:r>
              <a:rPr lang="en-US" sz="1800">
                <a:solidFill>
                  <a:srgbClr val="222222"/>
                </a:solidFill>
                <a:latin typeface="Proxima Nova"/>
                <a:ea typeface="Proxima Nova"/>
                <a:cs typeface="Proxima Nova"/>
                <a:sym typeface="Proxima Nova"/>
              </a:rPr>
              <a:t>Equinox believes that, much like a person, a successful business needs to maintain a healthy balance across its spirit, mind, and body. Our business 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a:t>
            </a:r>
            <a:endParaRPr sz="18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CTA: </a:t>
            </a:r>
            <a:r>
              <a:rPr lang="en-US" sz="2400" b="1">
                <a:solidFill>
                  <a:srgbClr val="222222"/>
                </a:solidFill>
                <a:latin typeface="Proxima Nova"/>
                <a:ea typeface="Proxima Nova"/>
                <a:cs typeface="Proxima Nova"/>
                <a:sym typeface="Proxima Nova"/>
              </a:rPr>
              <a:t>Take the business health assessment</a:t>
            </a:r>
            <a:endParaRPr sz="24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p:txBody>
      </p:sp>
      <p:pic>
        <p:nvPicPr>
          <p:cNvPr id="1001" name="Google Shape;1001;p124"/>
          <p:cNvPicPr preferRelativeResize="0"/>
          <p:nvPr/>
        </p:nvPicPr>
        <p:blipFill>
          <a:blip r:embed="rId4">
            <a:alphaModFix/>
          </a:blip>
          <a:stretch>
            <a:fillRect/>
          </a:stretch>
        </p:blipFill>
        <p:spPr>
          <a:xfrm>
            <a:off x="9019517" y="6836396"/>
            <a:ext cx="3980019" cy="4975024"/>
          </a:xfrm>
          <a:prstGeom prst="rect">
            <a:avLst/>
          </a:prstGeom>
          <a:noFill/>
          <a:ln>
            <a:noFill/>
          </a:ln>
        </p:spPr>
      </p:pic>
      <p:pic>
        <p:nvPicPr>
          <p:cNvPr id="1002" name="Google Shape;1002;p124"/>
          <p:cNvPicPr preferRelativeResize="0"/>
          <p:nvPr/>
        </p:nvPicPr>
        <p:blipFill>
          <a:blip r:embed="rId5">
            <a:alphaModFix/>
          </a:blip>
          <a:stretch>
            <a:fillRect/>
          </a:stretch>
        </p:blipFill>
        <p:spPr>
          <a:xfrm>
            <a:off x="4763633" y="6836408"/>
            <a:ext cx="3980019" cy="4975016"/>
          </a:xfrm>
          <a:prstGeom prst="rect">
            <a:avLst/>
          </a:prstGeom>
          <a:noFill/>
          <a:ln>
            <a:noFill/>
          </a:ln>
        </p:spPr>
      </p:pic>
      <p:pic>
        <p:nvPicPr>
          <p:cNvPr id="1003" name="Google Shape;1003;p124"/>
          <p:cNvPicPr preferRelativeResize="0"/>
          <p:nvPr/>
        </p:nvPicPr>
        <p:blipFill>
          <a:blip r:embed="rId6">
            <a:alphaModFix/>
          </a:blip>
          <a:stretch>
            <a:fillRect/>
          </a:stretch>
        </p:blipFill>
        <p:spPr>
          <a:xfrm>
            <a:off x="555343" y="6836385"/>
            <a:ext cx="3980019" cy="4975024"/>
          </a:xfrm>
          <a:prstGeom prst="rect">
            <a:avLst/>
          </a:prstGeom>
          <a:noFill/>
          <a:ln>
            <a:noFill/>
          </a:ln>
        </p:spPr>
      </p:pic>
      <p:pic>
        <p:nvPicPr>
          <p:cNvPr id="1004" name="Google Shape;1004;p124"/>
          <p:cNvPicPr preferRelativeResize="0"/>
          <p:nvPr/>
        </p:nvPicPr>
        <p:blipFill>
          <a:blip r:embed="rId7">
            <a:alphaModFix/>
          </a:blip>
          <a:stretch>
            <a:fillRect/>
          </a:stretch>
        </p:blipFill>
        <p:spPr>
          <a:xfrm>
            <a:off x="13213508" y="1656382"/>
            <a:ext cx="3980019" cy="4975058"/>
          </a:xfrm>
          <a:prstGeom prst="rect">
            <a:avLst/>
          </a:prstGeom>
          <a:noFill/>
          <a:ln>
            <a:noFill/>
          </a:ln>
        </p:spPr>
      </p:pic>
      <p:pic>
        <p:nvPicPr>
          <p:cNvPr id="1005" name="Google Shape;1005;p124"/>
          <p:cNvPicPr preferRelativeResize="0"/>
          <p:nvPr/>
        </p:nvPicPr>
        <p:blipFill>
          <a:blip r:embed="rId8">
            <a:alphaModFix/>
          </a:blip>
          <a:stretch>
            <a:fillRect/>
          </a:stretch>
        </p:blipFill>
        <p:spPr>
          <a:xfrm>
            <a:off x="8971884" y="1656373"/>
            <a:ext cx="3980019" cy="4974983"/>
          </a:xfrm>
          <a:prstGeom prst="rect">
            <a:avLst/>
          </a:prstGeom>
          <a:noFill/>
          <a:ln>
            <a:noFill/>
          </a:ln>
        </p:spPr>
      </p:pic>
      <p:pic>
        <p:nvPicPr>
          <p:cNvPr id="1006" name="Google Shape;1006;p124"/>
          <p:cNvPicPr preferRelativeResize="0"/>
          <p:nvPr/>
        </p:nvPicPr>
        <p:blipFill>
          <a:blip r:embed="rId9">
            <a:alphaModFix/>
          </a:blip>
          <a:stretch>
            <a:fillRect/>
          </a:stretch>
        </p:blipFill>
        <p:spPr>
          <a:xfrm>
            <a:off x="4763601" y="1656407"/>
            <a:ext cx="3980019" cy="4975001"/>
          </a:xfrm>
          <a:prstGeom prst="rect">
            <a:avLst/>
          </a:prstGeom>
          <a:noFill/>
          <a:ln>
            <a:noFill/>
          </a:ln>
        </p:spPr>
      </p:pic>
      <p:pic>
        <p:nvPicPr>
          <p:cNvPr id="1007" name="Google Shape;1007;p124"/>
          <p:cNvPicPr preferRelativeResize="0"/>
          <p:nvPr/>
        </p:nvPicPr>
        <p:blipFill>
          <a:blip r:embed="rId10">
            <a:alphaModFix/>
          </a:blip>
          <a:stretch>
            <a:fillRect/>
          </a:stretch>
        </p:blipFill>
        <p:spPr>
          <a:xfrm>
            <a:off x="555328" y="1656410"/>
            <a:ext cx="3980019" cy="497500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pic>
        <p:nvPicPr>
          <p:cNvPr id="1012" name="Google Shape;1012;p125"/>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1013" name="Google Shape;1013;p125"/>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pic>
        <p:nvPicPr>
          <p:cNvPr id="1014" name="Google Shape;1014;p125"/>
          <p:cNvPicPr preferRelativeResize="0"/>
          <p:nvPr/>
        </p:nvPicPr>
        <p:blipFill>
          <a:blip r:embed="rId4">
            <a:alphaModFix/>
          </a:blip>
          <a:stretch>
            <a:fillRect/>
          </a:stretch>
        </p:blipFill>
        <p:spPr>
          <a:xfrm>
            <a:off x="6827448" y="2503223"/>
            <a:ext cx="5513154" cy="5513152"/>
          </a:xfrm>
          <a:prstGeom prst="rect">
            <a:avLst/>
          </a:prstGeom>
          <a:noFill/>
          <a:ln>
            <a:noFill/>
          </a:ln>
        </p:spPr>
      </p:pic>
      <p:pic>
        <p:nvPicPr>
          <p:cNvPr id="1015" name="Google Shape;1015;p125"/>
          <p:cNvPicPr preferRelativeResize="0"/>
          <p:nvPr/>
        </p:nvPicPr>
        <p:blipFill>
          <a:blip r:embed="rId5">
            <a:alphaModFix/>
          </a:blip>
          <a:stretch>
            <a:fillRect/>
          </a:stretch>
        </p:blipFill>
        <p:spPr>
          <a:xfrm>
            <a:off x="18266313" y="2503240"/>
            <a:ext cx="5513138" cy="5513133"/>
          </a:xfrm>
          <a:prstGeom prst="rect">
            <a:avLst/>
          </a:prstGeom>
          <a:noFill/>
          <a:ln>
            <a:noFill/>
          </a:ln>
        </p:spPr>
      </p:pic>
      <p:pic>
        <p:nvPicPr>
          <p:cNvPr id="1016" name="Google Shape;1016;p125"/>
          <p:cNvPicPr preferRelativeResize="0"/>
          <p:nvPr/>
        </p:nvPicPr>
        <p:blipFill>
          <a:blip r:embed="rId6">
            <a:alphaModFix/>
          </a:blip>
          <a:stretch>
            <a:fillRect/>
          </a:stretch>
        </p:blipFill>
        <p:spPr>
          <a:xfrm>
            <a:off x="12546885" y="2503240"/>
            <a:ext cx="5513130" cy="5513127"/>
          </a:xfrm>
          <a:prstGeom prst="rect">
            <a:avLst/>
          </a:prstGeom>
          <a:noFill/>
          <a:ln>
            <a:noFill/>
          </a:ln>
        </p:spPr>
      </p:pic>
      <p:pic>
        <p:nvPicPr>
          <p:cNvPr id="1017" name="Google Shape;1017;p125"/>
          <p:cNvPicPr preferRelativeResize="0"/>
          <p:nvPr/>
        </p:nvPicPr>
        <p:blipFill>
          <a:blip r:embed="rId7">
            <a:alphaModFix/>
          </a:blip>
          <a:stretch>
            <a:fillRect/>
          </a:stretch>
        </p:blipFill>
        <p:spPr>
          <a:xfrm>
            <a:off x="1108050" y="2503249"/>
            <a:ext cx="5513130" cy="5513127"/>
          </a:xfrm>
          <a:prstGeom prst="rect">
            <a:avLst/>
          </a:prstGeom>
          <a:noFill/>
          <a:ln>
            <a:noFill/>
          </a:ln>
        </p:spPr>
      </p:pic>
      <p:sp>
        <p:nvSpPr>
          <p:cNvPr id="1018" name="Google Shape;1018;p125"/>
          <p:cNvSpPr txBox="1"/>
          <p:nvPr/>
        </p:nvSpPr>
        <p:spPr>
          <a:xfrm>
            <a:off x="555350" y="496475"/>
            <a:ext cx="9758100" cy="5727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SOCIAL ADS</a:t>
            </a:r>
            <a:endParaRPr sz="3600" b="1">
              <a:solidFill>
                <a:srgbClr val="003B53"/>
              </a:solidFill>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pic>
        <p:nvPicPr>
          <p:cNvPr id="1023" name="Google Shape;1023;p126"/>
          <p:cNvPicPr preferRelativeResize="0"/>
          <p:nvPr/>
        </p:nvPicPr>
        <p:blipFill>
          <a:blip r:embed="rId3">
            <a:alphaModFix/>
          </a:blip>
          <a:stretch>
            <a:fillRect/>
          </a:stretch>
        </p:blipFill>
        <p:spPr>
          <a:xfrm>
            <a:off x="16140550" y="1470351"/>
            <a:ext cx="5513125" cy="5513125"/>
          </a:xfrm>
          <a:prstGeom prst="rect">
            <a:avLst/>
          </a:prstGeom>
          <a:noFill/>
          <a:ln>
            <a:noFill/>
          </a:ln>
        </p:spPr>
      </p:pic>
      <p:pic>
        <p:nvPicPr>
          <p:cNvPr id="1024" name="Google Shape;1024;p126"/>
          <p:cNvPicPr preferRelativeResize="0"/>
          <p:nvPr/>
        </p:nvPicPr>
        <p:blipFill rotWithShape="1">
          <a:blip r:embed="rId4">
            <a:alphaModFix/>
          </a:blip>
          <a:srcRect t="30039" b="36158"/>
          <a:stretch/>
        </p:blipFill>
        <p:spPr>
          <a:xfrm>
            <a:off x="21830138" y="293650"/>
            <a:ext cx="2192036" cy="572702"/>
          </a:xfrm>
          <a:prstGeom prst="rect">
            <a:avLst/>
          </a:prstGeom>
          <a:noFill/>
          <a:ln>
            <a:noFill/>
          </a:ln>
        </p:spPr>
      </p:pic>
      <p:sp>
        <p:nvSpPr>
          <p:cNvPr id="1025" name="Google Shape;1025;p126"/>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pic>
        <p:nvPicPr>
          <p:cNvPr id="1026" name="Google Shape;1026;p126"/>
          <p:cNvPicPr preferRelativeResize="0"/>
          <p:nvPr/>
        </p:nvPicPr>
        <p:blipFill>
          <a:blip r:embed="rId5">
            <a:alphaModFix/>
          </a:blip>
          <a:stretch>
            <a:fillRect/>
          </a:stretch>
        </p:blipFill>
        <p:spPr>
          <a:xfrm>
            <a:off x="10351375" y="1470350"/>
            <a:ext cx="5513125" cy="5513125"/>
          </a:xfrm>
          <a:prstGeom prst="rect">
            <a:avLst/>
          </a:prstGeom>
          <a:noFill/>
          <a:ln>
            <a:noFill/>
          </a:ln>
        </p:spPr>
      </p:pic>
      <p:pic>
        <p:nvPicPr>
          <p:cNvPr id="1027" name="Google Shape;1027;p126"/>
          <p:cNvPicPr preferRelativeResize="0"/>
          <p:nvPr/>
        </p:nvPicPr>
        <p:blipFill>
          <a:blip r:embed="rId6">
            <a:alphaModFix/>
          </a:blip>
          <a:stretch>
            <a:fillRect/>
          </a:stretch>
        </p:blipFill>
        <p:spPr>
          <a:xfrm>
            <a:off x="4562200" y="7248052"/>
            <a:ext cx="5513125" cy="5513125"/>
          </a:xfrm>
          <a:prstGeom prst="rect">
            <a:avLst/>
          </a:prstGeom>
          <a:noFill/>
          <a:ln>
            <a:noFill/>
          </a:ln>
        </p:spPr>
      </p:pic>
      <p:pic>
        <p:nvPicPr>
          <p:cNvPr id="1028" name="Google Shape;1028;p126"/>
          <p:cNvPicPr preferRelativeResize="0"/>
          <p:nvPr/>
        </p:nvPicPr>
        <p:blipFill>
          <a:blip r:embed="rId7">
            <a:alphaModFix/>
          </a:blip>
          <a:stretch>
            <a:fillRect/>
          </a:stretch>
        </p:blipFill>
        <p:spPr>
          <a:xfrm>
            <a:off x="4562198" y="1470350"/>
            <a:ext cx="5513125" cy="5513125"/>
          </a:xfrm>
          <a:prstGeom prst="rect">
            <a:avLst/>
          </a:prstGeom>
          <a:noFill/>
          <a:ln>
            <a:noFill/>
          </a:ln>
        </p:spPr>
      </p:pic>
      <p:pic>
        <p:nvPicPr>
          <p:cNvPr id="1029" name="Google Shape;1029;p126"/>
          <p:cNvPicPr preferRelativeResize="0"/>
          <p:nvPr/>
        </p:nvPicPr>
        <p:blipFill>
          <a:blip r:embed="rId8">
            <a:alphaModFix/>
          </a:blip>
          <a:stretch>
            <a:fillRect/>
          </a:stretch>
        </p:blipFill>
        <p:spPr>
          <a:xfrm>
            <a:off x="10351375" y="7248050"/>
            <a:ext cx="5513125" cy="5513125"/>
          </a:xfrm>
          <a:prstGeom prst="rect">
            <a:avLst/>
          </a:prstGeom>
          <a:noFill/>
          <a:ln>
            <a:noFill/>
          </a:ln>
        </p:spPr>
      </p:pic>
      <p:pic>
        <p:nvPicPr>
          <p:cNvPr id="1030" name="Google Shape;1030;p126"/>
          <p:cNvPicPr preferRelativeResize="0"/>
          <p:nvPr/>
        </p:nvPicPr>
        <p:blipFill>
          <a:blip r:embed="rId9">
            <a:alphaModFix/>
          </a:blip>
          <a:stretch>
            <a:fillRect/>
          </a:stretch>
        </p:blipFill>
        <p:spPr>
          <a:xfrm>
            <a:off x="16140550" y="7332050"/>
            <a:ext cx="5513125" cy="5513125"/>
          </a:xfrm>
          <a:prstGeom prst="rect">
            <a:avLst/>
          </a:prstGeom>
          <a:noFill/>
          <a:ln>
            <a:noFill/>
          </a:ln>
        </p:spPr>
      </p:pic>
      <p:sp>
        <p:nvSpPr>
          <p:cNvPr id="1031" name="Google Shape;1031;p126"/>
          <p:cNvSpPr txBox="1"/>
          <p:nvPr/>
        </p:nvSpPr>
        <p:spPr>
          <a:xfrm>
            <a:off x="555350" y="496475"/>
            <a:ext cx="9758100" cy="5727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SOCIAL ADS</a:t>
            </a:r>
            <a:endParaRPr sz="3600" b="1">
              <a:solidFill>
                <a:srgbClr val="003B53"/>
              </a:solidFill>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pic>
        <p:nvPicPr>
          <p:cNvPr id="1036" name="Google Shape;1036;p127"/>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1037" name="Google Shape;1037;p127"/>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pic>
        <p:nvPicPr>
          <p:cNvPr id="1038" name="Google Shape;1038;p127"/>
          <p:cNvPicPr preferRelativeResize="0"/>
          <p:nvPr/>
        </p:nvPicPr>
        <p:blipFill>
          <a:blip r:embed="rId4">
            <a:alphaModFix/>
          </a:blip>
          <a:stretch>
            <a:fillRect/>
          </a:stretch>
        </p:blipFill>
        <p:spPr>
          <a:xfrm>
            <a:off x="18422441" y="3713481"/>
            <a:ext cx="5526185" cy="5526168"/>
          </a:xfrm>
          <a:prstGeom prst="rect">
            <a:avLst/>
          </a:prstGeom>
          <a:noFill/>
          <a:ln>
            <a:noFill/>
          </a:ln>
        </p:spPr>
      </p:pic>
      <p:pic>
        <p:nvPicPr>
          <p:cNvPr id="1039" name="Google Shape;1039;p127"/>
          <p:cNvPicPr preferRelativeResize="0"/>
          <p:nvPr/>
        </p:nvPicPr>
        <p:blipFill>
          <a:blip r:embed="rId5">
            <a:alphaModFix/>
          </a:blip>
          <a:stretch>
            <a:fillRect/>
          </a:stretch>
        </p:blipFill>
        <p:spPr>
          <a:xfrm>
            <a:off x="6800149" y="3713473"/>
            <a:ext cx="5526184" cy="5526168"/>
          </a:xfrm>
          <a:prstGeom prst="rect">
            <a:avLst/>
          </a:prstGeom>
          <a:noFill/>
          <a:ln>
            <a:noFill/>
          </a:ln>
        </p:spPr>
      </p:pic>
      <p:pic>
        <p:nvPicPr>
          <p:cNvPr id="1040" name="Google Shape;1040;p127"/>
          <p:cNvPicPr preferRelativeResize="0"/>
          <p:nvPr/>
        </p:nvPicPr>
        <p:blipFill>
          <a:blip r:embed="rId6">
            <a:alphaModFix/>
          </a:blip>
          <a:stretch>
            <a:fillRect/>
          </a:stretch>
        </p:blipFill>
        <p:spPr>
          <a:xfrm>
            <a:off x="12611292" y="3713481"/>
            <a:ext cx="5526185" cy="5526168"/>
          </a:xfrm>
          <a:prstGeom prst="rect">
            <a:avLst/>
          </a:prstGeom>
          <a:noFill/>
          <a:ln>
            <a:noFill/>
          </a:ln>
        </p:spPr>
      </p:pic>
      <p:pic>
        <p:nvPicPr>
          <p:cNvPr id="1041" name="Google Shape;1041;p127"/>
          <p:cNvPicPr preferRelativeResize="0"/>
          <p:nvPr/>
        </p:nvPicPr>
        <p:blipFill>
          <a:blip r:embed="rId7">
            <a:alphaModFix/>
          </a:blip>
          <a:stretch>
            <a:fillRect/>
          </a:stretch>
        </p:blipFill>
        <p:spPr>
          <a:xfrm>
            <a:off x="989000" y="3713475"/>
            <a:ext cx="5526184" cy="5526168"/>
          </a:xfrm>
          <a:prstGeom prst="rect">
            <a:avLst/>
          </a:prstGeom>
          <a:noFill/>
          <a:ln>
            <a:noFill/>
          </a:ln>
        </p:spPr>
      </p:pic>
      <p:sp>
        <p:nvSpPr>
          <p:cNvPr id="1042" name="Google Shape;1042;p127"/>
          <p:cNvSpPr txBox="1"/>
          <p:nvPr/>
        </p:nvSpPr>
        <p:spPr>
          <a:xfrm>
            <a:off x="555350" y="496475"/>
            <a:ext cx="9758100" cy="5727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SOCIAL ADS</a:t>
            </a:r>
            <a:endParaRPr sz="3600" b="1">
              <a:solidFill>
                <a:srgbClr val="003B53"/>
              </a:solidFill>
              <a:latin typeface="Montserrat"/>
              <a:ea typeface="Montserrat"/>
              <a:cs typeface="Montserrat"/>
              <a:sym typeface="Montserra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pic>
        <p:nvPicPr>
          <p:cNvPr id="1047" name="Google Shape;1047;p128"/>
          <p:cNvPicPr preferRelativeResize="0"/>
          <p:nvPr/>
        </p:nvPicPr>
        <p:blipFill>
          <a:blip r:embed="rId3">
            <a:alphaModFix/>
          </a:blip>
          <a:stretch>
            <a:fillRect/>
          </a:stretch>
        </p:blipFill>
        <p:spPr>
          <a:xfrm>
            <a:off x="17022113" y="9094288"/>
            <a:ext cx="3697126" cy="3697126"/>
          </a:xfrm>
          <a:prstGeom prst="rect">
            <a:avLst/>
          </a:prstGeom>
          <a:noFill/>
          <a:ln>
            <a:noFill/>
          </a:ln>
        </p:spPr>
      </p:pic>
      <p:pic>
        <p:nvPicPr>
          <p:cNvPr id="1048" name="Google Shape;1048;p128"/>
          <p:cNvPicPr preferRelativeResize="0"/>
          <p:nvPr/>
        </p:nvPicPr>
        <p:blipFill rotWithShape="1">
          <a:blip r:embed="rId4">
            <a:alphaModFix/>
          </a:blip>
          <a:srcRect t="30039" b="36158"/>
          <a:stretch/>
        </p:blipFill>
        <p:spPr>
          <a:xfrm>
            <a:off x="21830138" y="293650"/>
            <a:ext cx="2192036" cy="572702"/>
          </a:xfrm>
          <a:prstGeom prst="rect">
            <a:avLst/>
          </a:prstGeom>
          <a:noFill/>
          <a:ln>
            <a:noFill/>
          </a:ln>
        </p:spPr>
      </p:pic>
      <p:sp>
        <p:nvSpPr>
          <p:cNvPr id="1049" name="Google Shape;1049;p128"/>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pic>
        <p:nvPicPr>
          <p:cNvPr id="1050" name="Google Shape;1050;p128"/>
          <p:cNvPicPr preferRelativeResize="0"/>
          <p:nvPr/>
        </p:nvPicPr>
        <p:blipFill>
          <a:blip r:embed="rId5">
            <a:alphaModFix/>
          </a:blip>
          <a:stretch>
            <a:fillRect/>
          </a:stretch>
        </p:blipFill>
        <p:spPr>
          <a:xfrm>
            <a:off x="13050909" y="1052377"/>
            <a:ext cx="3697110" cy="3818745"/>
          </a:xfrm>
          <a:prstGeom prst="rect">
            <a:avLst/>
          </a:prstGeom>
          <a:noFill/>
          <a:ln>
            <a:noFill/>
          </a:ln>
        </p:spPr>
      </p:pic>
      <p:pic>
        <p:nvPicPr>
          <p:cNvPr id="1051" name="Google Shape;1051;p128"/>
          <p:cNvPicPr preferRelativeResize="0"/>
          <p:nvPr/>
        </p:nvPicPr>
        <p:blipFill>
          <a:blip r:embed="rId6">
            <a:alphaModFix/>
          </a:blip>
          <a:stretch>
            <a:fillRect/>
          </a:stretch>
        </p:blipFill>
        <p:spPr>
          <a:xfrm>
            <a:off x="17022115" y="1052377"/>
            <a:ext cx="3697110" cy="3818745"/>
          </a:xfrm>
          <a:prstGeom prst="rect">
            <a:avLst/>
          </a:prstGeom>
          <a:noFill/>
          <a:ln>
            <a:noFill/>
          </a:ln>
        </p:spPr>
      </p:pic>
      <p:pic>
        <p:nvPicPr>
          <p:cNvPr id="1052" name="Google Shape;1052;p128"/>
          <p:cNvPicPr preferRelativeResize="0"/>
          <p:nvPr/>
        </p:nvPicPr>
        <p:blipFill>
          <a:blip r:embed="rId7">
            <a:alphaModFix/>
          </a:blip>
          <a:stretch>
            <a:fillRect/>
          </a:stretch>
        </p:blipFill>
        <p:spPr>
          <a:xfrm>
            <a:off x="5203950" y="9070145"/>
            <a:ext cx="3697110" cy="3745416"/>
          </a:xfrm>
          <a:prstGeom prst="rect">
            <a:avLst/>
          </a:prstGeom>
          <a:noFill/>
          <a:ln>
            <a:noFill/>
          </a:ln>
        </p:spPr>
      </p:pic>
      <p:pic>
        <p:nvPicPr>
          <p:cNvPr id="1053" name="Google Shape;1053;p128"/>
          <p:cNvPicPr preferRelativeResize="0"/>
          <p:nvPr/>
        </p:nvPicPr>
        <p:blipFill>
          <a:blip r:embed="rId8">
            <a:alphaModFix/>
          </a:blip>
          <a:stretch>
            <a:fillRect/>
          </a:stretch>
        </p:blipFill>
        <p:spPr>
          <a:xfrm>
            <a:off x="9164205" y="9070145"/>
            <a:ext cx="3697110" cy="3745416"/>
          </a:xfrm>
          <a:prstGeom prst="rect">
            <a:avLst/>
          </a:prstGeom>
          <a:noFill/>
          <a:ln>
            <a:noFill/>
          </a:ln>
        </p:spPr>
      </p:pic>
      <p:pic>
        <p:nvPicPr>
          <p:cNvPr id="1054" name="Google Shape;1054;p128"/>
          <p:cNvPicPr preferRelativeResize="0"/>
          <p:nvPr/>
        </p:nvPicPr>
        <p:blipFill>
          <a:blip r:embed="rId9">
            <a:alphaModFix/>
          </a:blip>
          <a:stretch>
            <a:fillRect/>
          </a:stretch>
        </p:blipFill>
        <p:spPr>
          <a:xfrm>
            <a:off x="13050912" y="5028412"/>
            <a:ext cx="3697110" cy="3745416"/>
          </a:xfrm>
          <a:prstGeom prst="rect">
            <a:avLst/>
          </a:prstGeom>
          <a:noFill/>
          <a:ln>
            <a:noFill/>
          </a:ln>
        </p:spPr>
      </p:pic>
      <p:pic>
        <p:nvPicPr>
          <p:cNvPr id="1055" name="Google Shape;1055;p128"/>
          <p:cNvPicPr preferRelativeResize="0"/>
          <p:nvPr/>
        </p:nvPicPr>
        <p:blipFill>
          <a:blip r:embed="rId10">
            <a:alphaModFix/>
          </a:blip>
          <a:stretch>
            <a:fillRect/>
          </a:stretch>
        </p:blipFill>
        <p:spPr>
          <a:xfrm>
            <a:off x="17022117" y="5028412"/>
            <a:ext cx="3697110" cy="3745416"/>
          </a:xfrm>
          <a:prstGeom prst="rect">
            <a:avLst/>
          </a:prstGeom>
          <a:noFill/>
          <a:ln>
            <a:noFill/>
          </a:ln>
        </p:spPr>
      </p:pic>
      <p:pic>
        <p:nvPicPr>
          <p:cNvPr id="1056" name="Google Shape;1056;p128"/>
          <p:cNvPicPr preferRelativeResize="0"/>
          <p:nvPr/>
        </p:nvPicPr>
        <p:blipFill>
          <a:blip r:embed="rId11">
            <a:alphaModFix/>
          </a:blip>
          <a:stretch>
            <a:fillRect/>
          </a:stretch>
        </p:blipFill>
        <p:spPr>
          <a:xfrm>
            <a:off x="13093168" y="9070160"/>
            <a:ext cx="3697110" cy="3745416"/>
          </a:xfrm>
          <a:prstGeom prst="rect">
            <a:avLst/>
          </a:prstGeom>
          <a:noFill/>
          <a:ln>
            <a:noFill/>
          </a:ln>
        </p:spPr>
      </p:pic>
      <p:pic>
        <p:nvPicPr>
          <p:cNvPr id="1057" name="Google Shape;1057;p128"/>
          <p:cNvPicPr preferRelativeResize="0"/>
          <p:nvPr/>
        </p:nvPicPr>
        <p:blipFill>
          <a:blip r:embed="rId12">
            <a:alphaModFix/>
          </a:blip>
          <a:stretch>
            <a:fillRect/>
          </a:stretch>
        </p:blipFill>
        <p:spPr>
          <a:xfrm>
            <a:off x="5203950" y="1052375"/>
            <a:ext cx="7657375" cy="7757440"/>
          </a:xfrm>
          <a:prstGeom prst="rect">
            <a:avLst/>
          </a:prstGeom>
          <a:noFill/>
          <a:ln>
            <a:noFill/>
          </a:ln>
        </p:spPr>
      </p:pic>
      <p:sp>
        <p:nvSpPr>
          <p:cNvPr id="1058" name="Google Shape;1058;p128"/>
          <p:cNvSpPr txBox="1"/>
          <p:nvPr/>
        </p:nvSpPr>
        <p:spPr>
          <a:xfrm>
            <a:off x="555350" y="496475"/>
            <a:ext cx="9758100" cy="5727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SOCIAL POSTS</a:t>
            </a:r>
            <a:endParaRPr sz="3600" b="1">
              <a:solidFill>
                <a:srgbClr val="003B53"/>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62"/>
        <p:cNvGrpSpPr/>
        <p:nvPr/>
      </p:nvGrpSpPr>
      <p:grpSpPr>
        <a:xfrm>
          <a:off x="0" y="0"/>
          <a:ext cx="0" cy="0"/>
          <a:chOff x="0" y="0"/>
          <a:chExt cx="0" cy="0"/>
        </a:xfrm>
      </p:grpSpPr>
      <p:pic>
        <p:nvPicPr>
          <p:cNvPr id="1063" name="Google Shape;1063;p129"/>
          <p:cNvPicPr preferRelativeResize="0"/>
          <p:nvPr/>
        </p:nvPicPr>
        <p:blipFill>
          <a:blip r:embed="rId3">
            <a:alphaModFix/>
          </a:blip>
          <a:stretch>
            <a:fillRect/>
          </a:stretch>
        </p:blipFill>
        <p:spPr>
          <a:xfrm>
            <a:off x="13315400" y="1509950"/>
            <a:ext cx="5949450" cy="5949450"/>
          </a:xfrm>
          <a:prstGeom prst="rect">
            <a:avLst/>
          </a:prstGeom>
          <a:noFill/>
          <a:ln>
            <a:noFill/>
          </a:ln>
        </p:spPr>
      </p:pic>
      <p:pic>
        <p:nvPicPr>
          <p:cNvPr id="1064" name="Google Shape;1064;p129"/>
          <p:cNvPicPr preferRelativeResize="0"/>
          <p:nvPr/>
        </p:nvPicPr>
        <p:blipFill rotWithShape="1">
          <a:blip r:embed="rId4">
            <a:alphaModFix/>
          </a:blip>
          <a:srcRect t="30039" b="36158"/>
          <a:stretch/>
        </p:blipFill>
        <p:spPr>
          <a:xfrm>
            <a:off x="21830138" y="293650"/>
            <a:ext cx="2192036" cy="572702"/>
          </a:xfrm>
          <a:prstGeom prst="rect">
            <a:avLst/>
          </a:prstGeom>
          <a:noFill/>
          <a:ln>
            <a:noFill/>
          </a:ln>
        </p:spPr>
      </p:pic>
      <p:sp>
        <p:nvSpPr>
          <p:cNvPr id="1065" name="Google Shape;1065;p129"/>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1066" name="Google Shape;1066;p129"/>
          <p:cNvSpPr txBox="1"/>
          <p:nvPr/>
        </p:nvSpPr>
        <p:spPr>
          <a:xfrm>
            <a:off x="2832125" y="7780447"/>
            <a:ext cx="8873100" cy="5581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Headline: </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Get a holistic view of the health of your business: Spirit, Mind &amp; Body.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Body: </a:t>
            </a:r>
            <a:br>
              <a:rPr lang="en-US" sz="1800">
                <a:solidFill>
                  <a:srgbClr val="222222"/>
                </a:solidFill>
                <a:latin typeface="Proxima Nova"/>
                <a:ea typeface="Proxima Nova"/>
                <a:cs typeface="Proxima Nova"/>
                <a:sym typeface="Proxima Nova"/>
              </a:rPr>
            </a:br>
            <a:r>
              <a:rPr lang="en-US" sz="1800">
                <a:solidFill>
                  <a:srgbClr val="222222"/>
                </a:solidFill>
                <a:latin typeface="Proxima Nova"/>
                <a:ea typeface="Proxima Nova"/>
                <a:cs typeface="Proxima Nova"/>
                <a:sym typeface="Proxima Nova"/>
              </a:rPr>
              <a:t>Equinox believes that, much like a person, a successful business needs to maintain a healthy balance across its spirit, mind, and body. Our business 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a:t>
            </a:r>
            <a:endParaRPr sz="18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CTA: </a:t>
            </a:r>
            <a:r>
              <a:rPr lang="en-US" sz="2400" b="1">
                <a:solidFill>
                  <a:srgbClr val="222222"/>
                </a:solidFill>
                <a:latin typeface="Proxima Nova"/>
                <a:ea typeface="Proxima Nova"/>
                <a:cs typeface="Proxima Nova"/>
                <a:sym typeface="Proxima Nova"/>
              </a:rPr>
              <a:t>Take the business health assessment</a:t>
            </a:r>
            <a:endParaRPr sz="24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p:txBody>
      </p:sp>
      <p:sp>
        <p:nvSpPr>
          <p:cNvPr id="1067" name="Google Shape;1067;p129"/>
          <p:cNvSpPr txBox="1"/>
          <p:nvPr/>
        </p:nvSpPr>
        <p:spPr>
          <a:xfrm>
            <a:off x="13188340" y="7916934"/>
            <a:ext cx="8873100" cy="5404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Headline</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Get a complimentary 30+ page report of the health of your business.</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Body:</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1800">
                <a:solidFill>
                  <a:srgbClr val="222222"/>
                </a:solidFill>
                <a:latin typeface="Proxima Nova"/>
                <a:ea typeface="Proxima Nova"/>
                <a:cs typeface="Proxima Nova"/>
                <a:sym typeface="Proxima Nova"/>
              </a:rPr>
              <a:t>After completing the Business Health Assessment Survey, you will receive a complimentary, no-obligation report on the health of your business as part of a customized plan to achieve peak performance and to minimize injury by building strength through legal infrastructure. Your report will show you where your business is performing well as well as highlighting areas of weakness, giving you a quick snapshot of where your business stands. A $2,500 value. </a:t>
            </a:r>
            <a:endParaRPr sz="18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CTA:</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p:txBody>
      </p:sp>
      <p:pic>
        <p:nvPicPr>
          <p:cNvPr id="1068" name="Google Shape;1068;p129"/>
          <p:cNvPicPr preferRelativeResize="0"/>
          <p:nvPr/>
        </p:nvPicPr>
        <p:blipFill>
          <a:blip r:embed="rId5">
            <a:alphaModFix/>
          </a:blip>
          <a:stretch>
            <a:fillRect/>
          </a:stretch>
        </p:blipFill>
        <p:spPr>
          <a:xfrm>
            <a:off x="2832125" y="1509950"/>
            <a:ext cx="5949450" cy="5949450"/>
          </a:xfrm>
          <a:prstGeom prst="rect">
            <a:avLst/>
          </a:prstGeom>
          <a:noFill/>
          <a:ln>
            <a:noFill/>
          </a:ln>
        </p:spPr>
      </p:pic>
      <p:sp>
        <p:nvSpPr>
          <p:cNvPr id="1069" name="Google Shape;1069;p129"/>
          <p:cNvSpPr txBox="1"/>
          <p:nvPr/>
        </p:nvSpPr>
        <p:spPr>
          <a:xfrm>
            <a:off x="555350" y="496475"/>
            <a:ext cx="9758100" cy="5727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SOCIAL ADS</a:t>
            </a:r>
            <a:endParaRPr sz="3600" b="1">
              <a:solidFill>
                <a:srgbClr val="003B53"/>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pic>
        <p:nvPicPr>
          <p:cNvPr id="1074" name="Google Shape;1074;p130"/>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1075" name="Google Shape;1075;p130"/>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1076" name="Google Shape;1076;p130"/>
          <p:cNvSpPr txBox="1"/>
          <p:nvPr/>
        </p:nvSpPr>
        <p:spPr>
          <a:xfrm>
            <a:off x="662200" y="479675"/>
            <a:ext cx="9758100" cy="5727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EMAIL AUTOMATED JOURNEY</a:t>
            </a:r>
            <a:endParaRPr sz="3600" b="1">
              <a:solidFill>
                <a:srgbClr val="003B53"/>
              </a:solidFill>
              <a:latin typeface="Montserrat"/>
              <a:ea typeface="Montserrat"/>
              <a:cs typeface="Montserrat"/>
              <a:sym typeface="Montserrat"/>
            </a:endParaRPr>
          </a:p>
        </p:txBody>
      </p:sp>
      <p:pic>
        <p:nvPicPr>
          <p:cNvPr id="1077" name="Google Shape;1077;p130"/>
          <p:cNvPicPr preferRelativeResize="0"/>
          <p:nvPr/>
        </p:nvPicPr>
        <p:blipFill>
          <a:blip r:embed="rId4">
            <a:alphaModFix/>
          </a:blip>
          <a:stretch>
            <a:fillRect/>
          </a:stretch>
        </p:blipFill>
        <p:spPr>
          <a:xfrm>
            <a:off x="11680000" y="142687"/>
            <a:ext cx="9678424" cy="13430625"/>
          </a:xfrm>
          <a:prstGeom prst="rect">
            <a:avLst/>
          </a:prstGeom>
          <a:noFill/>
          <a:ln>
            <a:noFill/>
          </a:ln>
        </p:spPr>
      </p:pic>
      <p:sp>
        <p:nvSpPr>
          <p:cNvPr id="1078" name="Google Shape;1078;p130"/>
          <p:cNvSpPr txBox="1"/>
          <p:nvPr/>
        </p:nvSpPr>
        <p:spPr>
          <a:xfrm>
            <a:off x="1630050" y="3496122"/>
            <a:ext cx="8873100" cy="9050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Mailchimp Automation Journey (Drip)</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Trigger: Zapier sends “merge PDF” zap</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[instant]</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Email 1 A - Complete Survey - with link to Report and Calendly Link</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[1 day delay]</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Email 1 B - Resend of Complete Survey - with link to Report and Calendly Link</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[2 day delay]</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Email 2 - Follow Up - Calendly Link</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[1 week delay]</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400">
                <a:solidFill>
                  <a:srgbClr val="222222"/>
                </a:solidFill>
                <a:latin typeface="Proxima Nova"/>
                <a:ea typeface="Proxima Nova"/>
                <a:cs typeface="Proxima Nova"/>
                <a:sym typeface="Proxima Nova"/>
              </a:rPr>
              <a:t>Email 3 - Follow Up - Calendly Link</a:t>
            </a: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u="sng">
              <a:solidFill>
                <a:srgbClr val="222222"/>
              </a:solidFill>
              <a:latin typeface="Proxima Nova"/>
              <a:ea typeface="Proxima Nova"/>
              <a:cs typeface="Proxima Nova"/>
              <a:sym typeface="Proxima Nov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pic>
        <p:nvPicPr>
          <p:cNvPr id="1083" name="Google Shape;1083;p131"/>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1084" name="Google Shape;1084;p131"/>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1085" name="Google Shape;1085;p131"/>
          <p:cNvSpPr txBox="1"/>
          <p:nvPr/>
        </p:nvSpPr>
        <p:spPr>
          <a:xfrm>
            <a:off x="662200" y="456550"/>
            <a:ext cx="9758100" cy="9606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EMAIL AUTOMATED JOURNEY </a:t>
            </a:r>
            <a:endParaRPr sz="3600" b="1">
              <a:solidFill>
                <a:srgbClr val="003B53"/>
              </a:solidFill>
              <a:latin typeface="Montserrat"/>
              <a:ea typeface="Montserrat"/>
              <a:cs typeface="Montserrat"/>
              <a:sym typeface="Montserrat"/>
            </a:endParaRPr>
          </a:p>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Email 1 A - Complete Survey</a:t>
            </a:r>
            <a:endParaRPr sz="3600" b="1">
              <a:solidFill>
                <a:srgbClr val="003B53"/>
              </a:solidFill>
              <a:latin typeface="Montserrat"/>
              <a:ea typeface="Montserrat"/>
              <a:cs typeface="Montserrat"/>
              <a:sym typeface="Montserrat"/>
            </a:endParaRPr>
          </a:p>
        </p:txBody>
      </p:sp>
      <p:pic>
        <p:nvPicPr>
          <p:cNvPr id="1086" name="Google Shape;1086;p131"/>
          <p:cNvPicPr preferRelativeResize="0"/>
          <p:nvPr/>
        </p:nvPicPr>
        <p:blipFill rotWithShape="1">
          <a:blip r:embed="rId4">
            <a:alphaModFix/>
          </a:blip>
          <a:srcRect l="24987" r="26995"/>
          <a:stretch/>
        </p:blipFill>
        <p:spPr>
          <a:xfrm>
            <a:off x="2001650" y="1667600"/>
            <a:ext cx="2326800" cy="10810301"/>
          </a:xfrm>
          <a:prstGeom prst="rect">
            <a:avLst/>
          </a:prstGeom>
          <a:noFill/>
          <a:ln w="9525" cap="flat" cmpd="sng">
            <a:solidFill>
              <a:schemeClr val="dk2"/>
            </a:solidFill>
            <a:prstDash val="solid"/>
            <a:round/>
            <a:headEnd type="none" w="sm" len="sm"/>
            <a:tailEnd type="none" w="sm" len="sm"/>
          </a:ln>
        </p:spPr>
      </p:pic>
      <p:pic>
        <p:nvPicPr>
          <p:cNvPr id="1087" name="Google Shape;1087;p131"/>
          <p:cNvPicPr preferRelativeResize="0"/>
          <p:nvPr/>
        </p:nvPicPr>
        <p:blipFill rotWithShape="1">
          <a:blip r:embed="rId4">
            <a:alphaModFix/>
          </a:blip>
          <a:srcRect l="31085" t="1076" r="30618" b="64535"/>
          <a:stretch/>
        </p:blipFill>
        <p:spPr>
          <a:xfrm>
            <a:off x="4815375" y="1667600"/>
            <a:ext cx="5626126" cy="11270651"/>
          </a:xfrm>
          <a:prstGeom prst="rect">
            <a:avLst/>
          </a:prstGeom>
          <a:noFill/>
          <a:ln w="9525" cap="flat" cmpd="sng">
            <a:solidFill>
              <a:schemeClr val="dk2"/>
            </a:solidFill>
            <a:prstDash val="solid"/>
            <a:round/>
            <a:headEnd type="none" w="sm" len="sm"/>
            <a:tailEnd type="none" w="sm" len="sm"/>
          </a:ln>
        </p:spPr>
      </p:pic>
      <p:pic>
        <p:nvPicPr>
          <p:cNvPr id="1088" name="Google Shape;1088;p131"/>
          <p:cNvPicPr preferRelativeResize="0"/>
          <p:nvPr/>
        </p:nvPicPr>
        <p:blipFill rotWithShape="1">
          <a:blip r:embed="rId4">
            <a:alphaModFix/>
          </a:blip>
          <a:srcRect l="30851" t="22623" r="30851" b="42990"/>
          <a:stretch/>
        </p:blipFill>
        <p:spPr>
          <a:xfrm>
            <a:off x="10981800" y="1667600"/>
            <a:ext cx="5626126" cy="11270651"/>
          </a:xfrm>
          <a:prstGeom prst="rect">
            <a:avLst/>
          </a:prstGeom>
          <a:noFill/>
          <a:ln w="9525" cap="flat" cmpd="sng">
            <a:solidFill>
              <a:schemeClr val="dk2"/>
            </a:solidFill>
            <a:prstDash val="solid"/>
            <a:round/>
            <a:headEnd type="none" w="sm" len="sm"/>
            <a:tailEnd type="none" w="sm" len="sm"/>
          </a:ln>
        </p:spPr>
      </p:pic>
      <p:pic>
        <p:nvPicPr>
          <p:cNvPr id="1089" name="Google Shape;1089;p131"/>
          <p:cNvPicPr preferRelativeResize="0"/>
          <p:nvPr/>
        </p:nvPicPr>
        <p:blipFill rotWithShape="1">
          <a:blip r:embed="rId4">
            <a:alphaModFix/>
          </a:blip>
          <a:srcRect l="30851" t="55605" r="30851" b="10006"/>
          <a:stretch/>
        </p:blipFill>
        <p:spPr>
          <a:xfrm>
            <a:off x="17148225" y="1667600"/>
            <a:ext cx="5626126" cy="11270651"/>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pic>
        <p:nvPicPr>
          <p:cNvPr id="1094" name="Google Shape;1094;p132"/>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1095" name="Google Shape;1095;p132"/>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1096" name="Google Shape;1096;p132"/>
          <p:cNvSpPr txBox="1"/>
          <p:nvPr/>
        </p:nvSpPr>
        <p:spPr>
          <a:xfrm>
            <a:off x="560350" y="479675"/>
            <a:ext cx="9758100" cy="9606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EMAIL AUTOMATED JOURNEY </a:t>
            </a:r>
            <a:endParaRPr sz="3600" b="1">
              <a:solidFill>
                <a:srgbClr val="003B53"/>
              </a:solidFill>
              <a:latin typeface="Montserrat"/>
              <a:ea typeface="Montserrat"/>
              <a:cs typeface="Montserrat"/>
              <a:sym typeface="Montserrat"/>
            </a:endParaRPr>
          </a:p>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Email 2 - Follow Up - Calendly Link</a:t>
            </a:r>
            <a:endParaRPr sz="3600" b="1">
              <a:solidFill>
                <a:srgbClr val="003B53"/>
              </a:solidFill>
              <a:latin typeface="Montserrat"/>
              <a:ea typeface="Montserrat"/>
              <a:cs typeface="Montserrat"/>
              <a:sym typeface="Montserrat"/>
            </a:endParaRPr>
          </a:p>
        </p:txBody>
      </p:sp>
      <p:pic>
        <p:nvPicPr>
          <p:cNvPr id="1097" name="Google Shape;1097;p132"/>
          <p:cNvPicPr preferRelativeResize="0"/>
          <p:nvPr/>
        </p:nvPicPr>
        <p:blipFill rotWithShape="1">
          <a:blip r:embed="rId4">
            <a:alphaModFix/>
          </a:blip>
          <a:srcRect l="29815" r="31210"/>
          <a:stretch/>
        </p:blipFill>
        <p:spPr>
          <a:xfrm>
            <a:off x="2306500" y="1646188"/>
            <a:ext cx="2192024" cy="10423624"/>
          </a:xfrm>
          <a:prstGeom prst="rect">
            <a:avLst/>
          </a:prstGeom>
          <a:noFill/>
          <a:ln w="9525" cap="flat" cmpd="sng">
            <a:solidFill>
              <a:schemeClr val="dk2"/>
            </a:solidFill>
            <a:prstDash val="solid"/>
            <a:round/>
            <a:headEnd type="none" w="sm" len="sm"/>
            <a:tailEnd type="none" w="sm" len="sm"/>
          </a:ln>
        </p:spPr>
      </p:pic>
      <p:pic>
        <p:nvPicPr>
          <p:cNvPr id="1098" name="Google Shape;1098;p132"/>
          <p:cNvPicPr preferRelativeResize="0"/>
          <p:nvPr/>
        </p:nvPicPr>
        <p:blipFill rotWithShape="1">
          <a:blip r:embed="rId4">
            <a:alphaModFix/>
          </a:blip>
          <a:srcRect l="29815" t="1343" r="31210" b="63025"/>
          <a:stretch/>
        </p:blipFill>
        <p:spPr>
          <a:xfrm>
            <a:off x="4815375" y="1646200"/>
            <a:ext cx="5626124" cy="9532733"/>
          </a:xfrm>
          <a:prstGeom prst="rect">
            <a:avLst/>
          </a:prstGeom>
          <a:noFill/>
          <a:ln w="9525" cap="flat" cmpd="sng">
            <a:solidFill>
              <a:schemeClr val="dk2"/>
            </a:solidFill>
            <a:prstDash val="solid"/>
            <a:round/>
            <a:headEnd type="none" w="sm" len="sm"/>
            <a:tailEnd type="none" w="sm" len="sm"/>
          </a:ln>
        </p:spPr>
      </p:pic>
      <p:pic>
        <p:nvPicPr>
          <p:cNvPr id="1099" name="Google Shape;1099;p132"/>
          <p:cNvPicPr preferRelativeResize="0"/>
          <p:nvPr/>
        </p:nvPicPr>
        <p:blipFill rotWithShape="1">
          <a:blip r:embed="rId4">
            <a:alphaModFix/>
          </a:blip>
          <a:srcRect l="29815" t="36996" r="31210" b="27372"/>
          <a:stretch/>
        </p:blipFill>
        <p:spPr>
          <a:xfrm>
            <a:off x="10981800" y="1646200"/>
            <a:ext cx="5626124" cy="9532733"/>
          </a:xfrm>
          <a:prstGeom prst="rect">
            <a:avLst/>
          </a:prstGeom>
          <a:noFill/>
          <a:ln w="9525" cap="flat" cmpd="sng">
            <a:solidFill>
              <a:schemeClr val="dk2"/>
            </a:solidFill>
            <a:prstDash val="solid"/>
            <a:round/>
            <a:headEnd type="none" w="sm" len="sm"/>
            <a:tailEnd type="none" w="sm" len="sm"/>
          </a:ln>
        </p:spPr>
      </p:pic>
      <p:pic>
        <p:nvPicPr>
          <p:cNvPr id="1100" name="Google Shape;1100;p132"/>
          <p:cNvPicPr preferRelativeResize="0"/>
          <p:nvPr/>
        </p:nvPicPr>
        <p:blipFill rotWithShape="1">
          <a:blip r:embed="rId4">
            <a:alphaModFix/>
          </a:blip>
          <a:srcRect l="29815" t="63898" r="31210" b="470"/>
          <a:stretch/>
        </p:blipFill>
        <p:spPr>
          <a:xfrm>
            <a:off x="17148225" y="1646200"/>
            <a:ext cx="5626124" cy="9532733"/>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04"/>
        <p:cNvGrpSpPr/>
        <p:nvPr/>
      </p:nvGrpSpPr>
      <p:grpSpPr>
        <a:xfrm>
          <a:off x="0" y="0"/>
          <a:ext cx="0" cy="0"/>
          <a:chOff x="0" y="0"/>
          <a:chExt cx="0" cy="0"/>
        </a:xfrm>
      </p:grpSpPr>
      <p:pic>
        <p:nvPicPr>
          <p:cNvPr id="1105" name="Google Shape;1105;p133"/>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1106" name="Google Shape;1106;p133"/>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1107" name="Google Shape;1107;p133"/>
          <p:cNvSpPr txBox="1"/>
          <p:nvPr/>
        </p:nvSpPr>
        <p:spPr>
          <a:xfrm>
            <a:off x="442850" y="479675"/>
            <a:ext cx="9758100" cy="9606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BHA EMAIL AUTOMATED JOURNEY </a:t>
            </a:r>
            <a:endParaRPr sz="3600" b="1">
              <a:solidFill>
                <a:srgbClr val="003B53"/>
              </a:solidFill>
              <a:latin typeface="Montserrat"/>
              <a:ea typeface="Montserrat"/>
              <a:cs typeface="Montserrat"/>
              <a:sym typeface="Montserrat"/>
            </a:endParaRPr>
          </a:p>
          <a:p>
            <a:pPr marL="0" lvl="0" indent="0" algn="l" rtl="0">
              <a:lnSpc>
                <a:spcPct val="70000"/>
              </a:lnSpc>
              <a:spcBef>
                <a:spcPts val="0"/>
              </a:spcBef>
              <a:spcAft>
                <a:spcPts val="0"/>
              </a:spcAft>
              <a:buNone/>
            </a:pPr>
            <a:r>
              <a:rPr lang="en-US" sz="3600" b="1">
                <a:solidFill>
                  <a:srgbClr val="003B53"/>
                </a:solidFill>
                <a:latin typeface="Montserrat"/>
                <a:ea typeface="Montserrat"/>
                <a:cs typeface="Montserrat"/>
                <a:sym typeface="Montserrat"/>
              </a:rPr>
              <a:t>Email 2 - Follow Up - Calendly Link</a:t>
            </a:r>
            <a:endParaRPr sz="3600" b="1">
              <a:solidFill>
                <a:srgbClr val="003B53"/>
              </a:solidFill>
              <a:latin typeface="Montserrat"/>
              <a:ea typeface="Montserrat"/>
              <a:cs typeface="Montserrat"/>
              <a:sym typeface="Montserrat"/>
            </a:endParaRPr>
          </a:p>
        </p:txBody>
      </p:sp>
      <p:pic>
        <p:nvPicPr>
          <p:cNvPr id="1108" name="Google Shape;1108;p133"/>
          <p:cNvPicPr preferRelativeResize="0"/>
          <p:nvPr/>
        </p:nvPicPr>
        <p:blipFill rotWithShape="1">
          <a:blip r:embed="rId4">
            <a:alphaModFix/>
          </a:blip>
          <a:srcRect l="29554" r="29640"/>
          <a:stretch/>
        </p:blipFill>
        <p:spPr>
          <a:xfrm>
            <a:off x="4358187" y="1630775"/>
            <a:ext cx="1456075" cy="11455048"/>
          </a:xfrm>
          <a:prstGeom prst="rect">
            <a:avLst/>
          </a:prstGeom>
          <a:noFill/>
          <a:ln w="9525" cap="flat" cmpd="sng">
            <a:solidFill>
              <a:schemeClr val="dk2"/>
            </a:solidFill>
            <a:prstDash val="solid"/>
            <a:round/>
            <a:headEnd type="none" w="sm" len="sm"/>
            <a:tailEnd type="none" w="sm" len="sm"/>
          </a:ln>
        </p:spPr>
      </p:pic>
      <p:pic>
        <p:nvPicPr>
          <p:cNvPr id="1109" name="Google Shape;1109;p133"/>
          <p:cNvPicPr preferRelativeResize="0"/>
          <p:nvPr/>
        </p:nvPicPr>
        <p:blipFill rotWithShape="1">
          <a:blip r:embed="rId4">
            <a:alphaModFix/>
          </a:blip>
          <a:srcRect l="29554" t="778" r="29640" b="66506"/>
          <a:stretch/>
        </p:blipFill>
        <p:spPr>
          <a:xfrm>
            <a:off x="6849650" y="1630775"/>
            <a:ext cx="4393791" cy="11308273"/>
          </a:xfrm>
          <a:prstGeom prst="rect">
            <a:avLst/>
          </a:prstGeom>
          <a:noFill/>
          <a:ln w="9525" cap="flat" cmpd="sng">
            <a:solidFill>
              <a:schemeClr val="dk2"/>
            </a:solidFill>
            <a:prstDash val="solid"/>
            <a:round/>
            <a:headEnd type="none" w="sm" len="sm"/>
            <a:tailEnd type="none" w="sm" len="sm"/>
          </a:ln>
        </p:spPr>
      </p:pic>
      <p:pic>
        <p:nvPicPr>
          <p:cNvPr id="1110" name="Google Shape;1110;p133"/>
          <p:cNvPicPr preferRelativeResize="0"/>
          <p:nvPr/>
        </p:nvPicPr>
        <p:blipFill rotWithShape="1">
          <a:blip r:embed="rId4">
            <a:alphaModFix/>
          </a:blip>
          <a:srcRect l="29554" t="33320" r="29640" b="33964"/>
          <a:stretch/>
        </p:blipFill>
        <p:spPr>
          <a:xfrm>
            <a:off x="11555950" y="1630775"/>
            <a:ext cx="4393791" cy="11308273"/>
          </a:xfrm>
          <a:prstGeom prst="rect">
            <a:avLst/>
          </a:prstGeom>
          <a:noFill/>
          <a:ln w="9525" cap="flat" cmpd="sng">
            <a:solidFill>
              <a:schemeClr val="dk2"/>
            </a:solidFill>
            <a:prstDash val="solid"/>
            <a:round/>
            <a:headEnd type="none" w="sm" len="sm"/>
            <a:tailEnd type="none" w="sm" len="sm"/>
          </a:ln>
        </p:spPr>
      </p:pic>
      <p:pic>
        <p:nvPicPr>
          <p:cNvPr id="1111" name="Google Shape;1111;p133"/>
          <p:cNvPicPr preferRelativeResize="0"/>
          <p:nvPr/>
        </p:nvPicPr>
        <p:blipFill rotWithShape="1">
          <a:blip r:embed="rId4">
            <a:alphaModFix/>
          </a:blip>
          <a:srcRect l="29554" t="65767" r="29640" b="1517"/>
          <a:stretch/>
        </p:blipFill>
        <p:spPr>
          <a:xfrm>
            <a:off x="16390809" y="1630775"/>
            <a:ext cx="4393791" cy="11308273"/>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115"/>
        <p:cNvGrpSpPr/>
        <p:nvPr/>
      </p:nvGrpSpPr>
      <p:grpSpPr>
        <a:xfrm>
          <a:off x="0" y="0"/>
          <a:ext cx="0" cy="0"/>
          <a:chOff x="0" y="0"/>
          <a:chExt cx="0" cy="0"/>
        </a:xfrm>
      </p:grpSpPr>
      <p:pic>
        <p:nvPicPr>
          <p:cNvPr id="1116" name="Google Shape;1116;p134"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117" name="Google Shape;1117;p134"/>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BRAND BRICKS</a:t>
            </a:r>
            <a:endParaRPr sz="20000">
              <a:solidFill>
                <a:srgbClr val="FFFFFF"/>
              </a:solidFill>
              <a:latin typeface="Montserrat ExtraBold"/>
              <a:ea typeface="Montserrat ExtraBold"/>
              <a:cs typeface="Montserrat ExtraBold"/>
              <a:sym typeface="Montserrat ExtraBold"/>
            </a:endParaRPr>
          </a:p>
        </p:txBody>
      </p:sp>
      <p:sp>
        <p:nvSpPr>
          <p:cNvPr id="1118" name="Google Shape;1118;p134"/>
          <p:cNvSpPr txBox="1"/>
          <p:nvPr/>
        </p:nvSpPr>
        <p:spPr>
          <a:xfrm>
            <a:off x="7371650" y="8410200"/>
            <a:ext cx="9441000" cy="5305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400">
                <a:solidFill>
                  <a:schemeClr val="lt1"/>
                </a:solidFill>
                <a:latin typeface="Montserrat"/>
                <a:ea typeface="Montserrat"/>
                <a:cs typeface="Montserrat"/>
                <a:sym typeface="Montserrat"/>
              </a:rPr>
              <a:t>Great brands are built brick by brick. Like a Lego set, our brand architecture is designed as a modular system and story and design pieces that can be quickly assembled for a variety of  expressions and situations. </a:t>
            </a:r>
            <a:endParaRPr sz="2400">
              <a:solidFill>
                <a:schemeClr val="lt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pic>
        <p:nvPicPr>
          <p:cNvPr id="1119" name="Google Shape;1119;p134" descr="Google Shape;1032;p142"/>
          <p:cNvPicPr preferRelativeResize="0"/>
          <p:nvPr/>
        </p:nvPicPr>
        <p:blipFill rotWithShape="1">
          <a:blip r:embed="rId4">
            <a:alphaModFix/>
          </a:blip>
          <a:srcRect/>
          <a:stretch/>
        </p:blipFill>
        <p:spPr>
          <a:xfrm>
            <a:off x="10964573" y="3516801"/>
            <a:ext cx="2454850" cy="24547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pic>
        <p:nvPicPr>
          <p:cNvPr id="1124" name="Google Shape;1124;p135"/>
          <p:cNvPicPr preferRelativeResize="0"/>
          <p:nvPr/>
        </p:nvPicPr>
        <p:blipFill rotWithShape="1">
          <a:blip r:embed="rId3">
            <a:alphaModFix/>
          </a:blip>
          <a:srcRect l="22061" r="11409"/>
          <a:stretch/>
        </p:blipFill>
        <p:spPr>
          <a:xfrm>
            <a:off x="1100000" y="206825"/>
            <a:ext cx="5898377" cy="13302349"/>
          </a:xfrm>
          <a:prstGeom prst="rect">
            <a:avLst/>
          </a:prstGeom>
          <a:noFill/>
          <a:ln>
            <a:noFill/>
          </a:ln>
        </p:spPr>
      </p:pic>
      <p:pic>
        <p:nvPicPr>
          <p:cNvPr id="1125" name="Google Shape;1125;p135"/>
          <p:cNvPicPr preferRelativeResize="0"/>
          <p:nvPr/>
        </p:nvPicPr>
        <p:blipFill>
          <a:blip r:embed="rId4">
            <a:alphaModFix/>
          </a:blip>
          <a:stretch>
            <a:fillRect/>
          </a:stretch>
        </p:blipFill>
        <p:spPr>
          <a:xfrm>
            <a:off x="7237287" y="7097813"/>
            <a:ext cx="11315414" cy="6411371"/>
          </a:xfrm>
          <a:prstGeom prst="rect">
            <a:avLst/>
          </a:prstGeom>
          <a:noFill/>
          <a:ln>
            <a:noFill/>
          </a:ln>
        </p:spPr>
      </p:pic>
      <p:pic>
        <p:nvPicPr>
          <p:cNvPr id="1126" name="Google Shape;1126;p135"/>
          <p:cNvPicPr preferRelativeResize="0"/>
          <p:nvPr/>
        </p:nvPicPr>
        <p:blipFill rotWithShape="1">
          <a:blip r:embed="rId5">
            <a:alphaModFix/>
          </a:blip>
          <a:srcRect t="4780"/>
          <a:stretch/>
        </p:blipFill>
        <p:spPr>
          <a:xfrm>
            <a:off x="18791600" y="7100789"/>
            <a:ext cx="4492399" cy="6408387"/>
          </a:xfrm>
          <a:prstGeom prst="rect">
            <a:avLst/>
          </a:prstGeom>
          <a:noFill/>
          <a:ln>
            <a:noFill/>
          </a:ln>
        </p:spPr>
      </p:pic>
      <p:pic>
        <p:nvPicPr>
          <p:cNvPr id="1127" name="Google Shape;1127;p135"/>
          <p:cNvPicPr preferRelativeResize="0"/>
          <p:nvPr/>
        </p:nvPicPr>
        <p:blipFill rotWithShape="1">
          <a:blip r:embed="rId6">
            <a:alphaModFix/>
          </a:blip>
          <a:srcRect b="872"/>
          <a:stretch/>
        </p:blipFill>
        <p:spPr>
          <a:xfrm>
            <a:off x="7237275" y="206825"/>
            <a:ext cx="4466100" cy="6640574"/>
          </a:xfrm>
          <a:prstGeom prst="rect">
            <a:avLst/>
          </a:prstGeom>
          <a:noFill/>
          <a:ln>
            <a:noFill/>
          </a:ln>
        </p:spPr>
      </p:pic>
      <p:pic>
        <p:nvPicPr>
          <p:cNvPr id="1128" name="Google Shape;1128;p135"/>
          <p:cNvPicPr preferRelativeResize="0"/>
          <p:nvPr/>
        </p:nvPicPr>
        <p:blipFill rotWithShape="1">
          <a:blip r:embed="rId7">
            <a:alphaModFix/>
          </a:blip>
          <a:srcRect b="872"/>
          <a:stretch/>
        </p:blipFill>
        <p:spPr>
          <a:xfrm>
            <a:off x="18818975" y="206825"/>
            <a:ext cx="4465024" cy="6640573"/>
          </a:xfrm>
          <a:prstGeom prst="rect">
            <a:avLst/>
          </a:prstGeom>
          <a:noFill/>
          <a:ln>
            <a:noFill/>
          </a:ln>
        </p:spPr>
      </p:pic>
      <p:pic>
        <p:nvPicPr>
          <p:cNvPr id="1129" name="Google Shape;1129;p135"/>
          <p:cNvPicPr preferRelativeResize="0"/>
          <p:nvPr/>
        </p:nvPicPr>
        <p:blipFill rotWithShape="1">
          <a:blip r:embed="rId8">
            <a:alphaModFix/>
          </a:blip>
          <a:srcRect l="8596" r="14851"/>
          <a:stretch/>
        </p:blipFill>
        <p:spPr>
          <a:xfrm>
            <a:off x="11971688" y="206825"/>
            <a:ext cx="6581012" cy="6640576"/>
          </a:xfrm>
          <a:prstGeom prst="rect">
            <a:avLst/>
          </a:prstGeom>
          <a:noFill/>
          <a:ln>
            <a:noFill/>
          </a:ln>
        </p:spPr>
      </p:pic>
      <p:sp>
        <p:nvSpPr>
          <p:cNvPr id="1130" name="Google Shape;1130;p135"/>
          <p:cNvSpPr txBox="1">
            <a:spLocks noGrp="1"/>
          </p:cNvSpPr>
          <p:nvPr>
            <p:ph type="sldNum" idx="12"/>
          </p:nvPr>
        </p:nvSpPr>
        <p:spPr>
          <a:xfrm>
            <a:off x="11954103" y="13073062"/>
            <a:ext cx="466200" cy="477600"/>
          </a:xfrm>
          <a:prstGeom prst="rect">
            <a:avLst/>
          </a:prstGeom>
        </p:spPr>
        <p:txBody>
          <a:bodyPr spcFirstLastPara="1" wrap="square" lIns="71425" tIns="71425" rIns="71425" bIns="71425" anchor="t" anchorCtr="0">
            <a:noAutofit/>
          </a:bodyPr>
          <a:lstStyle/>
          <a:p>
            <a:pPr marL="0" lvl="0" indent="0" algn="ctr" rtl="0">
              <a:spcBef>
                <a:spcPts val="0"/>
              </a:spcBef>
              <a:spcAft>
                <a:spcPts val="0"/>
              </a:spcAft>
              <a:buClr>
                <a:srgbClr val="000000"/>
              </a:buClr>
              <a:buSzPts val="2200"/>
              <a:buFont typeface="Helvetica Neue Light"/>
              <a:buNone/>
            </a:pPr>
            <a:fld id="{00000000-1234-1234-1234-123412341234}" type="slidenum">
              <a:rPr lang="en-US"/>
              <a:t>54</a:t>
            </a:fld>
            <a:endParaRPr sz="2000">
              <a:solidFill>
                <a:srgbClr val="232325"/>
              </a:solidFill>
              <a:latin typeface="Arial"/>
              <a:ea typeface="Arial"/>
              <a:cs typeface="Arial"/>
              <a:sym typeface="Arial"/>
            </a:endParaRPr>
          </a:p>
        </p:txBody>
      </p:sp>
      <p:pic>
        <p:nvPicPr>
          <p:cNvPr id="1131" name="Google Shape;1131;p135"/>
          <p:cNvPicPr preferRelativeResize="0"/>
          <p:nvPr/>
        </p:nvPicPr>
        <p:blipFill>
          <a:blip r:embed="rId9">
            <a:alphaModFix/>
          </a:blip>
          <a:stretch>
            <a:fillRect/>
          </a:stretch>
        </p:blipFill>
        <p:spPr>
          <a:xfrm>
            <a:off x="11881852" y="826458"/>
            <a:ext cx="6909752" cy="534088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35"/>
        <p:cNvGrpSpPr/>
        <p:nvPr/>
      </p:nvGrpSpPr>
      <p:grpSpPr>
        <a:xfrm>
          <a:off x="0" y="0"/>
          <a:ext cx="0" cy="0"/>
          <a:chOff x="0" y="0"/>
          <a:chExt cx="0" cy="0"/>
        </a:xfrm>
      </p:grpSpPr>
      <p:pic>
        <p:nvPicPr>
          <p:cNvPr id="1136" name="Google Shape;1136;p136"/>
          <p:cNvPicPr preferRelativeResize="0"/>
          <p:nvPr/>
        </p:nvPicPr>
        <p:blipFill>
          <a:blip r:embed="rId3">
            <a:alphaModFix/>
          </a:blip>
          <a:stretch>
            <a:fillRect/>
          </a:stretch>
        </p:blipFill>
        <p:spPr>
          <a:xfrm>
            <a:off x="18879025" y="873000"/>
            <a:ext cx="4050601" cy="3128931"/>
          </a:xfrm>
          <a:prstGeom prst="rect">
            <a:avLst/>
          </a:prstGeom>
          <a:noFill/>
          <a:ln>
            <a:noFill/>
          </a:ln>
        </p:spPr>
      </p:pic>
      <p:pic>
        <p:nvPicPr>
          <p:cNvPr id="1137" name="Google Shape;1137;p136"/>
          <p:cNvPicPr preferRelativeResize="0"/>
          <p:nvPr/>
        </p:nvPicPr>
        <p:blipFill>
          <a:blip r:embed="rId4">
            <a:alphaModFix/>
          </a:blip>
          <a:stretch>
            <a:fillRect/>
          </a:stretch>
        </p:blipFill>
        <p:spPr>
          <a:xfrm>
            <a:off x="12571562" y="3002599"/>
            <a:ext cx="7555123" cy="5836049"/>
          </a:xfrm>
          <a:prstGeom prst="rect">
            <a:avLst/>
          </a:prstGeom>
          <a:noFill/>
          <a:ln>
            <a:noFill/>
          </a:ln>
        </p:spPr>
      </p:pic>
      <p:pic>
        <p:nvPicPr>
          <p:cNvPr id="1138" name="Google Shape;1138;p136"/>
          <p:cNvPicPr preferRelativeResize="0"/>
          <p:nvPr/>
        </p:nvPicPr>
        <p:blipFill rotWithShape="1">
          <a:blip r:embed="rId5">
            <a:alphaModFix/>
          </a:blip>
          <a:srcRect l="22061" r="11409"/>
          <a:stretch/>
        </p:blipFill>
        <p:spPr>
          <a:xfrm>
            <a:off x="9896375" y="915975"/>
            <a:ext cx="4124952" cy="9302799"/>
          </a:xfrm>
          <a:prstGeom prst="rect">
            <a:avLst/>
          </a:prstGeom>
          <a:noFill/>
          <a:ln>
            <a:noFill/>
          </a:ln>
        </p:spPr>
      </p:pic>
      <p:sp>
        <p:nvSpPr>
          <p:cNvPr id="1139" name="Google Shape;1139;p136"/>
          <p:cNvSpPr txBox="1"/>
          <p:nvPr/>
        </p:nvSpPr>
        <p:spPr>
          <a:xfrm>
            <a:off x="97686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PEOPLE PHOTOGRAPHY</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200" b="1">
                <a:solidFill>
                  <a:srgbClr val="3487A2"/>
                </a:solidFill>
                <a:latin typeface="Montserrat"/>
                <a:ea typeface="Montserrat"/>
                <a:cs typeface="Montserrat"/>
                <a:sym typeface="Montserrat"/>
              </a:rPr>
              <a:t>GROWTH MINDSET</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Entrepreneur leaders with a growth mindset who leverage fractional services for expertise and growth, but not for legal. </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1140" name="Google Shape;1140;p136"/>
          <p:cNvSpPr/>
          <p:nvPr/>
        </p:nvSpPr>
        <p:spPr>
          <a:xfrm>
            <a:off x="5877670" y="5634171"/>
            <a:ext cx="3377700" cy="4584600"/>
          </a:xfrm>
          <a:prstGeom prst="rect">
            <a:avLst/>
          </a:prstGeom>
          <a:gradFill>
            <a:gsLst>
              <a:gs pos="0">
                <a:srgbClr val="FFFAEB"/>
              </a:gs>
              <a:gs pos="100000">
                <a:srgbClr val="D98D00"/>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136"/>
          <p:cNvSpPr/>
          <p:nvPr/>
        </p:nvSpPr>
        <p:spPr>
          <a:xfrm>
            <a:off x="5877670" y="915975"/>
            <a:ext cx="3377700" cy="45846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36"/>
          <p:cNvSpPr txBox="1"/>
          <p:nvPr/>
        </p:nvSpPr>
        <p:spPr>
          <a:xfrm>
            <a:off x="5877670" y="10552875"/>
            <a:ext cx="33777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YELLOW GRADIENTS</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200" b="1">
                <a:solidFill>
                  <a:srgbClr val="3487A2"/>
                </a:solidFill>
                <a:latin typeface="Montserrat"/>
                <a:ea typeface="Montserrat"/>
                <a:cs typeface="Montserrat"/>
                <a:sym typeface="Montserrat"/>
              </a:rPr>
              <a:t>POWER OF LAW</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Equinox enables entrepreneurs to go boldly into the unknown with the full power of law in their corner.</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1143" name="Google Shape;1143;p136"/>
          <p:cNvSpPr/>
          <p:nvPr/>
        </p:nvSpPr>
        <p:spPr>
          <a:xfrm>
            <a:off x="2300050" y="5634171"/>
            <a:ext cx="3377700" cy="4584600"/>
          </a:xfrm>
          <a:prstGeom prst="rect">
            <a:avLst/>
          </a:prstGeom>
          <a:gradFill>
            <a:gsLst>
              <a:gs pos="0">
                <a:srgbClr val="93BCCD"/>
              </a:gs>
              <a:gs pos="100000">
                <a:srgbClr val="003B5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136"/>
          <p:cNvSpPr/>
          <p:nvPr/>
        </p:nvSpPr>
        <p:spPr>
          <a:xfrm>
            <a:off x="2300050" y="915975"/>
            <a:ext cx="3377700" cy="4584600"/>
          </a:xfrm>
          <a:prstGeom prst="rect">
            <a:avLst/>
          </a:prstGeom>
          <a:gradFill>
            <a:gsLst>
              <a:gs pos="0">
                <a:srgbClr val="93BCCD"/>
              </a:gs>
              <a:gs pos="100000">
                <a:srgbClr val="003B5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36"/>
          <p:cNvSpPr txBox="1"/>
          <p:nvPr/>
        </p:nvSpPr>
        <p:spPr>
          <a:xfrm>
            <a:off x="2300050" y="10552875"/>
            <a:ext cx="33777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BLUE GRADIENTS</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200" b="1">
                <a:solidFill>
                  <a:srgbClr val="3487A2"/>
                </a:solidFill>
                <a:latin typeface="Montserrat"/>
                <a:ea typeface="Montserrat"/>
                <a:cs typeface="Montserrat"/>
                <a:sym typeface="Montserrat"/>
              </a:rPr>
              <a:t>STRATEGIC ADVANTAGE</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Get the same strategic advantage as the mega corps.</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1146" name="Google Shape;1146;p136"/>
          <p:cNvSpPr txBox="1"/>
          <p:nvPr/>
        </p:nvSpPr>
        <p:spPr>
          <a:xfrm>
            <a:off x="143238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ICON LOGO</a:t>
            </a:r>
            <a:br>
              <a:rPr lang="en-US" sz="1800" b="1">
                <a:solidFill>
                  <a:schemeClr val="dk1"/>
                </a:solidFill>
                <a:latin typeface="Montserrat"/>
                <a:ea typeface="Montserrat"/>
                <a:cs typeface="Montserrat"/>
                <a:sym typeface="Montserrat"/>
              </a:rPr>
            </a:br>
            <a:r>
              <a:rPr lang="en-US" sz="1200" b="1">
                <a:solidFill>
                  <a:srgbClr val="3487A2"/>
                </a:solidFill>
                <a:latin typeface="Montserrat"/>
                <a:ea typeface="Montserrat"/>
                <a:cs typeface="Montserrat"/>
                <a:sym typeface="Montserrat"/>
              </a:rPr>
              <a:t>PERFECTLY ALIGNED</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Law and entrepreneurial experience, perfectly aligned.</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pic>
        <p:nvPicPr>
          <p:cNvPr id="1147" name="Google Shape;1147;p136"/>
          <p:cNvPicPr preferRelativeResize="0"/>
          <p:nvPr/>
        </p:nvPicPr>
        <p:blipFill>
          <a:blip r:embed="rId6">
            <a:alphaModFix/>
          </a:blip>
          <a:stretch>
            <a:fillRect/>
          </a:stretch>
        </p:blipFill>
        <p:spPr>
          <a:xfrm>
            <a:off x="18879025" y="7131854"/>
            <a:ext cx="4050601" cy="3130921"/>
          </a:xfrm>
          <a:prstGeom prst="rect">
            <a:avLst/>
          </a:prstGeom>
          <a:noFill/>
          <a:ln>
            <a:noFill/>
          </a:ln>
        </p:spPr>
      </p:pic>
      <p:pic>
        <p:nvPicPr>
          <p:cNvPr id="1148" name="Google Shape;1148;p136"/>
          <p:cNvPicPr preferRelativeResize="0"/>
          <p:nvPr/>
        </p:nvPicPr>
        <p:blipFill>
          <a:blip r:embed="rId7">
            <a:alphaModFix/>
          </a:blip>
          <a:stretch>
            <a:fillRect/>
          </a:stretch>
        </p:blipFill>
        <p:spPr>
          <a:xfrm>
            <a:off x="18879025" y="4001925"/>
            <a:ext cx="4050601" cy="3130921"/>
          </a:xfrm>
          <a:prstGeom prst="rect">
            <a:avLst/>
          </a:prstGeom>
          <a:noFill/>
          <a:ln>
            <a:noFill/>
          </a:ln>
        </p:spPr>
      </p:pic>
      <p:sp>
        <p:nvSpPr>
          <p:cNvPr id="1149" name="Google Shape;1149;p136"/>
          <p:cNvSpPr txBox="1"/>
          <p:nvPr/>
        </p:nvSpPr>
        <p:spPr>
          <a:xfrm>
            <a:off x="189810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WORDMARK</a:t>
            </a:r>
            <a:br>
              <a:rPr lang="en-US" sz="1800" b="1">
                <a:solidFill>
                  <a:schemeClr val="dk1"/>
                </a:solidFill>
                <a:latin typeface="Montserrat"/>
                <a:ea typeface="Montserrat"/>
                <a:cs typeface="Montserrat"/>
                <a:sym typeface="Montserrat"/>
              </a:rPr>
            </a:br>
            <a:r>
              <a:rPr lang="en-US" sz="1200" b="1">
                <a:solidFill>
                  <a:srgbClr val="3487A2"/>
                </a:solidFill>
                <a:latin typeface="Montserrat"/>
                <a:ea typeface="Montserrat"/>
                <a:cs typeface="Montserrat"/>
                <a:sym typeface="Montserrat"/>
              </a:rPr>
              <a:t>BOLDLY GO</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Enter Equinox Business Law Group, a team of Entrepreneurs who are also attorneys on a mission to enable all business leaders to go boldly into the unknown. </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1153"/>
        <p:cNvGrpSpPr/>
        <p:nvPr/>
      </p:nvGrpSpPr>
      <p:grpSpPr>
        <a:xfrm>
          <a:off x="0" y="0"/>
          <a:ext cx="0" cy="0"/>
          <a:chOff x="0" y="0"/>
          <a:chExt cx="0" cy="0"/>
        </a:xfrm>
      </p:grpSpPr>
      <p:pic>
        <p:nvPicPr>
          <p:cNvPr id="1154" name="Google Shape;1154;p137"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155" name="Google Shape;1155;p137"/>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STORY BRICKS</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1156" name="Google Shape;1156;p137"/>
          <p:cNvPicPr preferRelativeResize="0"/>
          <p:nvPr/>
        </p:nvPicPr>
        <p:blipFill>
          <a:blip r:embed="rId4">
            <a:alphaModFix/>
          </a:blip>
          <a:stretch>
            <a:fillRect/>
          </a:stretch>
        </p:blipFill>
        <p:spPr>
          <a:xfrm>
            <a:off x="11011338" y="3609725"/>
            <a:ext cx="2680873" cy="232350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cxnSp>
        <p:nvCxnSpPr>
          <p:cNvPr id="1161" name="Google Shape;1161;p138"/>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1162" name="Google Shape;1162;p138"/>
          <p:cNvCxnSpPr/>
          <p:nvPr/>
        </p:nvCxnSpPr>
        <p:spPr>
          <a:xfrm>
            <a:off x="2777933" y="6029647"/>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1163" name="Google Shape;1163;p138"/>
          <p:cNvCxnSpPr/>
          <p:nvPr/>
        </p:nvCxnSpPr>
        <p:spPr>
          <a:xfrm>
            <a:off x="2777933" y="8817654"/>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164" name="Google Shape;1164;p138"/>
          <p:cNvSpPr txBox="1"/>
          <p:nvPr/>
        </p:nvSpPr>
        <p:spPr>
          <a:xfrm>
            <a:off x="277792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LINE</a:t>
            </a:r>
            <a:endParaRPr>
              <a:latin typeface="Montserrat"/>
              <a:ea typeface="Montserrat"/>
              <a:cs typeface="Montserrat"/>
              <a:sym typeface="Montserrat"/>
            </a:endParaRPr>
          </a:p>
        </p:txBody>
      </p:sp>
      <p:sp>
        <p:nvSpPr>
          <p:cNvPr id="1165" name="Google Shape;1165;p138"/>
          <p:cNvSpPr txBox="1"/>
          <p:nvPr/>
        </p:nvSpPr>
        <p:spPr>
          <a:xfrm>
            <a:off x="2777920" y="5529869"/>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SENTENCE</a:t>
            </a:r>
            <a:endParaRPr>
              <a:latin typeface="Montserrat"/>
              <a:ea typeface="Montserrat"/>
              <a:cs typeface="Montserrat"/>
              <a:sym typeface="Montserrat"/>
            </a:endParaRPr>
          </a:p>
        </p:txBody>
      </p:sp>
      <p:sp>
        <p:nvSpPr>
          <p:cNvPr id="1166" name="Google Shape;1166;p138"/>
          <p:cNvSpPr txBox="1"/>
          <p:nvPr/>
        </p:nvSpPr>
        <p:spPr>
          <a:xfrm>
            <a:off x="2777920" y="8202521"/>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PARAGRAPH</a:t>
            </a:r>
            <a:endParaRPr>
              <a:latin typeface="Montserrat"/>
              <a:ea typeface="Montserrat"/>
              <a:cs typeface="Montserrat"/>
              <a:sym typeface="Montserrat"/>
            </a:endParaRPr>
          </a:p>
        </p:txBody>
      </p:sp>
      <p:sp>
        <p:nvSpPr>
          <p:cNvPr id="1167" name="Google Shape;1167;p138"/>
          <p:cNvSpPr txBox="1"/>
          <p:nvPr/>
        </p:nvSpPr>
        <p:spPr>
          <a:xfrm>
            <a:off x="12958427" y="33227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PAGE</a:t>
            </a:r>
            <a:endParaRPr>
              <a:latin typeface="Montserrat"/>
              <a:ea typeface="Montserrat"/>
              <a:cs typeface="Montserrat"/>
              <a:sym typeface="Montserrat"/>
            </a:endParaRPr>
          </a:p>
        </p:txBody>
      </p:sp>
      <p:cxnSp>
        <p:nvCxnSpPr>
          <p:cNvPr id="1168" name="Google Shape;1168;p138"/>
          <p:cNvCxnSpPr/>
          <p:nvPr/>
        </p:nvCxnSpPr>
        <p:spPr>
          <a:xfrm>
            <a:off x="2777933" y="12511321"/>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1169" name="Google Shape;1169;p138"/>
          <p:cNvCxnSpPr/>
          <p:nvPr/>
        </p:nvCxnSpPr>
        <p:spPr>
          <a:xfrm>
            <a:off x="13027060" y="3844082"/>
            <a:ext cx="9628200" cy="0"/>
          </a:xfrm>
          <a:prstGeom prst="straightConnector1">
            <a:avLst/>
          </a:prstGeom>
          <a:noFill/>
          <a:ln w="9525" cap="flat" cmpd="sng">
            <a:solidFill>
              <a:srgbClr val="000000"/>
            </a:solidFill>
            <a:prstDash val="solid"/>
            <a:miter lim="400000"/>
            <a:headEnd type="none" w="sm" len="sm"/>
            <a:tailEnd type="none" w="sm" len="sm"/>
          </a:ln>
        </p:spPr>
      </p:cxnSp>
      <p:cxnSp>
        <p:nvCxnSpPr>
          <p:cNvPr id="1170" name="Google Shape;1170;p138"/>
          <p:cNvCxnSpPr/>
          <p:nvPr/>
        </p:nvCxnSpPr>
        <p:spPr>
          <a:xfrm>
            <a:off x="12792724" y="12511321"/>
            <a:ext cx="9628200" cy="0"/>
          </a:xfrm>
          <a:prstGeom prst="straightConnector1">
            <a:avLst/>
          </a:prstGeom>
          <a:noFill/>
          <a:ln w="9525" cap="flat" cmpd="sng">
            <a:solidFill>
              <a:srgbClr val="000000"/>
            </a:solidFill>
            <a:prstDash val="solid"/>
            <a:miter lim="400000"/>
            <a:headEnd type="none" w="sm" len="sm"/>
            <a:tailEnd type="none" w="sm" len="sm"/>
          </a:ln>
        </p:spPr>
      </p:cxnSp>
      <p:sp>
        <p:nvSpPr>
          <p:cNvPr id="1171" name="Google Shape;1171;p138"/>
          <p:cNvSpPr txBox="1"/>
          <p:nvPr/>
        </p:nvSpPr>
        <p:spPr>
          <a:xfrm>
            <a:off x="2815523" y="4221286"/>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Go boldly into the unknown with Equinox Strategic Legal Counsel on your side.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72" name="Google Shape;1172;p138"/>
          <p:cNvSpPr txBox="1"/>
          <p:nvPr/>
        </p:nvSpPr>
        <p:spPr>
          <a:xfrm>
            <a:off x="13015575" y="4396201"/>
            <a:ext cx="9651000" cy="10727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Entrepreneurs exist to challenge the status quo. The power of law exists to level the playing field, but is often used against those who “don’t know, what they don’t know.”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Enter Equinox, a team of Entrepreneurs who are also attorneys on a mission to enable all business leaders to go boldly into the unknown.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We remove the barriers of costs, response time, and complexity so that every business can have a “Chief Legal Officer” on their team, giving them the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The Equinox Strategic General Counsel model provides you with a team of business-minded attorneys at a fixed monthly cost. So you can get the help you need when you need it.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73" name="Google Shape;1173;p138"/>
          <p:cNvSpPr txBox="1"/>
          <p:nvPr/>
        </p:nvSpPr>
        <p:spPr>
          <a:xfrm>
            <a:off x="2815523" y="6508341"/>
            <a:ext cx="8565900" cy="1228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Strategic Legal Counsel on your team. </a:t>
            </a: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74" name="Google Shape;1174;p138"/>
          <p:cNvSpPr txBox="1"/>
          <p:nvPr/>
        </p:nvSpPr>
        <p:spPr>
          <a:xfrm>
            <a:off x="2777933" y="9184556"/>
            <a:ext cx="8565900" cy="29598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The power of law is often used against those who “don’t know, what they don’t know.”  Not anymore. Equinox levels the field for entrepreneurs. Our Strategic Legal Counsel For Entrepreneurs removes the barriers of costs, response time, and complexities so your business can go boldly into the unknown.</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75" name="Google Shape;1175;p138"/>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Montserrat"/>
                <a:ea typeface="Montserrat"/>
                <a:cs typeface="Montserrat"/>
                <a:sym typeface="Montserrat"/>
              </a:rPr>
              <a:t>BRAND NARRATIVE</a:t>
            </a:r>
            <a:endParaRPr sz="3000" b="1" i="1">
              <a:solidFill>
                <a:srgbClr val="222222"/>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1176" name="Google Shape;1176;p138"/>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77" name="Google Shape;1177;p138"/>
          <p:cNvSpPr txBox="1"/>
          <p:nvPr/>
        </p:nvSpPr>
        <p:spPr>
          <a:xfrm>
            <a:off x="2073975" y="1346275"/>
            <a:ext cx="7382400" cy="12201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1800" i="1">
                <a:latin typeface="Montserrat"/>
                <a:ea typeface="Montserrat"/>
                <a:cs typeface="Montserrat"/>
                <a:sym typeface="Montserrat"/>
              </a:rPr>
              <a:t>Copy for use in introductory, brand storytelling. Ex. website, social media, company profile listings.  </a:t>
            </a:r>
            <a:endParaRPr sz="1800" i="1">
              <a:latin typeface="Montserrat"/>
              <a:ea typeface="Montserrat"/>
              <a:cs typeface="Montserrat"/>
              <a:sym typeface="Montserra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cxnSp>
        <p:nvCxnSpPr>
          <p:cNvPr id="1182" name="Google Shape;1182;p139"/>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183" name="Google Shape;1183;p139"/>
          <p:cNvSpPr txBox="1"/>
          <p:nvPr/>
        </p:nvSpPr>
        <p:spPr>
          <a:xfrm>
            <a:off x="2777933" y="3322775"/>
            <a:ext cx="85659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BUSINESS HEALTH ASSESSMENT CONCEPT</a:t>
            </a:r>
            <a:endParaRPr>
              <a:latin typeface="Montserrat"/>
              <a:ea typeface="Montserrat"/>
              <a:cs typeface="Montserrat"/>
              <a:sym typeface="Montserrat"/>
            </a:endParaRPr>
          </a:p>
        </p:txBody>
      </p:sp>
      <p:sp>
        <p:nvSpPr>
          <p:cNvPr id="1184" name="Google Shape;1184;p139"/>
          <p:cNvSpPr txBox="1"/>
          <p:nvPr/>
        </p:nvSpPr>
        <p:spPr>
          <a:xfrm>
            <a:off x="12958427" y="33227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METAPHOR</a:t>
            </a:r>
            <a:endParaRPr>
              <a:latin typeface="Montserrat"/>
              <a:ea typeface="Montserrat"/>
              <a:cs typeface="Montserrat"/>
              <a:sym typeface="Montserrat"/>
            </a:endParaRPr>
          </a:p>
        </p:txBody>
      </p:sp>
      <p:cxnSp>
        <p:nvCxnSpPr>
          <p:cNvPr id="1185" name="Google Shape;1185;p139"/>
          <p:cNvCxnSpPr/>
          <p:nvPr/>
        </p:nvCxnSpPr>
        <p:spPr>
          <a:xfrm>
            <a:off x="13027060" y="3844082"/>
            <a:ext cx="9628200" cy="0"/>
          </a:xfrm>
          <a:prstGeom prst="straightConnector1">
            <a:avLst/>
          </a:prstGeom>
          <a:noFill/>
          <a:ln w="9525" cap="flat" cmpd="sng">
            <a:solidFill>
              <a:srgbClr val="000000"/>
            </a:solidFill>
            <a:prstDash val="solid"/>
            <a:miter lim="400000"/>
            <a:headEnd type="none" w="sm" len="sm"/>
            <a:tailEnd type="none" w="sm" len="sm"/>
          </a:ln>
        </p:spPr>
      </p:cxnSp>
      <p:sp>
        <p:nvSpPr>
          <p:cNvPr id="1186" name="Google Shape;1186;p139"/>
          <p:cNvSpPr txBox="1"/>
          <p:nvPr/>
        </p:nvSpPr>
        <p:spPr>
          <a:xfrm>
            <a:off x="2815525" y="4221247"/>
            <a:ext cx="8565900" cy="434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Equinox believes that, much like a person, a successful business needs to maintain a healthy balance across its spirit, mind, and body. Our business savvy team takes a holistic view of all three aspects of your operations and guides you in developing a strong legal infrastructure to foster growth and stability. We offer a complimentary Business Health Assessment to identify areas of concern and points of strength across your business’ health and then provide a comprehensive check-up to develop a customized plan to fortify your business's health through strong legal infrastructure.</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87" name="Google Shape;1187;p139"/>
          <p:cNvSpPr txBox="1"/>
          <p:nvPr/>
        </p:nvSpPr>
        <p:spPr>
          <a:xfrm>
            <a:off x="13015575" y="4396200"/>
            <a:ext cx="9882000" cy="10727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Like a person, your business needs to maintain a healthy balance between its spirit, mind, and body to achieve peak performance and to minimize injury. The holistic metaphor allows businesses to see the importance of having a complete and balanced approach to operate with confidence in their current operations and future plans by building their legal infrastructure.</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Spirit</a:t>
            </a:r>
            <a:r>
              <a:rPr lang="en-US" sz="2200">
                <a:latin typeface="Montserrat"/>
                <a:ea typeface="Montserrat"/>
                <a:cs typeface="Montserrat"/>
                <a:sym typeface="Montserrat"/>
              </a:rPr>
              <a:t> — The intangible qualities that give the business its unique identity in the market and culture among its stakeholders (employees, customers).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Mind</a:t>
            </a:r>
            <a:r>
              <a:rPr lang="en-US" sz="2200">
                <a:latin typeface="Montserrat"/>
                <a:ea typeface="Montserrat"/>
                <a:cs typeface="Montserrat"/>
                <a:sym typeface="Montserrat"/>
              </a:rPr>
              <a:t> — The logical aspects, such as decision-making, governance, security, and safety.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Body</a:t>
            </a:r>
            <a:r>
              <a:rPr lang="en-US" sz="2200">
                <a:latin typeface="Montserrat"/>
                <a:ea typeface="Montserrat"/>
                <a:cs typeface="Montserrat"/>
                <a:sym typeface="Montserrat"/>
              </a:rPr>
              <a:t> — The physical assets, such as facilities, inventory, people, intellectual property, and contracts.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Legal infrastructure</a:t>
            </a:r>
            <a:r>
              <a:rPr lang="en-US" sz="2200">
                <a:latin typeface="Montserrat"/>
                <a:ea typeface="Montserrat"/>
                <a:cs typeface="Montserrat"/>
                <a:sym typeface="Montserrat"/>
              </a:rPr>
              <a:t> — Legal infrastructure consists of contracts (including policies), insurance, and entity structure that form a cohesive risk mitigation strategy through documentation and practice that enables businesses to go boldly into the unknown.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88" name="Google Shape;1188;p139"/>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Montserrat"/>
                <a:ea typeface="Montserrat"/>
                <a:cs typeface="Montserrat"/>
                <a:sym typeface="Montserrat"/>
              </a:rPr>
              <a:t>BHA “WHOLE BUSINESS” NARRATIVE</a:t>
            </a:r>
            <a:endParaRPr sz="3000" b="1" i="1">
              <a:solidFill>
                <a:srgbClr val="222222"/>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1189" name="Google Shape;1189;p139"/>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90" name="Google Shape;1190;p139"/>
          <p:cNvSpPr txBox="1"/>
          <p:nvPr/>
        </p:nvSpPr>
        <p:spPr>
          <a:xfrm>
            <a:off x="2073975" y="1346275"/>
            <a:ext cx="7382400" cy="12201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1800" i="1">
                <a:latin typeface="Montserrat"/>
                <a:ea typeface="Montserrat"/>
                <a:cs typeface="Montserrat"/>
                <a:sym typeface="Montserrat"/>
              </a:rPr>
              <a:t>Copy for use in introductory, brand storytelling. Ex. website, social media, company profile listings.  </a:t>
            </a:r>
            <a:endParaRPr sz="1800" i="1">
              <a:latin typeface="Montserrat"/>
              <a:ea typeface="Montserrat"/>
              <a:cs typeface="Montserrat"/>
              <a:sym typeface="Montserra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94"/>
        <p:cNvGrpSpPr/>
        <p:nvPr/>
      </p:nvGrpSpPr>
      <p:grpSpPr>
        <a:xfrm>
          <a:off x="0" y="0"/>
          <a:ext cx="0" cy="0"/>
          <a:chOff x="0" y="0"/>
          <a:chExt cx="0" cy="0"/>
        </a:xfrm>
      </p:grpSpPr>
      <p:cxnSp>
        <p:nvCxnSpPr>
          <p:cNvPr id="1195" name="Google Shape;1195;p140"/>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196" name="Google Shape;1196;p140"/>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197" name="Google Shape;1197;p140"/>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198" name="Google Shape;1198;p140"/>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199" name="Google Shape;1199;p140"/>
          <p:cNvSpPr txBox="1"/>
          <p:nvPr/>
        </p:nvSpPr>
        <p:spPr>
          <a:xfrm>
            <a:off x="2777925" y="4406999"/>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Assessment (Survey)</a:t>
            </a:r>
            <a:endParaRPr sz="2200" b="1">
              <a:latin typeface="Montserrat"/>
              <a:ea typeface="Montserrat"/>
              <a:cs typeface="Montserrat"/>
              <a:sym typeface="Montserrat"/>
            </a:endParaRPr>
          </a:p>
        </p:txBody>
      </p:sp>
      <p:sp>
        <p:nvSpPr>
          <p:cNvPr id="1200" name="Google Shape;1200;p140"/>
          <p:cNvSpPr txBox="1"/>
          <p:nvPr/>
        </p:nvSpPr>
        <p:spPr>
          <a:xfrm>
            <a:off x="12647875" y="4407000"/>
            <a:ext cx="85659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Using the whole person metaphor, spirit, mind, and body of your business, this quick 7-minute survey acts as a comprehensive check-up, identifying areas of opportunity and risk in light of your current operations and future plans. You will receive a complimentary diagnosis report of the health of your business as part of a customized plan to strengthen its legal infrastructure. It’s a quick way to determine where your business stands and what it will take to ensure long term achievement of your business’ goals.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201" name="Google Shape;1201;p140"/>
          <p:cNvSpPr txBox="1"/>
          <p:nvPr/>
        </p:nvSpPr>
        <p:spPr>
          <a:xfrm>
            <a:off x="2777925" y="9155805"/>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Report (Personalized PDF)</a:t>
            </a:r>
            <a:endParaRPr sz="2200" b="1">
              <a:latin typeface="Montserrat"/>
              <a:ea typeface="Montserrat"/>
              <a:cs typeface="Montserrat"/>
              <a:sym typeface="Montserrat"/>
            </a:endParaRPr>
          </a:p>
        </p:txBody>
      </p:sp>
      <p:sp>
        <p:nvSpPr>
          <p:cNvPr id="1202" name="Google Shape;1202;p140"/>
          <p:cNvSpPr txBox="1"/>
          <p:nvPr/>
        </p:nvSpPr>
        <p:spPr>
          <a:xfrm>
            <a:off x="12647875" y="9155800"/>
            <a:ext cx="8722800" cy="4163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After completing the Business Health Assessment Survey, you will receive a complimentary, no-obligation report on the health of your business as part of a customized plan to achieve peak performance and to minimize injury by building strength through legal infrastructure. Your report will show you where your business is performing well as well as highlighting areas of weakness, giving you a quick snapshot of where your business stands. A $2,500 value.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cxnSp>
        <p:nvCxnSpPr>
          <p:cNvPr id="1203" name="Google Shape;1203;p140"/>
          <p:cNvCxnSpPr/>
          <p:nvPr/>
        </p:nvCxnSpPr>
        <p:spPr>
          <a:xfrm>
            <a:off x="2808558" y="8754875"/>
            <a:ext cx="18422100" cy="0"/>
          </a:xfrm>
          <a:prstGeom prst="straightConnector1">
            <a:avLst/>
          </a:prstGeom>
          <a:noFill/>
          <a:ln w="9525" cap="flat" cmpd="sng">
            <a:solidFill>
              <a:srgbClr val="000000"/>
            </a:solidFill>
            <a:prstDash val="solid"/>
            <a:miter lim="400000"/>
            <a:headEnd type="none" w="sm" len="sm"/>
            <a:tailEnd type="none" w="sm" len="sm"/>
          </a:ln>
        </p:spPr>
      </p:cxnSp>
      <p:cxnSp>
        <p:nvCxnSpPr>
          <p:cNvPr id="1204" name="Google Shape;1204;p140"/>
          <p:cNvCxnSpPr/>
          <p:nvPr/>
        </p:nvCxnSpPr>
        <p:spPr>
          <a:xfrm>
            <a:off x="2777933" y="12722919"/>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205" name="Google Shape;1205;p140"/>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206" name="Google Shape;1206;p140"/>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10"/>
        <p:cNvGrpSpPr/>
        <p:nvPr/>
      </p:nvGrpSpPr>
      <p:grpSpPr>
        <a:xfrm>
          <a:off x="0" y="0"/>
          <a:ext cx="0" cy="0"/>
          <a:chOff x="0" y="0"/>
          <a:chExt cx="0" cy="0"/>
        </a:xfrm>
      </p:grpSpPr>
      <p:cxnSp>
        <p:nvCxnSpPr>
          <p:cNvPr id="1211" name="Google Shape;1211;p141"/>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212" name="Google Shape;1212;p141"/>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213" name="Google Shape;1213;p141"/>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214" name="Google Shape;1214;p141"/>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215" name="Google Shape;1215;p141"/>
          <p:cNvSpPr txBox="1"/>
          <p:nvPr/>
        </p:nvSpPr>
        <p:spPr>
          <a:xfrm>
            <a:off x="2777925" y="4406999"/>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Consult (Meeting)</a:t>
            </a:r>
            <a:endParaRPr sz="2200" b="1">
              <a:latin typeface="Montserrat"/>
              <a:ea typeface="Montserrat"/>
              <a:cs typeface="Montserrat"/>
              <a:sym typeface="Montserrat"/>
            </a:endParaRPr>
          </a:p>
        </p:txBody>
      </p:sp>
      <p:sp>
        <p:nvSpPr>
          <p:cNvPr id="1216" name="Google Shape;1216;p141"/>
          <p:cNvSpPr txBox="1"/>
          <p:nvPr/>
        </p:nvSpPr>
        <p:spPr>
          <a:xfrm>
            <a:off x="12647875" y="4407000"/>
            <a:ext cx="106359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As part of your report, we schedule a complimentary, one-on-one discussion with Equinox’s corporate counsel to talk through areas of strength, opportunity, and risk. The consult uses the report to tailor the conversation to focus on your business’ individualized health needs, including obstacles to prioritizing legal infrastructure and business health and areas of your business that need more focused attention. Within a week, you’ll get a customized Equinox Strategic Legal Solutions Plan based on your Business Health Assessment and Business Consult. </a:t>
            </a:r>
            <a:endParaRPr sz="2200">
              <a:latin typeface="Montserrat"/>
              <a:ea typeface="Montserrat"/>
              <a:cs typeface="Montserrat"/>
              <a:sym typeface="Montserrat"/>
            </a:endParaRPr>
          </a:p>
        </p:txBody>
      </p:sp>
      <p:sp>
        <p:nvSpPr>
          <p:cNvPr id="1217" name="Google Shape;1217;p141"/>
          <p:cNvSpPr txBox="1"/>
          <p:nvPr/>
        </p:nvSpPr>
        <p:spPr>
          <a:xfrm>
            <a:off x="2777925" y="8433905"/>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Equinox Strategic Legal Solutions Plans </a:t>
            </a:r>
            <a:endParaRPr sz="2200" b="1">
              <a:latin typeface="Montserrat"/>
              <a:ea typeface="Montserrat"/>
              <a:cs typeface="Montserrat"/>
              <a:sym typeface="Montserrat"/>
            </a:endParaRPr>
          </a:p>
        </p:txBody>
      </p:sp>
      <p:sp>
        <p:nvSpPr>
          <p:cNvPr id="1218" name="Google Shape;1218;p141"/>
          <p:cNvSpPr txBox="1"/>
          <p:nvPr/>
        </p:nvSpPr>
        <p:spPr>
          <a:xfrm>
            <a:off x="12647875" y="8433900"/>
            <a:ext cx="10635900" cy="4163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Plans start at $2,500 a month for an ongoing relationship with counsel who knows your business and your risk tolerance from top to bottom. This relationship enables you to go confidently and boldly forward with legal counsel on your side. Because everything is customized for you, we prioritize the legal infrastructure projects that will capitalize on opportunity and address risk to make a difference in your business’ health. The Legal Solutions Plan also provides ongoing support for the day to day — all at a fixed price. We believe in complete price transparency, so you set the priorities and the budget. Our team builds a plan to best serve your needs and then adjusts that plan over time as your business’ needs change.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cxnSp>
        <p:nvCxnSpPr>
          <p:cNvPr id="1219" name="Google Shape;1219;p141"/>
          <p:cNvCxnSpPr/>
          <p:nvPr/>
        </p:nvCxnSpPr>
        <p:spPr>
          <a:xfrm>
            <a:off x="2808558" y="8032975"/>
            <a:ext cx="18422100" cy="0"/>
          </a:xfrm>
          <a:prstGeom prst="straightConnector1">
            <a:avLst/>
          </a:prstGeom>
          <a:noFill/>
          <a:ln w="9525" cap="flat" cmpd="sng">
            <a:solidFill>
              <a:srgbClr val="000000"/>
            </a:solidFill>
            <a:prstDash val="solid"/>
            <a:miter lim="400000"/>
            <a:headEnd type="none" w="sm" len="sm"/>
            <a:tailEnd type="none" w="sm" len="sm"/>
          </a:ln>
        </p:spPr>
      </p:cxnSp>
      <p:cxnSp>
        <p:nvCxnSpPr>
          <p:cNvPr id="1220" name="Google Shape;1220;p141"/>
          <p:cNvCxnSpPr/>
          <p:nvPr/>
        </p:nvCxnSpPr>
        <p:spPr>
          <a:xfrm>
            <a:off x="2777933" y="12722919"/>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221" name="Google Shape;1221;p141"/>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222" name="Google Shape;1222;p141"/>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26"/>
        <p:cNvGrpSpPr/>
        <p:nvPr/>
      </p:nvGrpSpPr>
      <p:grpSpPr>
        <a:xfrm>
          <a:off x="0" y="0"/>
          <a:ext cx="0" cy="0"/>
          <a:chOff x="0" y="0"/>
          <a:chExt cx="0" cy="0"/>
        </a:xfrm>
      </p:grpSpPr>
      <p:cxnSp>
        <p:nvCxnSpPr>
          <p:cNvPr id="1227" name="Google Shape;1227;p142"/>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228" name="Google Shape;1228;p142"/>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229" name="Google Shape;1229;p142"/>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230" name="Google Shape;1230;p142"/>
          <p:cNvSpPr txBox="1"/>
          <p:nvPr/>
        </p:nvSpPr>
        <p:spPr>
          <a:xfrm>
            <a:off x="12647875" y="10673626"/>
            <a:ext cx="8565900" cy="2747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our fixed monthly cost, managed services (MSP) approach that removes the barriers of costs, response time, and complexity so that every business can have the same strategic law advantages as the mega corps.</a:t>
            </a: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231" name="Google Shape;1231;p142"/>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232" name="Google Shape;1232;p142"/>
          <p:cNvSpPr txBox="1"/>
          <p:nvPr/>
        </p:nvSpPr>
        <p:spPr>
          <a:xfrm>
            <a:off x="2777925" y="10540199"/>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 (short)</a:t>
            </a:r>
            <a:endParaRPr sz="2200" b="1">
              <a:latin typeface="Montserrat"/>
              <a:ea typeface="Montserrat"/>
              <a:cs typeface="Montserrat"/>
              <a:sym typeface="Montserrat"/>
            </a:endParaRPr>
          </a:p>
        </p:txBody>
      </p:sp>
      <p:sp>
        <p:nvSpPr>
          <p:cNvPr id="1233" name="Google Shape;1233;p142"/>
          <p:cNvSpPr txBox="1"/>
          <p:nvPr/>
        </p:nvSpPr>
        <p:spPr>
          <a:xfrm>
            <a:off x="2777925" y="4303277"/>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a:t>
            </a:r>
            <a:endParaRPr sz="2200" b="1">
              <a:latin typeface="Montserrat"/>
              <a:ea typeface="Montserrat"/>
              <a:cs typeface="Montserrat"/>
              <a:sym typeface="Montserrat"/>
            </a:endParaRPr>
          </a:p>
        </p:txBody>
      </p:sp>
      <p:sp>
        <p:nvSpPr>
          <p:cNvPr id="1234" name="Google Shape;1234;p142"/>
          <p:cNvSpPr txBox="1"/>
          <p:nvPr/>
        </p:nvSpPr>
        <p:spPr>
          <a:xfrm>
            <a:off x="12727475" y="4303276"/>
            <a:ext cx="8565900" cy="5508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 with Equinox.</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Our fixed monthly cost, managed services (MSP) approach removes the barriers of costs, response time, and complexity so that every business can have the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Unlike the mega attorneys, we bring a balance of strategic business and legal guidance. You set the priorities and the budget. Our team builds a personalized plan at a fixed monthly cost to best serve your legal priorities and needs.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cxnSp>
        <p:nvCxnSpPr>
          <p:cNvPr id="1235" name="Google Shape;1235;p142"/>
          <p:cNvCxnSpPr/>
          <p:nvPr/>
        </p:nvCxnSpPr>
        <p:spPr>
          <a:xfrm>
            <a:off x="2777933" y="10151344"/>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236" name="Google Shape;1236;p142"/>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237" name="Google Shape;1237;p142"/>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41"/>
        <p:cNvGrpSpPr/>
        <p:nvPr/>
      </p:nvGrpSpPr>
      <p:grpSpPr>
        <a:xfrm>
          <a:off x="0" y="0"/>
          <a:ext cx="0" cy="0"/>
          <a:chOff x="0" y="0"/>
          <a:chExt cx="0" cy="0"/>
        </a:xfrm>
      </p:grpSpPr>
      <p:cxnSp>
        <p:nvCxnSpPr>
          <p:cNvPr id="1242" name="Google Shape;1242;p143"/>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243" name="Google Shape;1243;p143"/>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244" name="Google Shape;1244;p143"/>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245" name="Google Shape;1245;p143"/>
          <p:cNvSpPr txBox="1"/>
          <p:nvPr/>
        </p:nvSpPr>
        <p:spPr>
          <a:xfrm>
            <a:off x="2764163" y="4476618"/>
            <a:ext cx="8565900" cy="689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In Balance Newsletter</a:t>
            </a:r>
            <a:endParaRPr sz="2200" b="1">
              <a:latin typeface="Montserrat"/>
              <a:ea typeface="Montserrat"/>
              <a:cs typeface="Montserrat"/>
              <a:sym typeface="Montserrat"/>
            </a:endParaRPr>
          </a:p>
        </p:txBody>
      </p:sp>
      <p:sp>
        <p:nvSpPr>
          <p:cNvPr id="1246" name="Google Shape;1246;p143"/>
          <p:cNvSpPr txBox="1"/>
          <p:nvPr/>
        </p:nvSpPr>
        <p:spPr>
          <a:xfrm>
            <a:off x="12647885" y="4476618"/>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 monthly email publication from Equinox that’s equal parts law and business–covering the issues that matter to  entrepreneurs in Washington.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247" name="Google Shape;1247;p143"/>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cxnSp>
        <p:nvCxnSpPr>
          <p:cNvPr id="1248" name="Google Shape;1248;p143"/>
          <p:cNvCxnSpPr/>
          <p:nvPr/>
        </p:nvCxnSpPr>
        <p:spPr>
          <a:xfrm>
            <a:off x="2808558" y="6337350"/>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249" name="Google Shape;1249;p143"/>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250" name="Google Shape;1250;p143"/>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
        <p:nvSpPr>
          <p:cNvPr id="1251" name="Google Shape;1251;p143"/>
          <p:cNvSpPr txBox="1"/>
          <p:nvPr/>
        </p:nvSpPr>
        <p:spPr>
          <a:xfrm>
            <a:off x="2794788" y="6743493"/>
            <a:ext cx="8565900" cy="689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Equinox Legal Update</a:t>
            </a:r>
            <a:endParaRPr sz="2200" b="1">
              <a:latin typeface="Montserrat"/>
              <a:ea typeface="Montserrat"/>
              <a:cs typeface="Montserrat"/>
              <a:sym typeface="Montserrat"/>
            </a:endParaRPr>
          </a:p>
        </p:txBody>
      </p:sp>
      <p:sp>
        <p:nvSpPr>
          <p:cNvPr id="1252" name="Google Shape;1252;p143"/>
          <p:cNvSpPr txBox="1"/>
          <p:nvPr/>
        </p:nvSpPr>
        <p:spPr>
          <a:xfrm>
            <a:off x="12678510" y="6743493"/>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An email alert from Equinox on new or changing state and federal and laws that affect entrepreneurs in Washington.  Updates are included in every client plan.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256"/>
        <p:cNvGrpSpPr/>
        <p:nvPr/>
      </p:nvGrpSpPr>
      <p:grpSpPr>
        <a:xfrm>
          <a:off x="0" y="0"/>
          <a:ext cx="0" cy="0"/>
          <a:chOff x="0" y="0"/>
          <a:chExt cx="0" cy="0"/>
        </a:xfrm>
      </p:grpSpPr>
      <p:cxnSp>
        <p:nvCxnSpPr>
          <p:cNvPr id="1257" name="Google Shape;1257;p144"/>
          <p:cNvCxnSpPr/>
          <p:nvPr/>
        </p:nvCxnSpPr>
        <p:spPr>
          <a:xfrm>
            <a:off x="2777933" y="3593782"/>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258" name="Google Shape;1258;p144"/>
          <p:cNvSpPr txBox="1"/>
          <p:nvPr/>
        </p:nvSpPr>
        <p:spPr>
          <a:xfrm>
            <a:off x="2777920" y="30724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PROBLEM</a:t>
            </a:r>
            <a:endParaRPr>
              <a:latin typeface="Montserrat"/>
              <a:ea typeface="Montserrat"/>
              <a:cs typeface="Montserrat"/>
              <a:sym typeface="Montserrat"/>
            </a:endParaRPr>
          </a:p>
        </p:txBody>
      </p:sp>
      <p:sp>
        <p:nvSpPr>
          <p:cNvPr id="1259" name="Google Shape;1259;p144"/>
          <p:cNvSpPr txBox="1"/>
          <p:nvPr/>
        </p:nvSpPr>
        <p:spPr>
          <a:xfrm>
            <a:off x="12958427" y="30724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SOLUTION</a:t>
            </a:r>
            <a:endParaRPr>
              <a:latin typeface="Montserrat"/>
              <a:ea typeface="Montserrat"/>
              <a:cs typeface="Montserrat"/>
              <a:sym typeface="Montserrat"/>
            </a:endParaRPr>
          </a:p>
        </p:txBody>
      </p:sp>
      <p:cxnSp>
        <p:nvCxnSpPr>
          <p:cNvPr id="1260" name="Google Shape;1260;p144"/>
          <p:cNvCxnSpPr/>
          <p:nvPr/>
        </p:nvCxnSpPr>
        <p:spPr>
          <a:xfrm>
            <a:off x="13027060" y="3593782"/>
            <a:ext cx="9628200" cy="0"/>
          </a:xfrm>
          <a:prstGeom prst="straightConnector1">
            <a:avLst/>
          </a:prstGeom>
          <a:noFill/>
          <a:ln w="9525" cap="flat" cmpd="sng">
            <a:solidFill>
              <a:srgbClr val="000000"/>
            </a:solidFill>
            <a:prstDash val="solid"/>
            <a:miter lim="400000"/>
            <a:headEnd type="none" w="sm" len="sm"/>
            <a:tailEnd type="none" w="sm" len="sm"/>
          </a:ln>
        </p:spPr>
      </p:cxnSp>
      <p:cxnSp>
        <p:nvCxnSpPr>
          <p:cNvPr id="1261" name="Google Shape;1261;p144"/>
          <p:cNvCxnSpPr/>
          <p:nvPr/>
        </p:nvCxnSpPr>
        <p:spPr>
          <a:xfrm>
            <a:off x="12834999" y="13167496"/>
            <a:ext cx="9628200" cy="0"/>
          </a:xfrm>
          <a:prstGeom prst="straightConnector1">
            <a:avLst/>
          </a:prstGeom>
          <a:noFill/>
          <a:ln w="9525" cap="flat" cmpd="sng">
            <a:solidFill>
              <a:srgbClr val="000000"/>
            </a:solidFill>
            <a:prstDash val="solid"/>
            <a:miter lim="400000"/>
            <a:headEnd type="none" w="sm" len="sm"/>
            <a:tailEnd type="none" w="sm" len="sm"/>
          </a:ln>
        </p:spPr>
      </p:cxnSp>
      <p:sp>
        <p:nvSpPr>
          <p:cNvPr id="1262" name="Google Shape;1262;p144"/>
          <p:cNvSpPr txBox="1"/>
          <p:nvPr/>
        </p:nvSpPr>
        <p:spPr>
          <a:xfrm>
            <a:off x="2815525" y="4221253"/>
            <a:ext cx="8565900" cy="3730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Going blindly into the unknown can be costly </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Your legal needs, like everything else today, are unpredictable. Going at it alone and “not knowing what you don’t know” can be devastating.  Just one simple mistake (one a lawyer could help avoid) could end up destroying your company.  Yet we also know paying exorbitant and unpredictable legal fees can also be detrimental.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263" name="Google Shape;1263;p144"/>
          <p:cNvSpPr txBox="1"/>
          <p:nvPr/>
        </p:nvSpPr>
        <p:spPr>
          <a:xfrm>
            <a:off x="13027050" y="4136675"/>
            <a:ext cx="10229700" cy="87066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with the full power of law in your corner.</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Our fixed-cost, Strategic Legal Counsel removes the barriers of costs, response time, and complexity so that every business can have a “Chief Legal Officer” on the team, giving them the same strategic law advantages as the mega corps.</a:t>
            </a: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Equinox is law </a:t>
            </a:r>
            <a:r>
              <a:rPr lang="en-US" sz="2200" b="1" i="1">
                <a:latin typeface="Montserrat"/>
                <a:ea typeface="Montserrat"/>
                <a:cs typeface="Montserrat"/>
                <a:sym typeface="Montserrat"/>
              </a:rPr>
              <a:t>and</a:t>
            </a:r>
            <a:r>
              <a:rPr lang="en-US" sz="2200" b="1">
                <a:latin typeface="Montserrat"/>
                <a:ea typeface="Montserrat"/>
                <a:cs typeface="Montserrat"/>
                <a:sym typeface="Montserrat"/>
              </a:rPr>
              <a:t> entrepreneurial experience, perfectly aligned.</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Business owners, leaders, and entrepreneurs like you have sacrificed countless hours and resources to accomplish success. You deserve legal counsel that not only helps you fix problems but avoid problems, too. Together, we’ll strategize around your short- and long-term goals while balancing associated risks, always working towards a safe and successful future for your business. </a:t>
            </a: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Take on business complexities with confidence.</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8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Get the strategic legal help your business needs, when you need it for a fixed monthly fee from a team of lawyers who understand your unique challenges.  </a:t>
            </a:r>
            <a:br>
              <a:rPr lang="en-US" sz="1800">
                <a:latin typeface="Montserrat"/>
                <a:ea typeface="Montserrat"/>
                <a:cs typeface="Montserrat"/>
                <a:sym typeface="Montserrat"/>
              </a:rPr>
            </a:b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Corporate Governance</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Employment</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Contracts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Leases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Trademarks and Copyrights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Mergers and Acquisitions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Data Privacy</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Insurance</a:t>
            </a:r>
            <a:endParaRPr sz="18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800">
              <a:latin typeface="Montserrat"/>
              <a:ea typeface="Montserrat"/>
              <a:cs typeface="Montserrat"/>
              <a:sym typeface="Montserrat"/>
            </a:endParaRPr>
          </a:p>
        </p:txBody>
      </p:sp>
      <p:sp>
        <p:nvSpPr>
          <p:cNvPr id="1264" name="Google Shape;1264;p144"/>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a:t>
            </a:r>
            <a:r>
              <a:rPr lang="en-US" sz="3000" b="1">
                <a:solidFill>
                  <a:srgbClr val="222222"/>
                </a:solidFill>
                <a:latin typeface="Montserrat"/>
                <a:ea typeface="Montserrat"/>
                <a:cs typeface="Montserrat"/>
                <a:sym typeface="Montserrat"/>
              </a:rPr>
              <a:t> NARRATIVE</a:t>
            </a:r>
            <a:endParaRPr sz="3000" b="1" i="1">
              <a:solidFill>
                <a:srgbClr val="222222"/>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1265" name="Google Shape;1265;p144"/>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266" name="Google Shape;1266;p144"/>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communicating categorically how we help to new clients. Ex. website, emails, brochure,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70"/>
        <p:cNvGrpSpPr/>
        <p:nvPr/>
      </p:nvGrpSpPr>
      <p:grpSpPr>
        <a:xfrm>
          <a:off x="0" y="0"/>
          <a:ext cx="0" cy="0"/>
          <a:chOff x="0" y="0"/>
          <a:chExt cx="0" cy="0"/>
        </a:xfrm>
      </p:grpSpPr>
      <p:cxnSp>
        <p:nvCxnSpPr>
          <p:cNvPr id="1271" name="Google Shape;1271;p145"/>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272" name="Google Shape;1272;p145"/>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HEADLINES</a:t>
            </a:r>
            <a:endParaRPr/>
          </a:p>
        </p:txBody>
      </p:sp>
      <p:cxnSp>
        <p:nvCxnSpPr>
          <p:cNvPr id="1273" name="Google Shape;1273;p145"/>
          <p:cNvCxnSpPr/>
          <p:nvPr/>
        </p:nvCxnSpPr>
        <p:spPr>
          <a:xfrm>
            <a:off x="1272748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274" name="Google Shape;1274;p145"/>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BODY</a:t>
            </a:r>
            <a:endParaRPr/>
          </a:p>
        </p:txBody>
      </p:sp>
      <p:sp>
        <p:nvSpPr>
          <p:cNvPr id="1275" name="Google Shape;1275;p145"/>
          <p:cNvSpPr txBox="1"/>
          <p:nvPr/>
        </p:nvSpPr>
        <p:spPr>
          <a:xfrm>
            <a:off x="671548" y="5165625"/>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ATTRACT</a:t>
            </a:r>
            <a:endParaRPr/>
          </a:p>
        </p:txBody>
      </p:sp>
      <p:sp>
        <p:nvSpPr>
          <p:cNvPr id="1276" name="Google Shape;1276;p145"/>
          <p:cNvSpPr txBox="1"/>
          <p:nvPr/>
        </p:nvSpPr>
        <p:spPr>
          <a:xfrm>
            <a:off x="671548" y="7990200"/>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ENGAGE</a:t>
            </a:r>
            <a:endParaRPr/>
          </a:p>
        </p:txBody>
      </p:sp>
      <p:sp>
        <p:nvSpPr>
          <p:cNvPr id="1277" name="Google Shape;1277;p145"/>
          <p:cNvSpPr txBox="1"/>
          <p:nvPr/>
        </p:nvSpPr>
        <p:spPr>
          <a:xfrm>
            <a:off x="671548" y="11469500"/>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CONVERT</a:t>
            </a:r>
            <a:endParaRPr/>
          </a:p>
        </p:txBody>
      </p:sp>
      <p:cxnSp>
        <p:nvCxnSpPr>
          <p:cNvPr id="1278" name="Google Shape;1278;p145"/>
          <p:cNvCxnSpPr/>
          <p:nvPr/>
        </p:nvCxnSpPr>
        <p:spPr>
          <a:xfrm>
            <a:off x="2808550" y="4365625"/>
            <a:ext cx="0" cy="1739100"/>
          </a:xfrm>
          <a:prstGeom prst="straightConnector1">
            <a:avLst/>
          </a:prstGeom>
          <a:noFill/>
          <a:ln w="9525" cap="flat" cmpd="sng">
            <a:solidFill>
              <a:schemeClr val="dk2"/>
            </a:solidFill>
            <a:prstDash val="solid"/>
            <a:round/>
            <a:headEnd type="none" w="med" len="med"/>
            <a:tailEnd type="triangle" w="med" len="med"/>
          </a:ln>
        </p:spPr>
      </p:cxnSp>
      <p:cxnSp>
        <p:nvCxnSpPr>
          <p:cNvPr id="1279" name="Google Shape;1279;p145"/>
          <p:cNvCxnSpPr/>
          <p:nvPr/>
        </p:nvCxnSpPr>
        <p:spPr>
          <a:xfrm>
            <a:off x="2808550" y="6598150"/>
            <a:ext cx="0" cy="3237900"/>
          </a:xfrm>
          <a:prstGeom prst="straightConnector1">
            <a:avLst/>
          </a:prstGeom>
          <a:noFill/>
          <a:ln w="9525" cap="flat" cmpd="sng">
            <a:solidFill>
              <a:schemeClr val="dk2"/>
            </a:solidFill>
            <a:prstDash val="solid"/>
            <a:round/>
            <a:headEnd type="none" w="med" len="med"/>
            <a:tailEnd type="triangle" w="med" len="med"/>
          </a:ln>
        </p:spPr>
      </p:cxnSp>
      <p:cxnSp>
        <p:nvCxnSpPr>
          <p:cNvPr id="1280" name="Google Shape;1280;p145"/>
          <p:cNvCxnSpPr/>
          <p:nvPr/>
        </p:nvCxnSpPr>
        <p:spPr>
          <a:xfrm>
            <a:off x="2808550" y="10445450"/>
            <a:ext cx="0" cy="2351400"/>
          </a:xfrm>
          <a:prstGeom prst="straightConnector1">
            <a:avLst/>
          </a:prstGeom>
          <a:noFill/>
          <a:ln w="9525" cap="flat" cmpd="sng">
            <a:solidFill>
              <a:schemeClr val="dk2"/>
            </a:solidFill>
            <a:prstDash val="solid"/>
            <a:round/>
            <a:headEnd type="none" w="med" len="med"/>
            <a:tailEnd type="triangle" w="med" len="med"/>
          </a:ln>
        </p:spPr>
      </p:cxnSp>
      <p:sp>
        <p:nvSpPr>
          <p:cNvPr id="1281" name="Google Shape;1281;p145"/>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PITCH COPY</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282" name="Google Shape;1282;p145"/>
          <p:cNvSpPr txBox="1"/>
          <p:nvPr/>
        </p:nvSpPr>
        <p:spPr>
          <a:xfrm>
            <a:off x="3176175" y="4605250"/>
            <a:ext cx="73824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Equinox the playing field with Strategic Legal Counsel on your team. </a:t>
            </a:r>
            <a:endParaRPr sz="2200" b="1">
              <a:latin typeface="Montserrat"/>
              <a:ea typeface="Montserrat"/>
              <a:cs typeface="Montserrat"/>
              <a:sym typeface="Montserrat"/>
            </a:endParaRPr>
          </a:p>
        </p:txBody>
      </p:sp>
      <p:sp>
        <p:nvSpPr>
          <p:cNvPr id="1283" name="Google Shape;1283;p145"/>
          <p:cNvSpPr txBox="1"/>
          <p:nvPr/>
        </p:nvSpPr>
        <p:spPr>
          <a:xfrm>
            <a:off x="12661650" y="4605250"/>
            <a:ext cx="8878200" cy="8991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19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Never again hesitate in making crucial business decisions.  With Equinox on your side, you have a team of strategic-minded, entrepreneur experienced attorneys who understand what it takes to lead and grow a successful business.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Unlike hiring a traditional business lawyer, with us there are no surprise legal fees, unexpected delays, or boilerplate solutions.  You set the priorities and the budget. Our team builds a personalized plan at a fixed monthly cost to best serve your priorities and legal needs.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Contact us today 425-250-0205 to schedule a complementary Business Health Consult.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i="1">
                <a:latin typeface="Montserrat"/>
                <a:ea typeface="Montserrat"/>
                <a:cs typeface="Montserrat"/>
                <a:sym typeface="Montserrat"/>
              </a:rPr>
              <a:t>Or </a:t>
            </a:r>
            <a:endParaRPr sz="1900" i="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Take our complementary, no-obligation Business Health Assessment to see where your business stands, and if Equinox is the right fit for you.</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p:txBody>
      </p:sp>
      <p:sp>
        <p:nvSpPr>
          <p:cNvPr id="1284" name="Google Shape;1284;p145"/>
          <p:cNvSpPr txBox="1"/>
          <p:nvPr/>
        </p:nvSpPr>
        <p:spPr>
          <a:xfrm>
            <a:off x="3176175" y="7990200"/>
            <a:ext cx="8565900" cy="2351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(*and legally)</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285" name="Google Shape;1285;p145"/>
          <p:cNvSpPr txBox="1"/>
          <p:nvPr/>
        </p:nvSpPr>
        <p:spPr>
          <a:xfrm>
            <a:off x="3185400" y="11000875"/>
            <a:ext cx="7203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taking advantage of the full power of law to lead and grow your business?</a:t>
            </a:r>
            <a:endParaRPr sz="2200" b="1">
              <a:latin typeface="Montserrat"/>
              <a:ea typeface="Montserrat"/>
              <a:cs typeface="Montserrat"/>
              <a:sym typeface="Montserrat"/>
            </a:endParaRPr>
          </a:p>
        </p:txBody>
      </p:sp>
      <p:cxnSp>
        <p:nvCxnSpPr>
          <p:cNvPr id="1286" name="Google Shape;1286;p145"/>
          <p:cNvCxnSpPr/>
          <p:nvPr/>
        </p:nvCxnSpPr>
        <p:spPr>
          <a:xfrm>
            <a:off x="1020583" y="6305996"/>
            <a:ext cx="20272800" cy="0"/>
          </a:xfrm>
          <a:prstGeom prst="straightConnector1">
            <a:avLst/>
          </a:prstGeom>
          <a:noFill/>
          <a:ln w="9525" cap="flat" cmpd="sng">
            <a:solidFill>
              <a:srgbClr val="000000"/>
            </a:solidFill>
            <a:prstDash val="solid"/>
            <a:miter lim="400000"/>
            <a:headEnd type="none" w="sm" len="sm"/>
            <a:tailEnd type="none" w="sm" len="sm"/>
          </a:ln>
        </p:spPr>
      </p:cxnSp>
      <p:cxnSp>
        <p:nvCxnSpPr>
          <p:cNvPr id="1287" name="Google Shape;1287;p145"/>
          <p:cNvCxnSpPr/>
          <p:nvPr/>
        </p:nvCxnSpPr>
        <p:spPr>
          <a:xfrm>
            <a:off x="1199983" y="10268421"/>
            <a:ext cx="20272800" cy="0"/>
          </a:xfrm>
          <a:prstGeom prst="straightConnector1">
            <a:avLst/>
          </a:prstGeom>
          <a:noFill/>
          <a:ln w="9525" cap="flat" cmpd="sng">
            <a:solidFill>
              <a:srgbClr val="000000"/>
            </a:solidFill>
            <a:prstDash val="solid"/>
            <a:miter lim="400000"/>
            <a:headEnd type="none" w="sm" len="sm"/>
            <a:tailEnd type="none" w="sm" len="sm"/>
          </a:ln>
        </p:spPr>
      </p:cxnSp>
      <p:sp>
        <p:nvSpPr>
          <p:cNvPr id="1288" name="Google Shape;1288;p145"/>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when we are introducing and pitching new clients. Ex. website, pitch decks, podcasts, emails, long social posts,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pic>
        <p:nvPicPr>
          <p:cNvPr id="1289" name="Google Shape;1289;p145"/>
          <p:cNvPicPr preferRelativeResize="0"/>
          <p:nvPr/>
        </p:nvPicPr>
        <p:blipFill>
          <a:blip r:embed="rId3">
            <a:alphaModFix/>
          </a:blip>
          <a:stretch>
            <a:fillRect/>
          </a:stretch>
        </p:blipFill>
        <p:spPr>
          <a:xfrm>
            <a:off x="491433" y="382925"/>
            <a:ext cx="1417083" cy="1228198"/>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93"/>
        <p:cNvGrpSpPr/>
        <p:nvPr/>
      </p:nvGrpSpPr>
      <p:grpSpPr>
        <a:xfrm>
          <a:off x="0" y="0"/>
          <a:ext cx="0" cy="0"/>
          <a:chOff x="0" y="0"/>
          <a:chExt cx="0" cy="0"/>
        </a:xfrm>
      </p:grpSpPr>
      <p:cxnSp>
        <p:nvCxnSpPr>
          <p:cNvPr id="1294" name="Google Shape;1294;p146"/>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295" name="Google Shape;1295;p146"/>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HEADLINES</a:t>
            </a:r>
            <a:endParaRPr/>
          </a:p>
        </p:txBody>
      </p:sp>
      <p:cxnSp>
        <p:nvCxnSpPr>
          <p:cNvPr id="1296" name="Google Shape;1296;p146"/>
          <p:cNvCxnSpPr/>
          <p:nvPr/>
        </p:nvCxnSpPr>
        <p:spPr>
          <a:xfrm>
            <a:off x="1272748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297" name="Google Shape;1297;p146"/>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BODY</a:t>
            </a:r>
            <a:endParaRPr/>
          </a:p>
        </p:txBody>
      </p:sp>
      <p:sp>
        <p:nvSpPr>
          <p:cNvPr id="1298" name="Google Shape;1298;p146"/>
          <p:cNvSpPr txBox="1"/>
          <p:nvPr/>
        </p:nvSpPr>
        <p:spPr>
          <a:xfrm>
            <a:off x="671548" y="5165625"/>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CONVERT</a:t>
            </a:r>
            <a:endParaRPr/>
          </a:p>
        </p:txBody>
      </p:sp>
      <p:cxnSp>
        <p:nvCxnSpPr>
          <p:cNvPr id="1299" name="Google Shape;1299;p146"/>
          <p:cNvCxnSpPr/>
          <p:nvPr/>
        </p:nvCxnSpPr>
        <p:spPr>
          <a:xfrm>
            <a:off x="2808550" y="4365625"/>
            <a:ext cx="0" cy="4445700"/>
          </a:xfrm>
          <a:prstGeom prst="straightConnector1">
            <a:avLst/>
          </a:prstGeom>
          <a:noFill/>
          <a:ln w="9525" cap="flat" cmpd="sng">
            <a:solidFill>
              <a:schemeClr val="dk2"/>
            </a:solidFill>
            <a:prstDash val="solid"/>
            <a:round/>
            <a:headEnd type="none" w="med" len="med"/>
            <a:tailEnd type="triangle" w="med" len="med"/>
          </a:ln>
        </p:spPr>
      </p:cxnSp>
      <p:sp>
        <p:nvSpPr>
          <p:cNvPr id="1300" name="Google Shape;1300;p146"/>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PITCH COPY</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301" name="Google Shape;1301;p146"/>
          <p:cNvSpPr txBox="1"/>
          <p:nvPr/>
        </p:nvSpPr>
        <p:spPr>
          <a:xfrm>
            <a:off x="3176175" y="4605250"/>
            <a:ext cx="59304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Get the same strategic advantage as the megacorps.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Starting at $2,500 a month</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p:txBody>
      </p:sp>
      <p:sp>
        <p:nvSpPr>
          <p:cNvPr id="1302" name="Google Shape;1302;p146"/>
          <p:cNvSpPr txBox="1"/>
          <p:nvPr/>
        </p:nvSpPr>
        <p:spPr>
          <a:xfrm>
            <a:off x="12661650" y="4605250"/>
            <a:ext cx="8878200" cy="8991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Made for your business – </a:t>
            </a:r>
            <a:r>
              <a:rPr lang="en-US" sz="2200">
                <a:latin typeface="Montserrat"/>
                <a:ea typeface="Montserrat"/>
                <a:cs typeface="Montserrat"/>
                <a:sym typeface="Montserrat"/>
              </a:rPr>
              <a:t>You decide the budget and priorities. Get tailored legal services by-and-for entrepreneurs, at a fraction of traditional legal costs.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No surprise pricing – </a:t>
            </a:r>
            <a:r>
              <a:rPr lang="en-US" sz="2200">
                <a:latin typeface="Montserrat"/>
                <a:ea typeface="Montserrat"/>
                <a:cs typeface="Montserrat"/>
                <a:sym typeface="Montserrat"/>
              </a:rPr>
              <a:t>We believe in complete price transparency. It doesn’t matter if you are a business with minimal ongoing needs or one with complex, daily needs.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Risk free – </a:t>
            </a:r>
            <a:r>
              <a:rPr lang="en-US" sz="2200">
                <a:latin typeface="Montserrat"/>
                <a:ea typeface="Montserrat"/>
                <a:cs typeface="Montserrat"/>
                <a:sym typeface="Montserrat"/>
              </a:rPr>
              <a:t>If you decide at any time during a General Counsel Services term to cancel the contract, Equinox will true-up the actual time used against the amount paid.</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pic>
        <p:nvPicPr>
          <p:cNvPr id="1303" name="Google Shape;1303;p146"/>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304" name="Google Shape;1304;p146"/>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when we are introducing and pitching new clients. Ex. website, pitch decks, podcasts, emails, long social posts,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08"/>
        <p:cNvGrpSpPr/>
        <p:nvPr/>
      </p:nvGrpSpPr>
      <p:grpSpPr>
        <a:xfrm>
          <a:off x="0" y="0"/>
          <a:ext cx="0" cy="0"/>
          <a:chOff x="0" y="0"/>
          <a:chExt cx="0" cy="0"/>
        </a:xfrm>
      </p:grpSpPr>
      <p:cxnSp>
        <p:nvCxnSpPr>
          <p:cNvPr id="1309" name="Google Shape;1309;p147"/>
          <p:cNvCxnSpPr/>
          <p:nvPr/>
        </p:nvCxnSpPr>
        <p:spPr>
          <a:xfrm>
            <a:off x="2777933" y="3139246"/>
            <a:ext cx="19114200" cy="0"/>
          </a:xfrm>
          <a:prstGeom prst="straightConnector1">
            <a:avLst/>
          </a:prstGeom>
          <a:noFill/>
          <a:ln w="9525" cap="flat" cmpd="sng">
            <a:solidFill>
              <a:srgbClr val="000000"/>
            </a:solidFill>
            <a:prstDash val="solid"/>
            <a:miter lim="400000"/>
            <a:headEnd type="none" w="sm" len="sm"/>
            <a:tailEnd type="none" w="sm" len="sm"/>
          </a:ln>
        </p:spPr>
      </p:cxnSp>
      <p:sp>
        <p:nvSpPr>
          <p:cNvPr id="1310" name="Google Shape;1310;p147"/>
          <p:cNvSpPr txBox="1"/>
          <p:nvPr/>
        </p:nvSpPr>
        <p:spPr>
          <a:xfrm>
            <a:off x="2808557" y="2536300"/>
            <a:ext cx="81165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ONE PAGE: STRATEGIC LEGAL COUNSEL</a:t>
            </a:r>
            <a:endParaRPr/>
          </a:p>
        </p:txBody>
      </p:sp>
      <p:sp>
        <p:nvSpPr>
          <p:cNvPr id="1311" name="Google Shape;1311;p147"/>
          <p:cNvSpPr txBox="1"/>
          <p:nvPr/>
        </p:nvSpPr>
        <p:spPr>
          <a:xfrm>
            <a:off x="2777925" y="3858125"/>
            <a:ext cx="58635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 with Equinox.</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 </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Our fixed monthly cost, managed services (MSP) approach removes the barriers of costs, response time, and complexity so that every business can have the same strategic law advantages as the mega corps. Unlike the mega attorneys, we bring a balance of strategic business and legal guidance tailored to the needs of entrepreneurs.</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Corporate Governance</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Employment</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Contracts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Leases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Trademarks and Copyrights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Mergers and Acquisitions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Data Privacy</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Insurance</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312" name="Google Shape;1312;p147"/>
          <p:cNvSpPr txBox="1"/>
          <p:nvPr/>
        </p:nvSpPr>
        <p:spPr>
          <a:xfrm>
            <a:off x="9261575" y="3858125"/>
            <a:ext cx="65550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How it works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Every business is different and needs a unique set of legal services. How you use our services is up to you – you decide how to design legal services to meet your needs. </a:t>
            </a:r>
            <a:endParaRPr sz="1900">
              <a:latin typeface="Montserrat"/>
              <a:ea typeface="Montserrat"/>
              <a:cs typeface="Montserrat"/>
              <a:sym typeface="Montserrat"/>
            </a:endParaRPr>
          </a:p>
          <a:p>
            <a:pPr marL="457200" marR="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marR="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marR="0" lvl="0" indent="-349250" algn="l" rtl="0">
              <a:lnSpc>
                <a:spcPct val="115000"/>
              </a:lnSpc>
              <a:spcBef>
                <a:spcPts val="0"/>
              </a:spcBef>
              <a:spcAft>
                <a:spcPts val="0"/>
              </a:spcAft>
              <a:buSzPts val="1900"/>
              <a:buFont typeface="Montserrat"/>
              <a:buAutoNum type="arabicPeriod"/>
            </a:pPr>
            <a:r>
              <a:rPr lang="en-US" sz="1900" b="1">
                <a:latin typeface="Montserrat"/>
                <a:ea typeface="Montserrat"/>
                <a:cs typeface="Montserrat"/>
                <a:sym typeface="Montserrat"/>
              </a:rPr>
              <a:t>Take the assessment</a:t>
            </a:r>
            <a:endParaRPr sz="19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r>
              <a:rPr lang="en-US" sz="1900">
                <a:latin typeface="Montserrat"/>
                <a:ea typeface="Montserrat"/>
                <a:cs typeface="Montserrat"/>
                <a:sym typeface="Montserrat"/>
              </a:rPr>
              <a:t>Complete a complimentary, no-obligation </a:t>
            </a:r>
            <a:r>
              <a:rPr lang="en-US" sz="1900" u="sng">
                <a:latin typeface="Montserrat"/>
                <a:ea typeface="Montserrat"/>
                <a:cs typeface="Montserrat"/>
                <a:sym typeface="Montserrat"/>
              </a:rPr>
              <a:t>Business Health Assessment </a:t>
            </a:r>
            <a:r>
              <a:rPr lang="en-US" sz="1900">
                <a:latin typeface="Montserrat"/>
                <a:ea typeface="Montserrat"/>
                <a:cs typeface="Montserrat"/>
                <a:sym typeface="Montserrat"/>
              </a:rPr>
              <a:t>to identify needs and uncover gaps in business processes and compliance. </a:t>
            </a: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b="1">
                <a:latin typeface="Montserrat"/>
                <a:ea typeface="Montserrat"/>
                <a:cs typeface="Montserrat"/>
                <a:sym typeface="Montserrat"/>
              </a:rPr>
              <a:t>2.  Create a plan</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Schedule a complementary </a:t>
            </a:r>
            <a:r>
              <a:rPr lang="en-US" sz="1900" u="sng">
                <a:latin typeface="Montserrat"/>
                <a:ea typeface="Montserrat"/>
                <a:cs typeface="Montserrat"/>
                <a:sym typeface="Montserrat"/>
              </a:rPr>
              <a:t>Business Health Consult </a:t>
            </a:r>
            <a:r>
              <a:rPr lang="en-US" sz="1900">
                <a:latin typeface="Montserrat"/>
                <a:ea typeface="Montserrat"/>
                <a:cs typeface="Montserrat"/>
                <a:sym typeface="Montserrat"/>
              </a:rPr>
              <a:t>with our team to collaborate and create a project plan that works for you.  Get only the legal services that meet your needs, typically in 6-month terms.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b="1">
                <a:latin typeface="Montserrat"/>
                <a:ea typeface="Montserrat"/>
                <a:cs typeface="Montserrat"/>
                <a:sym typeface="Montserrat"/>
              </a:rPr>
              <a:t>3.  Boldly go</a:t>
            </a:r>
            <a:endParaRPr sz="19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a:latin typeface="Montserrat"/>
                <a:ea typeface="Montserrat"/>
                <a:cs typeface="Montserrat"/>
                <a:sym typeface="Montserrat"/>
              </a:rPr>
              <a:t>You now have the full power of law on your side. Manage projects to completion with regular meetings and check-ins. Your team can call us anytime when questions or new projects arise and it’s all included.</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313" name="Google Shape;1313;p147"/>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COPY</a:t>
            </a:r>
            <a:endParaRPr sz="3000" i="1">
              <a:solidFill>
                <a:schemeClr val="dk1"/>
              </a:solidFill>
              <a:latin typeface="Proxima Nova"/>
              <a:ea typeface="Proxima Nova"/>
              <a:cs typeface="Proxima Nova"/>
              <a:sym typeface="Proxima Nova"/>
            </a:endParaRPr>
          </a:p>
        </p:txBody>
      </p:sp>
      <p:pic>
        <p:nvPicPr>
          <p:cNvPr id="1314" name="Google Shape;1314;p147"/>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315" name="Google Shape;1315;p147"/>
          <p:cNvSpPr txBox="1"/>
          <p:nvPr/>
        </p:nvSpPr>
        <p:spPr>
          <a:xfrm>
            <a:off x="16621000" y="3858125"/>
            <a:ext cx="6922200" cy="943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What’s Included</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Predictable, fixed costs tailored to the business needs and budget.</a:t>
            </a:r>
            <a:endParaRPr sz="1900">
              <a:latin typeface="Montserrat"/>
              <a:ea typeface="Montserrat"/>
              <a:cs typeface="Montserrat"/>
              <a:sym typeface="Montserrat"/>
            </a:endParaRPr>
          </a:p>
          <a:p>
            <a:pPr marL="457200" lvl="0" indent="0" algn="l" rtl="0">
              <a:lnSpc>
                <a:spcPct val="115000"/>
              </a:lnSpc>
              <a:spcBef>
                <a:spcPts val="0"/>
              </a:spcBef>
              <a:spcAft>
                <a:spcPts val="0"/>
              </a:spcAft>
              <a:buNone/>
            </a:pP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Unlimited communications to get a tailored strategic general legal counsel guidance for your entire team. </a:t>
            </a:r>
            <a:br>
              <a:rPr lang="en-US" sz="1900">
                <a:latin typeface="Montserrat"/>
                <a:ea typeface="Montserrat"/>
                <a:cs typeface="Montserrat"/>
                <a:sym typeface="Montserrat"/>
              </a:rPr>
            </a:b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Responsive and empathetic help with 1-week turnaround on urgent projects, detailed project plan for the cycle</a:t>
            </a:r>
            <a:br>
              <a:rPr lang="en-US" sz="1900">
                <a:latin typeface="Montserrat"/>
                <a:ea typeface="Montserrat"/>
                <a:cs typeface="Montserrat"/>
                <a:sym typeface="Montserrat"/>
              </a:rPr>
            </a:b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Thorough review of all business and industry annual requirements, advice on updates, and strategic guidance to set priorities, goals, tactics to achieve those goals, as well as any associated risks.</a:t>
            </a:r>
            <a:endParaRPr sz="1900">
              <a:latin typeface="Montserrat"/>
              <a:ea typeface="Montserrat"/>
              <a:cs typeface="Montserrat"/>
              <a:sym typeface="Montserrat"/>
            </a:endParaRPr>
          </a:p>
          <a:p>
            <a:pPr marL="45720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The investment</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Equinox Strategic Legal Counsel plans start at $2,500 a month</a:t>
            </a:r>
            <a:r>
              <a:rPr lang="en-US" sz="1900">
                <a:latin typeface="Montserrat"/>
                <a:ea typeface="Montserrat"/>
                <a:cs typeface="Montserrat"/>
                <a:sym typeface="Montserrat"/>
              </a:rPr>
              <a:t> – No surprise fees – We believe in complete price transparency. You set the priorities and the budget. Our team builds a plan at a fixed cost to best serve your needs. </a:t>
            </a: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p:txBody>
      </p:sp>
      <p:sp>
        <p:nvSpPr>
          <p:cNvPr id="1316" name="Google Shape;1316;p147"/>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longformats where we have the audience’s attention. Ex. pitch decks, brochures, and website.</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20"/>
        <p:cNvGrpSpPr/>
        <p:nvPr/>
      </p:nvGrpSpPr>
      <p:grpSpPr>
        <a:xfrm>
          <a:off x="0" y="0"/>
          <a:ext cx="0" cy="0"/>
          <a:chOff x="0" y="0"/>
          <a:chExt cx="0" cy="0"/>
        </a:xfrm>
      </p:grpSpPr>
      <p:cxnSp>
        <p:nvCxnSpPr>
          <p:cNvPr id="1321" name="Google Shape;1321;p148"/>
          <p:cNvCxnSpPr/>
          <p:nvPr/>
        </p:nvCxnSpPr>
        <p:spPr>
          <a:xfrm>
            <a:off x="2777933" y="3139246"/>
            <a:ext cx="19114200" cy="0"/>
          </a:xfrm>
          <a:prstGeom prst="straightConnector1">
            <a:avLst/>
          </a:prstGeom>
          <a:noFill/>
          <a:ln w="9525" cap="flat" cmpd="sng">
            <a:solidFill>
              <a:srgbClr val="000000"/>
            </a:solidFill>
            <a:prstDash val="solid"/>
            <a:miter lim="400000"/>
            <a:headEnd type="none" w="sm" len="sm"/>
            <a:tailEnd type="none" w="sm" len="sm"/>
          </a:ln>
        </p:spPr>
      </p:cxnSp>
      <p:sp>
        <p:nvSpPr>
          <p:cNvPr id="1322" name="Google Shape;1322;p148"/>
          <p:cNvSpPr txBox="1"/>
          <p:nvPr/>
        </p:nvSpPr>
        <p:spPr>
          <a:xfrm>
            <a:off x="2808557" y="2536300"/>
            <a:ext cx="81165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ONE PAGE: BUSINESS HEALTH ASSESSMENT</a:t>
            </a:r>
            <a:endParaRPr/>
          </a:p>
        </p:txBody>
      </p:sp>
      <p:sp>
        <p:nvSpPr>
          <p:cNvPr id="1323" name="Google Shape;1323;p148"/>
          <p:cNvSpPr txBox="1"/>
          <p:nvPr/>
        </p:nvSpPr>
        <p:spPr>
          <a:xfrm>
            <a:off x="2777925" y="3790975"/>
            <a:ext cx="66810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900" b="1">
                <a:latin typeface="Montserrat"/>
                <a:ea typeface="Montserrat"/>
                <a:cs typeface="Montserrat"/>
                <a:sym typeface="Montserrat"/>
              </a:rPr>
              <a:t>Don't let legal vulnerabilities hold your business back. </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Get a complimentary, no-obligation report on the health of your business to uncover what you need to go boldly ahead.</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See where your business stands today, take the Business Health Assessment</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We get that running a successful business means understanding and strengthening its body, mind, and spirit. Without all three, the business can’t make decisions to achieve optimal health.</a:t>
            </a: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b="1">
                <a:latin typeface="Montserrat"/>
                <a:ea typeface="Montserrat"/>
                <a:cs typeface="Montserrat"/>
                <a:sym typeface="Montserrat"/>
              </a:rPr>
              <a:t>Spirit</a:t>
            </a:r>
            <a:r>
              <a:rPr lang="en-US" sz="1900">
                <a:latin typeface="Montserrat"/>
                <a:ea typeface="Montserrat"/>
                <a:cs typeface="Montserrat"/>
                <a:sym typeface="Montserrat"/>
              </a:rPr>
              <a:t> — The intangible qualities that give the business its unique identity in the market and culture among its stakeholders (employees, customers). </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b="1">
                <a:latin typeface="Montserrat"/>
                <a:ea typeface="Montserrat"/>
                <a:cs typeface="Montserrat"/>
                <a:sym typeface="Montserrat"/>
              </a:rPr>
              <a:t>Mind </a:t>
            </a:r>
            <a:r>
              <a:rPr lang="en-US" sz="1900">
                <a:latin typeface="Montserrat"/>
                <a:ea typeface="Montserrat"/>
                <a:cs typeface="Montserrat"/>
                <a:sym typeface="Montserrat"/>
              </a:rPr>
              <a:t>— The logical aspects, such as decision-making, governance, security, and safety. </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b="1">
                <a:latin typeface="Montserrat"/>
                <a:ea typeface="Montserrat"/>
                <a:cs typeface="Montserrat"/>
                <a:sym typeface="Montserrat"/>
              </a:rPr>
              <a:t>Body</a:t>
            </a:r>
            <a:r>
              <a:rPr lang="en-US" sz="1900">
                <a:latin typeface="Montserrat"/>
                <a:ea typeface="Montserrat"/>
                <a:cs typeface="Montserrat"/>
                <a:sym typeface="Montserrat"/>
              </a:rPr>
              <a:t> — The physical assets, such as facilities, inventory, people, intellectual property, and contracts. </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324" name="Google Shape;1324;p148"/>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COPY</a:t>
            </a:r>
            <a:endParaRPr sz="3000" i="1">
              <a:solidFill>
                <a:schemeClr val="dk1"/>
              </a:solidFill>
              <a:latin typeface="Proxima Nova"/>
              <a:ea typeface="Proxima Nova"/>
              <a:cs typeface="Proxima Nova"/>
              <a:sym typeface="Proxima Nova"/>
            </a:endParaRPr>
          </a:p>
        </p:txBody>
      </p:sp>
      <p:pic>
        <p:nvPicPr>
          <p:cNvPr id="1325" name="Google Shape;1325;p148"/>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326" name="Google Shape;1326;p148"/>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lead generation to qualify and capture leads.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email, landing pages, website.</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
        <p:nvSpPr>
          <p:cNvPr id="1327" name="Google Shape;1327;p148"/>
          <p:cNvSpPr txBox="1"/>
          <p:nvPr/>
        </p:nvSpPr>
        <p:spPr>
          <a:xfrm>
            <a:off x="16595833" y="3790975"/>
            <a:ext cx="6452700" cy="76773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900" b="1">
                <a:latin typeface="Montserrat"/>
                <a:ea typeface="Montserrat"/>
                <a:cs typeface="Montserrat"/>
                <a:sym typeface="Montserrat"/>
              </a:rPr>
              <a:t>How The Assessment Works</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 </a:t>
            </a: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Take our Business Health Assessment today and receive a FREE, no-obligation report on the health of your business's spirit, mind, and body, as part of a customized plan to fortify its legal infrastructure.</a:t>
            </a: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a:p>
            <a:pPr marL="457200" marR="0" lvl="0" indent="-349250" algn="l" rtl="0">
              <a:lnSpc>
                <a:spcPct val="115000"/>
              </a:lnSpc>
              <a:spcBef>
                <a:spcPts val="0"/>
              </a:spcBef>
              <a:spcAft>
                <a:spcPts val="0"/>
              </a:spcAft>
              <a:buSzPts val="1900"/>
              <a:buFont typeface="Montserrat"/>
              <a:buAutoNum type="arabicPeriod"/>
            </a:pPr>
            <a:r>
              <a:rPr lang="en-US" sz="1900" b="1">
                <a:latin typeface="Montserrat"/>
                <a:ea typeface="Montserrat"/>
                <a:cs typeface="Montserrat"/>
                <a:sym typeface="Montserrat"/>
              </a:rPr>
              <a:t>Take The Assessment</a:t>
            </a:r>
            <a:endParaRPr sz="1900" b="1">
              <a:latin typeface="Montserrat"/>
              <a:ea typeface="Montserrat"/>
              <a:cs typeface="Montserrat"/>
              <a:sym typeface="Montserrat"/>
            </a:endParaRPr>
          </a:p>
          <a:p>
            <a:pPr marL="457200" marR="0" lvl="0" indent="0" algn="l" rtl="0">
              <a:lnSpc>
                <a:spcPct val="115000"/>
              </a:lnSpc>
              <a:spcBef>
                <a:spcPts val="0"/>
              </a:spcBef>
              <a:spcAft>
                <a:spcPts val="0"/>
              </a:spcAft>
              <a:buNone/>
            </a:pPr>
            <a:r>
              <a:rPr lang="en-US" sz="1900">
                <a:latin typeface="Montserrat"/>
                <a:ea typeface="Montserrat"/>
                <a:cs typeface="Montserrat"/>
                <a:sym typeface="Montserrat"/>
              </a:rPr>
              <a:t>Just 7 minutes is all it takes to complete the assessment and get a detailed analysis of your business health and legal infrastructure needs.</a:t>
            </a:r>
            <a:endParaRPr sz="1900">
              <a:latin typeface="Montserrat"/>
              <a:ea typeface="Montserrat"/>
              <a:cs typeface="Montserrat"/>
              <a:sym typeface="Montserrat"/>
            </a:endParaRPr>
          </a:p>
          <a:p>
            <a:pPr marL="457200" marR="0" lvl="0" indent="-349250" algn="l" rtl="0">
              <a:lnSpc>
                <a:spcPct val="115000"/>
              </a:lnSpc>
              <a:spcBef>
                <a:spcPts val="0"/>
              </a:spcBef>
              <a:spcAft>
                <a:spcPts val="0"/>
              </a:spcAft>
              <a:buSzPts val="1900"/>
              <a:buFont typeface="Montserrat"/>
              <a:buAutoNum type="arabicPeriod"/>
            </a:pPr>
            <a:r>
              <a:rPr lang="en-US" sz="1900" b="1">
                <a:latin typeface="Montserrat"/>
                <a:ea typeface="Montserrat"/>
                <a:cs typeface="Montserrat"/>
                <a:sym typeface="Montserrat"/>
              </a:rPr>
              <a:t>Get The Free Report</a:t>
            </a:r>
            <a:endParaRPr sz="1900" b="1">
              <a:latin typeface="Montserrat"/>
              <a:ea typeface="Montserrat"/>
              <a:cs typeface="Montserrat"/>
              <a:sym typeface="Montserrat"/>
            </a:endParaRPr>
          </a:p>
          <a:p>
            <a:pPr marL="457200" marR="0" lvl="0" indent="0" algn="l" rtl="0">
              <a:lnSpc>
                <a:spcPct val="115000"/>
              </a:lnSpc>
              <a:spcBef>
                <a:spcPts val="0"/>
              </a:spcBef>
              <a:spcAft>
                <a:spcPts val="0"/>
              </a:spcAft>
              <a:buNone/>
            </a:pPr>
            <a:r>
              <a:rPr lang="en-US" sz="1900">
                <a:latin typeface="Montserrat"/>
                <a:ea typeface="Montserrat"/>
                <a:cs typeface="Montserrat"/>
                <a:sym typeface="Montserrat"/>
              </a:rPr>
              <a:t>You'll receive a report for the spirit, mind, and body of your business identifying areas of concern and celebrating areas of strength.</a:t>
            </a:r>
            <a:endParaRPr sz="1900">
              <a:latin typeface="Montserrat"/>
              <a:ea typeface="Montserrat"/>
              <a:cs typeface="Montserrat"/>
              <a:sym typeface="Montserrat"/>
            </a:endParaRPr>
          </a:p>
          <a:p>
            <a:pPr marL="457200" marR="0" lvl="0" indent="-349250" algn="l" rtl="0">
              <a:lnSpc>
                <a:spcPct val="115000"/>
              </a:lnSpc>
              <a:spcBef>
                <a:spcPts val="0"/>
              </a:spcBef>
              <a:spcAft>
                <a:spcPts val="0"/>
              </a:spcAft>
              <a:buSzPts val="1900"/>
              <a:buFont typeface="Montserrat"/>
              <a:buAutoNum type="arabicPeriod"/>
            </a:pPr>
            <a:r>
              <a:rPr lang="en-US" sz="1900" b="1">
                <a:latin typeface="Montserrat"/>
                <a:ea typeface="Montserrat"/>
                <a:cs typeface="Montserrat"/>
                <a:sym typeface="Montserrat"/>
              </a:rPr>
              <a:t>Make A Plan</a:t>
            </a:r>
            <a:endParaRPr sz="1900" b="1">
              <a:latin typeface="Montserrat"/>
              <a:ea typeface="Montserrat"/>
              <a:cs typeface="Montserrat"/>
              <a:sym typeface="Montserrat"/>
            </a:endParaRPr>
          </a:p>
          <a:p>
            <a:pPr marL="457200" marR="0" lvl="0" indent="0" algn="l" rtl="0">
              <a:lnSpc>
                <a:spcPct val="115000"/>
              </a:lnSpc>
              <a:spcBef>
                <a:spcPts val="0"/>
              </a:spcBef>
              <a:spcAft>
                <a:spcPts val="0"/>
              </a:spcAft>
              <a:buNone/>
            </a:pPr>
            <a:r>
              <a:rPr lang="en-US" sz="1900">
                <a:latin typeface="Montserrat"/>
                <a:ea typeface="Montserrat"/>
                <a:cs typeface="Montserrat"/>
                <a:sym typeface="Montserrat"/>
              </a:rPr>
              <a:t>In addition to your customized report, you'll be invited to schedule a complimentary Business Health Consult with our corporate counsel to turn your report into a tailored plan that prioritizes your business’ health needs.</a:t>
            </a:r>
            <a:endParaRPr sz="1900">
              <a:latin typeface="Montserrat"/>
              <a:ea typeface="Montserrat"/>
              <a:cs typeface="Montserrat"/>
              <a:sym typeface="Montserrat"/>
            </a:endParaRPr>
          </a:p>
          <a:p>
            <a:pPr marL="457200" marR="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CTA: Take the 7-minute assessment and get a complimentary and comprehensive legal report on the health of your business.</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marR="0" lvl="0" indent="0" algn="l" rtl="0">
              <a:lnSpc>
                <a:spcPct val="115000"/>
              </a:lnSpc>
              <a:spcBef>
                <a:spcPts val="0"/>
              </a:spcBef>
              <a:spcAft>
                <a:spcPts val="0"/>
              </a:spcAft>
              <a:buNone/>
            </a:pPr>
            <a:endParaRPr sz="1900">
              <a:latin typeface="Montserrat"/>
              <a:ea typeface="Montserrat"/>
              <a:cs typeface="Montserrat"/>
              <a:sym typeface="Montserrat"/>
            </a:endParaRPr>
          </a:p>
        </p:txBody>
      </p:sp>
      <p:sp>
        <p:nvSpPr>
          <p:cNvPr id="1328" name="Google Shape;1328;p148"/>
          <p:cNvSpPr txBox="1"/>
          <p:nvPr/>
        </p:nvSpPr>
        <p:spPr>
          <a:xfrm>
            <a:off x="9588958" y="3790975"/>
            <a:ext cx="66810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900" b="1">
                <a:latin typeface="Montserrat"/>
                <a:ea typeface="Montserrat"/>
                <a:cs typeface="Montserrat"/>
                <a:sym typeface="Montserrat"/>
              </a:rPr>
              <a:t>Know What You Don’t Know</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At Equinox, we believe in proactive care for your business. That's why we offer a complimentary Business Health Assessment, a quick 7-minute survey that acts as a comprehensive check-up to identify areas of opportunity and risk in light of your current operations and future plans.</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Our holistic evaluation, combined with the Equinox strategic General Counsel approach, allows you to "know what you don't know" so you can take your business boldly into the unknown.</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32"/>
        <p:cNvGrpSpPr/>
        <p:nvPr/>
      </p:nvGrpSpPr>
      <p:grpSpPr>
        <a:xfrm>
          <a:off x="0" y="0"/>
          <a:ext cx="0" cy="0"/>
          <a:chOff x="0" y="0"/>
          <a:chExt cx="0" cy="0"/>
        </a:xfrm>
      </p:grpSpPr>
      <p:cxnSp>
        <p:nvCxnSpPr>
          <p:cNvPr id="1333" name="Google Shape;1333;p149"/>
          <p:cNvCxnSpPr/>
          <p:nvPr/>
        </p:nvCxnSpPr>
        <p:spPr>
          <a:xfrm>
            <a:off x="2777933" y="3139246"/>
            <a:ext cx="19114200" cy="0"/>
          </a:xfrm>
          <a:prstGeom prst="straightConnector1">
            <a:avLst/>
          </a:prstGeom>
          <a:noFill/>
          <a:ln w="9525" cap="flat" cmpd="sng">
            <a:solidFill>
              <a:srgbClr val="000000"/>
            </a:solidFill>
            <a:prstDash val="solid"/>
            <a:miter lim="400000"/>
            <a:headEnd type="none" w="sm" len="sm"/>
            <a:tailEnd type="none" w="sm" len="sm"/>
          </a:ln>
        </p:spPr>
      </p:cxnSp>
      <p:sp>
        <p:nvSpPr>
          <p:cNvPr id="1334" name="Google Shape;1334;p149"/>
          <p:cNvSpPr txBox="1"/>
          <p:nvPr/>
        </p:nvSpPr>
        <p:spPr>
          <a:xfrm>
            <a:off x="2808557" y="2536300"/>
            <a:ext cx="81165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FAQ: BUSINESS HEALTH ASSESSMENT</a:t>
            </a:r>
            <a:endParaRPr/>
          </a:p>
        </p:txBody>
      </p:sp>
      <p:sp>
        <p:nvSpPr>
          <p:cNvPr id="1335" name="Google Shape;1335;p149"/>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COPY</a:t>
            </a:r>
            <a:endParaRPr sz="3000" i="1">
              <a:solidFill>
                <a:schemeClr val="dk1"/>
              </a:solidFill>
              <a:latin typeface="Proxima Nova"/>
              <a:ea typeface="Proxima Nova"/>
              <a:cs typeface="Proxima Nova"/>
              <a:sym typeface="Proxima Nova"/>
            </a:endParaRPr>
          </a:p>
        </p:txBody>
      </p:sp>
      <p:pic>
        <p:nvPicPr>
          <p:cNvPr id="1336" name="Google Shape;1336;p149"/>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337" name="Google Shape;1337;p149"/>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lead generation to qualify and capture leads.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email, landing pages, website.</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
        <p:nvSpPr>
          <p:cNvPr id="1338" name="Google Shape;1338;p149"/>
          <p:cNvSpPr txBox="1"/>
          <p:nvPr/>
        </p:nvSpPr>
        <p:spPr>
          <a:xfrm>
            <a:off x="2808550" y="3522350"/>
            <a:ext cx="10007700" cy="93366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600" b="1">
                <a:latin typeface="Montserrat"/>
                <a:ea typeface="Montserrat"/>
                <a:cs typeface="Montserrat"/>
                <a:sym typeface="Montserrat"/>
              </a:rPr>
              <a:t>What is a Business Health Assessment?</a:t>
            </a: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Just like getting an annual physical at your doctor, your business also deserves health checkups and continuity. A Business Health Assessment is a holistic review of your current business operations to address areas of concern and celebrate areas of strength. The assessment will include an evaluation of your business’s priorities, goals, tactics to achieve those goals, as well as any associated risks.</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b="1">
                <a:latin typeface="Montserrat"/>
                <a:ea typeface="Montserrat"/>
                <a:cs typeface="Montserrat"/>
                <a:sym typeface="Montserrat"/>
              </a:rPr>
              <a:t>What does a Business Health Assessment look like?</a:t>
            </a: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Using the whole person metaphor, spirit, mind, and body of your business, this quick 7-minute online multiple-choice survey acts as a comprehensive check-up, identifying areas of opportunity and risk in light of your current operations and future plans.</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b="1">
              <a:latin typeface="Montserrat"/>
              <a:ea typeface="Montserrat"/>
              <a:cs typeface="Montserrat"/>
              <a:sym typeface="Montserrat"/>
            </a:endParaRPr>
          </a:p>
          <a:p>
            <a:pPr marL="0" lvl="0" indent="0" algn="l" rtl="0">
              <a:lnSpc>
                <a:spcPct val="115000"/>
              </a:lnSpc>
              <a:spcBef>
                <a:spcPts val="0"/>
              </a:spcBef>
              <a:spcAft>
                <a:spcPts val="0"/>
              </a:spcAft>
              <a:buNone/>
            </a:pPr>
            <a:r>
              <a:rPr lang="en-US" sz="1600" b="1">
                <a:latin typeface="Montserrat"/>
                <a:ea typeface="Montserrat"/>
                <a:cs typeface="Montserrat"/>
                <a:sym typeface="Montserrat"/>
              </a:rPr>
              <a:t>What happens after I take the Business Health Assessment?</a:t>
            </a:r>
            <a:endParaRPr sz="1600" b="1">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After completing the survey, you will receive a complimentary diagnosis report of the health of your business as part of a customized plan to strengthen its legal infrastructure. It’s a quick way to determine where your business stands and what it will take to ensure long term achievement of your business’ goals.</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As part of your report, we schedule a complimentary, one-on-one discussion with Equinox’s corporate counsel to talk through areas of strength, opportunity, and risk. The consult uses the report to tailor the conversation to focus on your business’ individualized health needs, including obstacles to prioritizing legal infrastructure and business health and areas of your business that need more focused attention. Within a week, you’ll get a customized Equinox Strategic Legal Solutions Plan based on your Business Health Assessment and Business Consult.</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Equinox Strategic Legal Solutions Plans start at $2,500 a month for an ongoing relationship with counsel who knows your business and your risk tolerance from top to bottom. This relationship enables you to go confidently and boldly forward with legal counsel on your side. Because everything is customized for you, we prioritize the legal infrastructure projects that will capitalize on opportunity and address risk to make a difference in your business’ health. The Legal Solutions Plan also provides ongoing support for the day to day — all at a fixed price. We believe in complete price transparency, so you set the priorities and the budget. Our team builds a plan to best serve your needs and then adjusts that plan over time as your business’ needs change.</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b="1">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marR="0" lvl="0" indent="0" algn="l" rtl="0">
              <a:lnSpc>
                <a:spcPct val="115000"/>
              </a:lnSpc>
              <a:spcBef>
                <a:spcPts val="0"/>
              </a:spcBef>
              <a:spcAft>
                <a:spcPts val="0"/>
              </a:spcAft>
              <a:buNone/>
            </a:pPr>
            <a:endParaRPr sz="16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600">
              <a:latin typeface="Montserrat"/>
              <a:ea typeface="Montserrat"/>
              <a:cs typeface="Montserrat"/>
              <a:sym typeface="Montserrat"/>
            </a:endParaRPr>
          </a:p>
        </p:txBody>
      </p:sp>
      <p:sp>
        <p:nvSpPr>
          <p:cNvPr id="1339" name="Google Shape;1339;p149"/>
          <p:cNvSpPr txBox="1"/>
          <p:nvPr/>
        </p:nvSpPr>
        <p:spPr>
          <a:xfrm>
            <a:off x="13208845" y="3522350"/>
            <a:ext cx="10007700" cy="93366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600" b="1">
                <a:latin typeface="Montserrat"/>
                <a:ea typeface="Montserrat"/>
                <a:cs typeface="Montserrat"/>
                <a:sym typeface="Montserrat"/>
              </a:rPr>
              <a:t>Why take a Business Health Assessment?</a:t>
            </a: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Know What You Don’t Know – The sooner you’re able to evaluate the risk lurking in your business, the sooner you’re able to mitigate it. After the assessment, you’ll have a better understanding of what to look out for, along with actionable recommendations to mitigate risks specific to your goals giving you the freedom and confidence to Go Boldly.</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b="1">
              <a:latin typeface="Montserrat"/>
              <a:ea typeface="Montserrat"/>
              <a:cs typeface="Montserrat"/>
              <a:sym typeface="Montserrat"/>
            </a:endParaRPr>
          </a:p>
          <a:p>
            <a:pPr marL="0" lvl="0" indent="0" algn="l" rtl="0">
              <a:lnSpc>
                <a:spcPct val="115000"/>
              </a:lnSpc>
              <a:spcBef>
                <a:spcPts val="0"/>
              </a:spcBef>
              <a:spcAft>
                <a:spcPts val="0"/>
              </a:spcAft>
              <a:buNone/>
            </a:pPr>
            <a:r>
              <a:rPr lang="en-US" sz="1600" b="1">
                <a:latin typeface="Montserrat"/>
                <a:ea typeface="Montserrat"/>
                <a:cs typeface="Montserrat"/>
                <a:sym typeface="Montserrat"/>
              </a:rPr>
              <a:t>Is there a cost to taking a Business Health Assessment?</a:t>
            </a:r>
            <a:endParaRPr sz="1600" b="1">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We offer Business Health Assessments Survey free of charge.</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Why? Because your business is our business, and your confidence in the current state of your business is an important step to growth, stability, and long-term success.</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After completing the Business Health Assessment Survey, you will receive a complimentary, no-obligation report on the health of your business as part of a customized plan to achieve peak performance and to minimize injury by building strength through legal infrastructure. Your report will show you where your business is performing well as well as highlighting areas of weakness, giving you a quick snapshot of where your business stands. A $2,500 value.</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b="1">
                <a:latin typeface="Montserrat"/>
                <a:ea typeface="Montserrat"/>
                <a:cs typeface="Montserrat"/>
                <a:sym typeface="Montserrat"/>
              </a:rPr>
              <a:t>What areas are covered in the Business Health Assessment? </a:t>
            </a:r>
            <a:endParaRPr sz="1600" b="1">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r>
              <a:rPr lang="en-US" sz="1600">
                <a:latin typeface="Montserrat"/>
                <a:ea typeface="Montserrat"/>
                <a:cs typeface="Montserrat"/>
                <a:sym typeface="Montserrat"/>
              </a:rPr>
              <a:t>We’ll talk through the current health state of your business’s spirit, mind, and body examining areas of corporate strategy, entity type, ownership, human resources, insurance, contracts, facilities, intellectual property, compliance, financial planning, exit planning, and property protection. Our business savvy team takes a holistic view of all three aspects of your operations and guides you in developing a strong legal infrastructure to foster growth and stability.</a:t>
            </a: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lvl="0" indent="0" algn="l" rtl="0">
              <a:lnSpc>
                <a:spcPct val="115000"/>
              </a:lnSpc>
              <a:spcBef>
                <a:spcPts val="0"/>
              </a:spcBef>
              <a:spcAft>
                <a:spcPts val="0"/>
              </a:spcAft>
              <a:buNone/>
            </a:pPr>
            <a:endParaRPr sz="1600">
              <a:latin typeface="Montserrat"/>
              <a:ea typeface="Montserrat"/>
              <a:cs typeface="Montserrat"/>
              <a:sym typeface="Montserrat"/>
            </a:endParaRPr>
          </a:p>
          <a:p>
            <a:pPr marL="0" marR="0" lvl="0" indent="0" algn="l" rtl="0">
              <a:lnSpc>
                <a:spcPct val="115000"/>
              </a:lnSpc>
              <a:spcBef>
                <a:spcPts val="0"/>
              </a:spcBef>
              <a:spcAft>
                <a:spcPts val="0"/>
              </a:spcAft>
              <a:buNone/>
            </a:pPr>
            <a:endParaRPr sz="16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600">
              <a:latin typeface="Montserrat"/>
              <a:ea typeface="Montserrat"/>
              <a:cs typeface="Montserrat"/>
              <a:sym typeface="Montserra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43"/>
        <p:cNvGrpSpPr/>
        <p:nvPr/>
      </p:nvGrpSpPr>
      <p:grpSpPr>
        <a:xfrm>
          <a:off x="0" y="0"/>
          <a:ext cx="0" cy="0"/>
          <a:chOff x="0" y="0"/>
          <a:chExt cx="0" cy="0"/>
        </a:xfrm>
      </p:grpSpPr>
      <p:cxnSp>
        <p:nvCxnSpPr>
          <p:cNvPr id="1344" name="Google Shape;1344;p150"/>
          <p:cNvCxnSpPr/>
          <p:nvPr/>
        </p:nvCxnSpPr>
        <p:spPr>
          <a:xfrm>
            <a:off x="2777933"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345" name="Google Shape;1345;p150"/>
          <p:cNvSpPr txBox="1"/>
          <p:nvPr/>
        </p:nvSpPr>
        <p:spPr>
          <a:xfrm>
            <a:off x="2808545"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PRODUCT</a:t>
            </a:r>
            <a:endParaRPr/>
          </a:p>
        </p:txBody>
      </p:sp>
      <p:sp>
        <p:nvSpPr>
          <p:cNvPr id="1346" name="Google Shape;1346;p150"/>
          <p:cNvSpPr txBox="1"/>
          <p:nvPr/>
        </p:nvSpPr>
        <p:spPr>
          <a:xfrm>
            <a:off x="2808545" y="4605252"/>
            <a:ext cx="8565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Business Health Assessment </a:t>
            </a:r>
            <a:endParaRPr sz="2200" b="1">
              <a:latin typeface="Montserrat"/>
              <a:ea typeface="Montserrat"/>
              <a:cs typeface="Montserrat"/>
              <a:sym typeface="Montserrat"/>
            </a:endParaRPr>
          </a:p>
        </p:txBody>
      </p:sp>
      <p:sp>
        <p:nvSpPr>
          <p:cNvPr id="1347" name="Google Shape;1347;p150"/>
          <p:cNvSpPr txBox="1"/>
          <p:nvPr/>
        </p:nvSpPr>
        <p:spPr>
          <a:xfrm>
            <a:off x="9245600" y="4605250"/>
            <a:ext cx="6932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What does the Spirit, Mind &amp; Body of your business look like?  Complete a  complimentary, no obligation evaluation to identify needs and uncover gaps in your business processes and compliance.  </a:t>
            </a:r>
            <a:endParaRPr sz="2200">
              <a:latin typeface="Montserrat"/>
              <a:ea typeface="Montserrat"/>
              <a:cs typeface="Montserrat"/>
              <a:sym typeface="Montserrat"/>
            </a:endParaRPr>
          </a:p>
        </p:txBody>
      </p:sp>
      <p:sp>
        <p:nvSpPr>
          <p:cNvPr id="1348" name="Google Shape;1348;p150"/>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PITCH &amp; CALL TO ACTION</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349" name="Google Shape;1349;p150"/>
          <p:cNvSpPr txBox="1"/>
          <p:nvPr/>
        </p:nvSpPr>
        <p:spPr>
          <a:xfrm>
            <a:off x="2808545" y="7484527"/>
            <a:ext cx="8565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In Balance Newsletter</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350" name="Google Shape;1350;p150"/>
          <p:cNvSpPr txBox="1"/>
          <p:nvPr/>
        </p:nvSpPr>
        <p:spPr>
          <a:xfrm>
            <a:off x="9245600" y="7484525"/>
            <a:ext cx="6932700" cy="2168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Things are uncertain and always changing. Stay up to date with our monthly newsletter that’s equal parts law and business–covering the issues that matter to  entrepreneurs in Washington.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351" name="Google Shape;1351;p150"/>
          <p:cNvSpPr txBox="1"/>
          <p:nvPr/>
        </p:nvSpPr>
        <p:spPr>
          <a:xfrm>
            <a:off x="2808545" y="10363800"/>
            <a:ext cx="5154900" cy="2351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Strategic Legal Counsel Plans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352" name="Google Shape;1352;p150"/>
          <p:cNvSpPr txBox="1"/>
          <p:nvPr/>
        </p:nvSpPr>
        <p:spPr>
          <a:xfrm>
            <a:off x="9245600" y="10363800"/>
            <a:ext cx="69327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You now have the full power of law on your side at a fixed monthly cost. Manage projects to completion with regular meetings and check-ins. Your team can call us anytime when questions or new projects arise and it’s all included.</a:t>
            </a:r>
            <a:endParaRPr sz="2200">
              <a:latin typeface="Montserrat"/>
              <a:ea typeface="Montserrat"/>
              <a:cs typeface="Montserrat"/>
              <a:sym typeface="Montserrat"/>
            </a:endParaRPr>
          </a:p>
        </p:txBody>
      </p:sp>
      <p:pic>
        <p:nvPicPr>
          <p:cNvPr id="1353" name="Google Shape;1353;p150"/>
          <p:cNvPicPr preferRelativeResize="0"/>
          <p:nvPr/>
        </p:nvPicPr>
        <p:blipFill>
          <a:blip r:embed="rId3">
            <a:alphaModFix/>
          </a:blip>
          <a:stretch>
            <a:fillRect/>
          </a:stretch>
        </p:blipFill>
        <p:spPr>
          <a:xfrm>
            <a:off x="491433" y="382925"/>
            <a:ext cx="1417083" cy="1228198"/>
          </a:xfrm>
          <a:prstGeom prst="rect">
            <a:avLst/>
          </a:prstGeom>
          <a:noFill/>
          <a:ln>
            <a:noFill/>
          </a:ln>
        </p:spPr>
      </p:pic>
      <p:cxnSp>
        <p:nvCxnSpPr>
          <p:cNvPr id="1354" name="Google Shape;1354;p150"/>
          <p:cNvCxnSpPr/>
          <p:nvPr/>
        </p:nvCxnSpPr>
        <p:spPr>
          <a:xfrm>
            <a:off x="9245608"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355" name="Google Shape;1355;p150"/>
          <p:cNvSpPr txBox="1"/>
          <p:nvPr/>
        </p:nvSpPr>
        <p:spPr>
          <a:xfrm>
            <a:off x="9276220"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PITCH</a:t>
            </a:r>
            <a:endParaRPr/>
          </a:p>
        </p:txBody>
      </p:sp>
      <p:cxnSp>
        <p:nvCxnSpPr>
          <p:cNvPr id="1356" name="Google Shape;1356;p150"/>
          <p:cNvCxnSpPr/>
          <p:nvPr/>
        </p:nvCxnSpPr>
        <p:spPr>
          <a:xfrm>
            <a:off x="17080658"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357" name="Google Shape;1357;p150"/>
          <p:cNvSpPr txBox="1"/>
          <p:nvPr/>
        </p:nvSpPr>
        <p:spPr>
          <a:xfrm>
            <a:off x="17080650"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CTA</a:t>
            </a:r>
            <a:endParaRPr/>
          </a:p>
        </p:txBody>
      </p:sp>
      <p:sp>
        <p:nvSpPr>
          <p:cNvPr id="1358" name="Google Shape;1358;p150"/>
          <p:cNvSpPr txBox="1"/>
          <p:nvPr/>
        </p:nvSpPr>
        <p:spPr>
          <a:xfrm>
            <a:off x="17080650" y="4513900"/>
            <a:ext cx="5984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Start your comprehensive 7-minute assessment now. Get a complimentary 30+ page report of the health of your business and a fit a plan to go boldly into the unknown.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359" name="Google Shape;1359;p150"/>
          <p:cNvSpPr txBox="1"/>
          <p:nvPr/>
        </p:nvSpPr>
        <p:spPr>
          <a:xfrm>
            <a:off x="17080650" y="7393175"/>
            <a:ext cx="6932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Subscribe  </a:t>
            </a:r>
            <a:endParaRPr sz="2200">
              <a:latin typeface="Montserrat"/>
              <a:ea typeface="Montserrat"/>
              <a:cs typeface="Montserrat"/>
              <a:sym typeface="Montserrat"/>
            </a:endParaRPr>
          </a:p>
        </p:txBody>
      </p:sp>
      <p:sp>
        <p:nvSpPr>
          <p:cNvPr id="1360" name="Google Shape;1360;p150"/>
          <p:cNvSpPr txBox="1"/>
          <p:nvPr/>
        </p:nvSpPr>
        <p:spPr>
          <a:xfrm>
            <a:off x="17080650" y="10272450"/>
            <a:ext cx="45270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Go boldly into the unknown, contact us today</a:t>
            </a:r>
            <a:endParaRPr sz="2200">
              <a:latin typeface="Montserrat"/>
              <a:ea typeface="Montserrat"/>
              <a:cs typeface="Montserrat"/>
              <a:sym typeface="Montserrat"/>
            </a:endParaRPr>
          </a:p>
        </p:txBody>
      </p:sp>
      <p:cxnSp>
        <p:nvCxnSpPr>
          <p:cNvPr id="1361" name="Google Shape;1361;p150"/>
          <p:cNvCxnSpPr/>
          <p:nvPr/>
        </p:nvCxnSpPr>
        <p:spPr>
          <a:xfrm>
            <a:off x="2808558" y="6940321"/>
            <a:ext cx="18942600" cy="0"/>
          </a:xfrm>
          <a:prstGeom prst="straightConnector1">
            <a:avLst/>
          </a:prstGeom>
          <a:noFill/>
          <a:ln w="9525" cap="flat" cmpd="sng">
            <a:solidFill>
              <a:srgbClr val="000000"/>
            </a:solidFill>
            <a:prstDash val="solid"/>
            <a:miter lim="400000"/>
            <a:headEnd type="none" w="sm" len="sm"/>
            <a:tailEnd type="none" w="sm" len="sm"/>
          </a:ln>
        </p:spPr>
      </p:cxnSp>
      <p:cxnSp>
        <p:nvCxnSpPr>
          <p:cNvPr id="1362" name="Google Shape;1362;p150"/>
          <p:cNvCxnSpPr/>
          <p:nvPr/>
        </p:nvCxnSpPr>
        <p:spPr>
          <a:xfrm>
            <a:off x="2709508" y="9968471"/>
            <a:ext cx="19027500" cy="0"/>
          </a:xfrm>
          <a:prstGeom prst="straightConnector1">
            <a:avLst/>
          </a:prstGeom>
          <a:noFill/>
          <a:ln w="9525" cap="flat" cmpd="sng">
            <a:solidFill>
              <a:srgbClr val="000000"/>
            </a:solidFill>
            <a:prstDash val="solid"/>
            <a:miter lim="400000"/>
            <a:headEnd type="none" w="sm" len="sm"/>
            <a:tailEnd type="none" w="sm" len="sm"/>
          </a:ln>
        </p:spPr>
      </p:cxnSp>
      <p:sp>
        <p:nvSpPr>
          <p:cNvPr id="1363" name="Google Shape;1363;p150"/>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short intro pitch descriptions. Ex. website, social media, industry listings.</a:t>
            </a:r>
            <a:endParaRPr sz="2200" i="1">
              <a:latin typeface="Montserrat"/>
              <a:ea typeface="Montserrat"/>
              <a:cs typeface="Montserrat"/>
              <a:sym typeface="Montserra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67"/>
        <p:cNvGrpSpPr/>
        <p:nvPr/>
      </p:nvGrpSpPr>
      <p:grpSpPr>
        <a:xfrm>
          <a:off x="0" y="0"/>
          <a:ext cx="0" cy="0"/>
          <a:chOff x="0" y="0"/>
          <a:chExt cx="0" cy="0"/>
        </a:xfrm>
      </p:grpSpPr>
      <p:cxnSp>
        <p:nvCxnSpPr>
          <p:cNvPr id="1368" name="Google Shape;1368;p151"/>
          <p:cNvCxnSpPr/>
          <p:nvPr/>
        </p:nvCxnSpPr>
        <p:spPr>
          <a:xfrm>
            <a:off x="2808553" y="3566471"/>
            <a:ext cx="18350700" cy="0"/>
          </a:xfrm>
          <a:prstGeom prst="straightConnector1">
            <a:avLst/>
          </a:prstGeom>
          <a:noFill/>
          <a:ln w="9525" cap="flat" cmpd="sng">
            <a:solidFill>
              <a:srgbClr val="000000"/>
            </a:solidFill>
            <a:prstDash val="solid"/>
            <a:miter lim="400000"/>
            <a:headEnd type="none" w="sm" len="sm"/>
            <a:tailEnd type="none" w="sm" len="sm"/>
          </a:ln>
        </p:spPr>
      </p:cxnSp>
      <p:sp>
        <p:nvSpPr>
          <p:cNvPr id="1369" name="Google Shape;1369;p151"/>
          <p:cNvSpPr txBox="1"/>
          <p:nvPr/>
        </p:nvSpPr>
        <p:spPr>
          <a:xfrm>
            <a:off x="2808553" y="2977475"/>
            <a:ext cx="57912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FACEBOOK/LINKEDIN POSTS</a:t>
            </a:r>
            <a:endParaRPr/>
          </a:p>
        </p:txBody>
      </p:sp>
      <p:sp>
        <p:nvSpPr>
          <p:cNvPr id="1370" name="Google Shape;1370;p151"/>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371" name="Google Shape;1371;p151"/>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372" name="Google Shape;1372;p151"/>
          <p:cNvSpPr txBox="1"/>
          <p:nvPr/>
        </p:nvSpPr>
        <p:spPr>
          <a:xfrm>
            <a:off x="12259675" y="4405225"/>
            <a:ext cx="4239600" cy="43470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Tired of surprise legal fees, unresponsive attorneys and boilerplate solutions?</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Get the strategic legal help your business needs, when you need it for a fixed monthly cost from a team of lawyers who understand your unique challenges.</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Learn more about our fixed-cost Strategic Legal Counsel plans designed for Entrepreneurs.</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373" name="Google Shape;1373;p151"/>
          <p:cNvSpPr txBox="1"/>
          <p:nvPr/>
        </p:nvSpPr>
        <p:spPr>
          <a:xfrm>
            <a:off x="7668954" y="4405225"/>
            <a:ext cx="4239600" cy="4639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Law and entrepreneurial experience, perfectly aligned.</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Like you, we are entrepreneurs. Unlike you, we are attorneys.  We call ourselves Equinox because we serve our clients by bringing law and entrepreneurial expertise into perfect alignment. We remove the barriers of costs, response time, and complexities giving your business the freedom and confidence to go boldly into the unknown.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Add Strategic Legal Counsel to your team.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374" name="Google Shape;1374;p151"/>
          <p:cNvSpPr txBox="1"/>
          <p:nvPr/>
        </p:nvSpPr>
        <p:spPr>
          <a:xfrm>
            <a:off x="17187650" y="4405225"/>
            <a:ext cx="4239600" cy="797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(*and legally)</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Never again hesitate in making crucial business decisions.  With Equinox on your side, you have a team of strategic-minded, experienced entrepreneur attorneys who understand what it takes to lead and grow a successful business.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See how Strategic Legal Counsel can help your business.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375" name="Google Shape;1375;p151"/>
          <p:cNvSpPr txBox="1"/>
          <p:nvPr/>
        </p:nvSpPr>
        <p:spPr>
          <a:xfrm>
            <a:off x="2808550" y="4405225"/>
            <a:ext cx="4239600" cy="4639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Take on business complexities with the power of law on your team</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The power of law is often used against those who “don’t know, what they don’t know.”  Not anymore. Equinox levels the field for entrepreneurs. We remove the barriers of costs, response time, and complexity so that entrepreneurs can have a “Chief Legal Officer” on their team with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Add Strategic Legal Counsel to your team.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376" name="Google Shape;1376;p151"/>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LinkedIn and Facebook organic and paid posts. Long body copy always to be placed in post not images.</a:t>
            </a:r>
            <a:endParaRPr sz="2200" i="1">
              <a:latin typeface="Montserrat"/>
              <a:ea typeface="Montserrat"/>
              <a:cs typeface="Montserrat"/>
              <a:sym typeface="Montserra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80"/>
        <p:cNvGrpSpPr/>
        <p:nvPr/>
      </p:nvGrpSpPr>
      <p:grpSpPr>
        <a:xfrm>
          <a:off x="0" y="0"/>
          <a:ext cx="0" cy="0"/>
          <a:chOff x="0" y="0"/>
          <a:chExt cx="0" cy="0"/>
        </a:xfrm>
      </p:grpSpPr>
      <p:cxnSp>
        <p:nvCxnSpPr>
          <p:cNvPr id="1381" name="Google Shape;1381;p152"/>
          <p:cNvCxnSpPr/>
          <p:nvPr/>
        </p:nvCxnSpPr>
        <p:spPr>
          <a:xfrm>
            <a:off x="2808553" y="3566471"/>
            <a:ext cx="18350700" cy="0"/>
          </a:xfrm>
          <a:prstGeom prst="straightConnector1">
            <a:avLst/>
          </a:prstGeom>
          <a:noFill/>
          <a:ln w="9525" cap="flat" cmpd="sng">
            <a:solidFill>
              <a:srgbClr val="000000"/>
            </a:solidFill>
            <a:prstDash val="solid"/>
            <a:miter lim="400000"/>
            <a:headEnd type="none" w="sm" len="sm"/>
            <a:tailEnd type="none" w="sm" len="sm"/>
          </a:ln>
        </p:spPr>
      </p:cxnSp>
      <p:sp>
        <p:nvSpPr>
          <p:cNvPr id="1382" name="Google Shape;1382;p152"/>
          <p:cNvSpPr txBox="1"/>
          <p:nvPr/>
        </p:nvSpPr>
        <p:spPr>
          <a:xfrm>
            <a:off x="2808553" y="2977475"/>
            <a:ext cx="57912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FACEBOOK/LINKEDIN POSTS</a:t>
            </a:r>
            <a:endParaRPr/>
          </a:p>
        </p:txBody>
      </p:sp>
      <p:sp>
        <p:nvSpPr>
          <p:cNvPr id="1383" name="Google Shape;1383;p152"/>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384" name="Google Shape;1384;p152"/>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385" name="Google Shape;1385;p152"/>
          <p:cNvSpPr txBox="1"/>
          <p:nvPr/>
        </p:nvSpPr>
        <p:spPr>
          <a:xfrm>
            <a:off x="12335755" y="4236075"/>
            <a:ext cx="4297200" cy="43470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Mega corps aren’t the only ones with an army of attorneys.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Equinox the playing field with the full power of law on your side.  Get the strategic legal help your business needs at a fixed monthly cost so you can lead your business boldly into the unknown.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Meet your army of attorneys.</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386" name="Google Shape;1386;p152"/>
          <p:cNvSpPr txBox="1"/>
          <p:nvPr/>
        </p:nvSpPr>
        <p:spPr>
          <a:xfrm>
            <a:off x="7682538" y="4236075"/>
            <a:ext cx="4297200" cy="7183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Is your business at risk?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current with changing government laws?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leaving money in contract negotiations?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Find out where your business stands. Complete a  complimentary, no obligation evaluation to identify needs and uncover gaps in your business processes and compliance.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Take our complimentary Business Health Assessment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387" name="Google Shape;1387;p152"/>
          <p:cNvSpPr txBox="1"/>
          <p:nvPr/>
        </p:nvSpPr>
        <p:spPr>
          <a:xfrm>
            <a:off x="17330824" y="4236075"/>
            <a:ext cx="4096200" cy="797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We imagine a world where entrepreneurs have the same strategic law advantages as the mega 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That’s why we do everything in our power to remove the barriers of costs, response time, and complexity to make it possible for all business leaders to have a “Chief Legal Officer” on their team.</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Learn more about how our fixed cost, Strategic Legal Counsel is leveling the playing field.</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388" name="Google Shape;1388;p152"/>
          <p:cNvSpPr txBox="1"/>
          <p:nvPr/>
        </p:nvSpPr>
        <p:spPr>
          <a:xfrm>
            <a:off x="2755975" y="4236075"/>
            <a:ext cx="4297200" cy="90720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Add the power of law to your team, at a fraction of traditional legal cost.</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Introducing a new managed services  approach to law with a fixed monthly cost,  that makes it possible for every business can have the same strategic law advantages as the mega 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See how Strategic Legal Counsel can help your business.</a:t>
            </a: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389" name="Google Shape;1389;p152"/>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LinkedIn and Facebook organic and paid posts. Long body copy always to be placed in post not images.</a:t>
            </a:r>
            <a:endParaRPr sz="2200" i="1">
              <a:latin typeface="Montserrat"/>
              <a:ea typeface="Montserrat"/>
              <a:cs typeface="Montserrat"/>
              <a:sym typeface="Montserra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93"/>
        <p:cNvGrpSpPr/>
        <p:nvPr/>
      </p:nvGrpSpPr>
      <p:grpSpPr>
        <a:xfrm>
          <a:off x="0" y="0"/>
          <a:ext cx="0" cy="0"/>
          <a:chOff x="0" y="0"/>
          <a:chExt cx="0" cy="0"/>
        </a:xfrm>
      </p:grpSpPr>
      <p:cxnSp>
        <p:nvCxnSpPr>
          <p:cNvPr id="1394" name="Google Shape;1394;p153"/>
          <p:cNvCxnSpPr/>
          <p:nvPr/>
        </p:nvCxnSpPr>
        <p:spPr>
          <a:xfrm>
            <a:off x="2808558" y="3566471"/>
            <a:ext cx="18378900" cy="0"/>
          </a:xfrm>
          <a:prstGeom prst="straightConnector1">
            <a:avLst/>
          </a:prstGeom>
          <a:noFill/>
          <a:ln w="9525" cap="flat" cmpd="sng">
            <a:solidFill>
              <a:srgbClr val="000000"/>
            </a:solidFill>
            <a:prstDash val="solid"/>
            <a:miter lim="400000"/>
            <a:headEnd type="none" w="sm" len="sm"/>
            <a:tailEnd type="none" w="sm" len="sm"/>
          </a:ln>
        </p:spPr>
      </p:cxnSp>
      <p:sp>
        <p:nvSpPr>
          <p:cNvPr id="1395" name="Google Shape;1395;p153"/>
          <p:cNvSpPr txBox="1"/>
          <p:nvPr/>
        </p:nvSpPr>
        <p:spPr>
          <a:xfrm>
            <a:off x="2839170" y="29635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TWEETS</a:t>
            </a:r>
            <a:endParaRPr/>
          </a:p>
        </p:txBody>
      </p:sp>
      <p:sp>
        <p:nvSpPr>
          <p:cNvPr id="1396" name="Google Shape;1396;p153"/>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397" name="Google Shape;1397;p153"/>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398" name="Google Shape;1398;p153"/>
          <p:cNvSpPr txBox="1"/>
          <p:nvPr/>
        </p:nvSpPr>
        <p:spPr>
          <a:xfrm>
            <a:off x="2839175" y="4506725"/>
            <a:ext cx="5796600" cy="8167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Equinox the playing field with Strategic Legal Counsel on your team.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Take on business complexities with the power of law on your team.  Strategic Legal Counsel For Entrepreneurs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Law and entrepreneurial experience, perfectly aligned. Get the strategic legal help your business needs, when you need it for a fixed monthly cost from a team of lawyers who understand your unique challenges.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We remove the barriers of 💰, response ⏰, and 🧠  so that every business can have the same strategic law advantages as the mega corps.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Go boldly* into the unknown  (*and legally)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399" name="Google Shape;1399;p153"/>
          <p:cNvSpPr txBox="1"/>
          <p:nvPr/>
        </p:nvSpPr>
        <p:spPr>
          <a:xfrm>
            <a:off x="9816363" y="4506725"/>
            <a:ext cx="5558100" cy="8590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With Equinox on your side, you have a team of strategic-minded attorneys who understand what it takes to lead and grow a successful business.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Never again hesitate in making the decisions needed to grow and protect your business and your people.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our fixed monthly cost, managed services approach that enables every business can have the same strategic law advantages as the mega corps.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Find out if Equinox is the right fit for your business. Take our complimentary Business Health Assessment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Learn more about how our fixed cost, Strategic Legal Counsel is leveling the playing field.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pic>
        <p:nvPicPr>
          <p:cNvPr id="1400" name="Google Shape;1400;p153"/>
          <p:cNvPicPr preferRelativeResize="0"/>
          <p:nvPr/>
        </p:nvPicPr>
        <p:blipFill>
          <a:blip r:embed="rId4">
            <a:alphaModFix/>
          </a:blip>
          <a:stretch>
            <a:fillRect/>
          </a:stretch>
        </p:blipFill>
        <p:spPr>
          <a:xfrm>
            <a:off x="2245825" y="4605249"/>
            <a:ext cx="453054" cy="472493"/>
          </a:xfrm>
          <a:prstGeom prst="rect">
            <a:avLst/>
          </a:prstGeom>
          <a:noFill/>
          <a:ln>
            <a:noFill/>
          </a:ln>
        </p:spPr>
      </p:pic>
      <p:pic>
        <p:nvPicPr>
          <p:cNvPr id="1401" name="Google Shape;1401;p153"/>
          <p:cNvPicPr preferRelativeResize="0"/>
          <p:nvPr/>
        </p:nvPicPr>
        <p:blipFill>
          <a:blip r:embed="rId4">
            <a:alphaModFix/>
          </a:blip>
          <a:stretch>
            <a:fillRect/>
          </a:stretch>
        </p:blipFill>
        <p:spPr>
          <a:xfrm>
            <a:off x="2245825" y="5797143"/>
            <a:ext cx="453054" cy="472493"/>
          </a:xfrm>
          <a:prstGeom prst="rect">
            <a:avLst/>
          </a:prstGeom>
          <a:noFill/>
          <a:ln>
            <a:noFill/>
          </a:ln>
        </p:spPr>
      </p:pic>
      <p:pic>
        <p:nvPicPr>
          <p:cNvPr id="1402" name="Google Shape;1402;p153"/>
          <p:cNvPicPr preferRelativeResize="0"/>
          <p:nvPr/>
        </p:nvPicPr>
        <p:blipFill>
          <a:blip r:embed="rId4">
            <a:alphaModFix/>
          </a:blip>
          <a:stretch>
            <a:fillRect/>
          </a:stretch>
        </p:blipFill>
        <p:spPr>
          <a:xfrm>
            <a:off x="2245825" y="7264858"/>
            <a:ext cx="453054" cy="472493"/>
          </a:xfrm>
          <a:prstGeom prst="rect">
            <a:avLst/>
          </a:prstGeom>
          <a:noFill/>
          <a:ln>
            <a:noFill/>
          </a:ln>
        </p:spPr>
      </p:pic>
      <p:pic>
        <p:nvPicPr>
          <p:cNvPr id="1403" name="Google Shape;1403;p153"/>
          <p:cNvPicPr preferRelativeResize="0"/>
          <p:nvPr/>
        </p:nvPicPr>
        <p:blipFill>
          <a:blip r:embed="rId4">
            <a:alphaModFix/>
          </a:blip>
          <a:stretch>
            <a:fillRect/>
          </a:stretch>
        </p:blipFill>
        <p:spPr>
          <a:xfrm>
            <a:off x="2245825" y="9924452"/>
            <a:ext cx="453054" cy="472493"/>
          </a:xfrm>
          <a:prstGeom prst="rect">
            <a:avLst/>
          </a:prstGeom>
          <a:noFill/>
          <a:ln>
            <a:noFill/>
          </a:ln>
        </p:spPr>
      </p:pic>
      <p:pic>
        <p:nvPicPr>
          <p:cNvPr id="1404" name="Google Shape;1404;p153"/>
          <p:cNvPicPr preferRelativeResize="0"/>
          <p:nvPr/>
        </p:nvPicPr>
        <p:blipFill>
          <a:blip r:embed="rId4">
            <a:alphaModFix/>
          </a:blip>
          <a:stretch>
            <a:fillRect/>
          </a:stretch>
        </p:blipFill>
        <p:spPr>
          <a:xfrm>
            <a:off x="2245825" y="11951807"/>
            <a:ext cx="453054" cy="472493"/>
          </a:xfrm>
          <a:prstGeom prst="rect">
            <a:avLst/>
          </a:prstGeom>
          <a:noFill/>
          <a:ln>
            <a:noFill/>
          </a:ln>
        </p:spPr>
      </p:pic>
      <p:sp>
        <p:nvSpPr>
          <p:cNvPr id="1405" name="Google Shape;1405;p153"/>
          <p:cNvSpPr txBox="1"/>
          <p:nvPr/>
        </p:nvSpPr>
        <p:spPr>
          <a:xfrm>
            <a:off x="16390409" y="4605250"/>
            <a:ext cx="5558100" cy="8590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Meet your army of attorneys waiting in the wings. Equinox the playing field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The mega corps use law to their advantage because they can. It’s time to Equinox the playing field for entrepreneurs and small businesses.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As entrepreneurs ourselves, we get it. There’s no room for second guessing. No margin for errors or overspending. Every dollar and every minute matters. We are here to help.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Your legal needs, like everything else today, are unpredictable. Going at it alone can be devastating.  So can paying exorbitant and unpredictable legal fees. There’s a better way: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pic>
        <p:nvPicPr>
          <p:cNvPr id="1406" name="Google Shape;1406;p153"/>
          <p:cNvPicPr preferRelativeResize="0"/>
          <p:nvPr/>
        </p:nvPicPr>
        <p:blipFill>
          <a:blip r:embed="rId4">
            <a:alphaModFix/>
          </a:blip>
          <a:stretch>
            <a:fillRect/>
          </a:stretch>
        </p:blipFill>
        <p:spPr>
          <a:xfrm>
            <a:off x="9221000" y="4605249"/>
            <a:ext cx="453054" cy="472493"/>
          </a:xfrm>
          <a:prstGeom prst="rect">
            <a:avLst/>
          </a:prstGeom>
          <a:noFill/>
          <a:ln>
            <a:noFill/>
          </a:ln>
        </p:spPr>
      </p:pic>
      <p:pic>
        <p:nvPicPr>
          <p:cNvPr id="1407" name="Google Shape;1407;p153"/>
          <p:cNvPicPr preferRelativeResize="0"/>
          <p:nvPr/>
        </p:nvPicPr>
        <p:blipFill>
          <a:blip r:embed="rId4">
            <a:alphaModFix/>
          </a:blip>
          <a:stretch>
            <a:fillRect/>
          </a:stretch>
        </p:blipFill>
        <p:spPr>
          <a:xfrm>
            <a:off x="9221000" y="6568293"/>
            <a:ext cx="453054" cy="472493"/>
          </a:xfrm>
          <a:prstGeom prst="rect">
            <a:avLst/>
          </a:prstGeom>
          <a:noFill/>
          <a:ln>
            <a:noFill/>
          </a:ln>
        </p:spPr>
      </p:pic>
      <p:pic>
        <p:nvPicPr>
          <p:cNvPr id="1408" name="Google Shape;1408;p153"/>
          <p:cNvPicPr preferRelativeResize="0"/>
          <p:nvPr/>
        </p:nvPicPr>
        <p:blipFill>
          <a:blip r:embed="rId4">
            <a:alphaModFix/>
          </a:blip>
          <a:stretch>
            <a:fillRect/>
          </a:stretch>
        </p:blipFill>
        <p:spPr>
          <a:xfrm>
            <a:off x="9221000" y="8036008"/>
            <a:ext cx="453054" cy="472493"/>
          </a:xfrm>
          <a:prstGeom prst="rect">
            <a:avLst/>
          </a:prstGeom>
          <a:noFill/>
          <a:ln>
            <a:noFill/>
          </a:ln>
        </p:spPr>
      </p:pic>
      <p:pic>
        <p:nvPicPr>
          <p:cNvPr id="1409" name="Google Shape;1409;p153"/>
          <p:cNvPicPr preferRelativeResize="0"/>
          <p:nvPr/>
        </p:nvPicPr>
        <p:blipFill>
          <a:blip r:embed="rId4">
            <a:alphaModFix/>
          </a:blip>
          <a:stretch>
            <a:fillRect/>
          </a:stretch>
        </p:blipFill>
        <p:spPr>
          <a:xfrm>
            <a:off x="9221000" y="10396952"/>
            <a:ext cx="453054" cy="472493"/>
          </a:xfrm>
          <a:prstGeom prst="rect">
            <a:avLst/>
          </a:prstGeom>
          <a:noFill/>
          <a:ln>
            <a:noFill/>
          </a:ln>
        </p:spPr>
      </p:pic>
      <p:pic>
        <p:nvPicPr>
          <p:cNvPr id="1410" name="Google Shape;1410;p153"/>
          <p:cNvPicPr preferRelativeResize="0"/>
          <p:nvPr/>
        </p:nvPicPr>
        <p:blipFill>
          <a:blip r:embed="rId4">
            <a:alphaModFix/>
          </a:blip>
          <a:stretch>
            <a:fillRect/>
          </a:stretch>
        </p:blipFill>
        <p:spPr>
          <a:xfrm>
            <a:off x="9221000" y="12283332"/>
            <a:ext cx="453054" cy="472493"/>
          </a:xfrm>
          <a:prstGeom prst="rect">
            <a:avLst/>
          </a:prstGeom>
          <a:noFill/>
          <a:ln>
            <a:noFill/>
          </a:ln>
        </p:spPr>
      </p:pic>
      <p:pic>
        <p:nvPicPr>
          <p:cNvPr id="1411" name="Google Shape;1411;p153"/>
          <p:cNvPicPr preferRelativeResize="0"/>
          <p:nvPr/>
        </p:nvPicPr>
        <p:blipFill>
          <a:blip r:embed="rId4">
            <a:alphaModFix/>
          </a:blip>
          <a:stretch>
            <a:fillRect/>
          </a:stretch>
        </p:blipFill>
        <p:spPr>
          <a:xfrm>
            <a:off x="15815550" y="4726537"/>
            <a:ext cx="453054" cy="472493"/>
          </a:xfrm>
          <a:prstGeom prst="rect">
            <a:avLst/>
          </a:prstGeom>
          <a:noFill/>
          <a:ln>
            <a:noFill/>
          </a:ln>
        </p:spPr>
      </p:pic>
      <p:pic>
        <p:nvPicPr>
          <p:cNvPr id="1412" name="Google Shape;1412;p153"/>
          <p:cNvPicPr preferRelativeResize="0"/>
          <p:nvPr/>
        </p:nvPicPr>
        <p:blipFill>
          <a:blip r:embed="rId4">
            <a:alphaModFix/>
          </a:blip>
          <a:stretch>
            <a:fillRect/>
          </a:stretch>
        </p:blipFill>
        <p:spPr>
          <a:xfrm>
            <a:off x="15815550" y="6269630"/>
            <a:ext cx="453054" cy="472493"/>
          </a:xfrm>
          <a:prstGeom prst="rect">
            <a:avLst/>
          </a:prstGeom>
          <a:noFill/>
          <a:ln>
            <a:noFill/>
          </a:ln>
        </p:spPr>
      </p:pic>
      <p:pic>
        <p:nvPicPr>
          <p:cNvPr id="1413" name="Google Shape;1413;p153"/>
          <p:cNvPicPr preferRelativeResize="0"/>
          <p:nvPr/>
        </p:nvPicPr>
        <p:blipFill>
          <a:blip r:embed="rId4">
            <a:alphaModFix/>
          </a:blip>
          <a:stretch>
            <a:fillRect/>
          </a:stretch>
        </p:blipFill>
        <p:spPr>
          <a:xfrm>
            <a:off x="15815550" y="8565571"/>
            <a:ext cx="453054" cy="472493"/>
          </a:xfrm>
          <a:prstGeom prst="rect">
            <a:avLst/>
          </a:prstGeom>
          <a:noFill/>
          <a:ln>
            <a:noFill/>
          </a:ln>
        </p:spPr>
      </p:pic>
      <p:pic>
        <p:nvPicPr>
          <p:cNvPr id="1414" name="Google Shape;1414;p153"/>
          <p:cNvPicPr preferRelativeResize="0"/>
          <p:nvPr/>
        </p:nvPicPr>
        <p:blipFill>
          <a:blip r:embed="rId4">
            <a:alphaModFix/>
          </a:blip>
          <a:stretch>
            <a:fillRect/>
          </a:stretch>
        </p:blipFill>
        <p:spPr>
          <a:xfrm>
            <a:off x="15815550" y="10861514"/>
            <a:ext cx="453054" cy="472493"/>
          </a:xfrm>
          <a:prstGeom prst="rect">
            <a:avLst/>
          </a:prstGeom>
          <a:noFill/>
          <a:ln>
            <a:noFill/>
          </a:ln>
        </p:spPr>
      </p:pic>
      <p:sp>
        <p:nvSpPr>
          <p:cNvPr id="1415" name="Google Shape;1415;p153"/>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on twitter adding links and hashtags as necessary. Minimal use of emojis. </a:t>
            </a:r>
            <a:endParaRPr sz="2200" i="1">
              <a:latin typeface="Montserrat"/>
              <a:ea typeface="Montserrat"/>
              <a:cs typeface="Montserrat"/>
              <a:sym typeface="Montserra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pic>
        <p:nvPicPr>
          <p:cNvPr id="1420" name="Google Shape;1420;p154"/>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1421" name="Google Shape;1421;p154"/>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1422" name="Google Shape;1422;p154"/>
          <p:cNvSpPr txBox="1"/>
          <p:nvPr/>
        </p:nvSpPr>
        <p:spPr>
          <a:xfrm>
            <a:off x="1199975" y="2471100"/>
            <a:ext cx="10509900" cy="10409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BHA HEADLINES:</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Is your business fit to go boldly into the unknown?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Is your business ready for what’s next?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Is your business fit for the future? Find out now.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Because you don’t know what you don’t know.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Protect your business with a complimentary and comprehensive legal assessment.</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Get a holistic view of the health of your business: Spirit, Mind &amp; Body.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What does the Spirit, Mind &amp; Body of your business look like?  Take this assessment to find out.</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Spirit, Mind &amp; Body of your business.  Are three parts healthy, balanced and fit for peak performance?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Keep the Spirit, Mind &amp; Body of your business in beast mode.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Strengthen the health of your businesses’ Spirit, Mind &amp; Body.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a:solidFill>
                <a:srgbClr val="222222"/>
              </a:solidFill>
              <a:latin typeface="Proxima Nova"/>
              <a:ea typeface="Proxima Nova"/>
              <a:cs typeface="Proxima Nova"/>
              <a:sym typeface="Proxima Nova"/>
            </a:endParaRPr>
          </a:p>
        </p:txBody>
      </p:sp>
      <p:sp>
        <p:nvSpPr>
          <p:cNvPr id="1423" name="Google Shape;1423;p154"/>
          <p:cNvSpPr txBox="1"/>
          <p:nvPr/>
        </p:nvSpPr>
        <p:spPr>
          <a:xfrm>
            <a:off x="12610574" y="2471100"/>
            <a:ext cx="10165800" cy="9064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When was your last check-up?  Take 7-minute assessment and get a complimentary report of the health of your business.</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Check your business before you wreck your business.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Is your business protected from legal risks? Take this assessment to find out.</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Never hesitate in making bold business moves.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Know where your business stands.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Does your business have the tools in place make bold business moves?</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Don't wait until it's too late: assess your business's legal needs today.</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4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Protect your business with a comprehensive legal assessment.</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Worried about legal risks? Get a free report on your business' vulnerabilities and strengths.</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b="1">
              <a:solidFill>
                <a:srgbClr val="222222"/>
              </a:solidFill>
              <a:latin typeface="Proxima Nova"/>
              <a:ea typeface="Proxima Nova"/>
              <a:cs typeface="Proxima Nova"/>
              <a:sym typeface="Proxima Nova"/>
            </a:endParaRPr>
          </a:p>
        </p:txBody>
      </p:sp>
      <p:sp>
        <p:nvSpPr>
          <p:cNvPr id="1424" name="Google Shape;1424;p154"/>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425" name="Google Shape;1425;p154"/>
          <p:cNvPicPr preferRelativeResize="0"/>
          <p:nvPr/>
        </p:nvPicPr>
        <p:blipFill>
          <a:blip r:embed="rId4">
            <a:alphaModFix/>
          </a:blip>
          <a:stretch>
            <a:fillRect/>
          </a:stretch>
        </p:blipFill>
        <p:spPr>
          <a:xfrm>
            <a:off x="491433" y="382925"/>
            <a:ext cx="1417083" cy="1228198"/>
          </a:xfrm>
          <a:prstGeom prst="rect">
            <a:avLst/>
          </a:prstGeom>
          <a:noFill/>
          <a:ln>
            <a:noFill/>
          </a:ln>
        </p:spPr>
      </p:pic>
      <p:sp>
        <p:nvSpPr>
          <p:cNvPr id="1426" name="Google Shape;1426;p154"/>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LinkedIn and Facebook organic and paid posts. Long body copy always to be placed in post not images.</a:t>
            </a:r>
            <a:endParaRPr sz="2200" i="1">
              <a:latin typeface="Montserrat"/>
              <a:ea typeface="Montserrat"/>
              <a:cs typeface="Montserrat"/>
              <a:sym typeface="Montserra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30"/>
        <p:cNvGrpSpPr/>
        <p:nvPr/>
      </p:nvGrpSpPr>
      <p:grpSpPr>
        <a:xfrm>
          <a:off x="0" y="0"/>
          <a:ext cx="0" cy="0"/>
          <a:chOff x="0" y="0"/>
          <a:chExt cx="0" cy="0"/>
        </a:xfrm>
      </p:grpSpPr>
      <p:pic>
        <p:nvPicPr>
          <p:cNvPr id="1431" name="Google Shape;1431;p155"/>
          <p:cNvPicPr preferRelativeResize="0"/>
          <p:nvPr/>
        </p:nvPicPr>
        <p:blipFill rotWithShape="1">
          <a:blip r:embed="rId3">
            <a:alphaModFix/>
          </a:blip>
          <a:srcRect t="30039" b="36158"/>
          <a:stretch/>
        </p:blipFill>
        <p:spPr>
          <a:xfrm>
            <a:off x="21830138" y="293650"/>
            <a:ext cx="2192036" cy="572702"/>
          </a:xfrm>
          <a:prstGeom prst="rect">
            <a:avLst/>
          </a:prstGeom>
          <a:noFill/>
          <a:ln>
            <a:noFill/>
          </a:ln>
        </p:spPr>
      </p:pic>
      <p:sp>
        <p:nvSpPr>
          <p:cNvPr id="1432" name="Google Shape;1432;p155"/>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2023 EquInox Business Law Group</a:t>
            </a:r>
            <a:endParaRPr>
              <a:solidFill>
                <a:schemeClr val="dk2"/>
              </a:solidFill>
              <a:latin typeface="Montserrat"/>
              <a:ea typeface="Montserrat"/>
              <a:cs typeface="Montserrat"/>
              <a:sym typeface="Montserrat"/>
            </a:endParaRPr>
          </a:p>
        </p:txBody>
      </p:sp>
      <p:sp>
        <p:nvSpPr>
          <p:cNvPr id="1433" name="Google Shape;1433;p155"/>
          <p:cNvSpPr txBox="1"/>
          <p:nvPr/>
        </p:nvSpPr>
        <p:spPr>
          <a:xfrm>
            <a:off x="1199975" y="2471100"/>
            <a:ext cx="10509900" cy="12498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BHA CTAs - Survey:</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Start your comprehensive 7-minute assessment now.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Take the business health assessment</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Take the Equinox Business Health Assessment</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Take the 7-minute assessment and get a complimentary and comprehensive legal report on the health of your business.</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Take the complimentary, 7-minute assessment and get a holistic view of your business health and legal infrastructure needs.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Get a complimentary, no-obligation report on the health of your business to uncover what you need to go boldly ahead.</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Get a complimentary 30+ page report of the health of your business.</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Get a complimentary 30+ page report of the health of your business and a fit a plan to go boldly into the unknown.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1800">
              <a:solidFill>
                <a:srgbClr val="222222"/>
              </a:solidFill>
              <a:latin typeface="Proxima Nova"/>
              <a:ea typeface="Proxima Nova"/>
              <a:cs typeface="Proxima Nova"/>
              <a:sym typeface="Proxima Nova"/>
            </a:endParaRPr>
          </a:p>
        </p:txBody>
      </p:sp>
      <p:sp>
        <p:nvSpPr>
          <p:cNvPr id="1434" name="Google Shape;1434;p155"/>
          <p:cNvSpPr txBox="1"/>
          <p:nvPr/>
        </p:nvSpPr>
        <p:spPr>
          <a:xfrm>
            <a:off x="12593624" y="2471100"/>
            <a:ext cx="10165800" cy="7568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US" sz="2400" b="1" u="sng">
                <a:solidFill>
                  <a:srgbClr val="222222"/>
                </a:solidFill>
                <a:latin typeface="Proxima Nova"/>
                <a:ea typeface="Proxima Nova"/>
                <a:cs typeface="Proxima Nova"/>
                <a:sym typeface="Proxima Nova"/>
              </a:rPr>
              <a:t>BHA CTAs - Consult:</a:t>
            </a:r>
            <a:endParaRPr sz="2400" b="1" u="sng">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Turn your report into the plan.  Schedule your complimentary consult today.</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Schedule your complimentary consult today. Turn your report into the plan your business needs to go boldly into the unknown.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Schedule your complimentary consult today, get the plan your business needs to go boldly into the unknown.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Schedule a complimentary Business Health Consult with our corporate counsel to turn your report into a tailored plan that prioritizes your business’ health needs. </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r>
              <a:rPr lang="en-US" sz="2200" b="1">
                <a:solidFill>
                  <a:srgbClr val="222222"/>
                </a:solidFill>
                <a:latin typeface="Proxima Nova"/>
                <a:ea typeface="Proxima Nova"/>
                <a:cs typeface="Proxima Nova"/>
                <a:sym typeface="Proxima Nova"/>
              </a:rPr>
              <a:t>Go boldly into the unknown. Schedule a complimentary Business Health Consult with our corporate counsel to turn your report into plan fit for your business needs.</a:t>
            </a: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2"/>
              </a:buClr>
              <a:buSzPts val="1100"/>
              <a:buFont typeface="Arial"/>
              <a:buNone/>
            </a:pPr>
            <a:endParaRPr sz="2200" b="1">
              <a:solidFill>
                <a:srgbClr val="222222"/>
              </a:solidFill>
              <a:latin typeface="Proxima Nova"/>
              <a:ea typeface="Proxima Nova"/>
              <a:cs typeface="Proxima Nova"/>
              <a:sym typeface="Proxima Nova"/>
            </a:endParaRPr>
          </a:p>
        </p:txBody>
      </p:sp>
      <p:sp>
        <p:nvSpPr>
          <p:cNvPr id="1435" name="Google Shape;1435;p155"/>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436" name="Google Shape;1436;p155"/>
          <p:cNvPicPr preferRelativeResize="0"/>
          <p:nvPr/>
        </p:nvPicPr>
        <p:blipFill>
          <a:blip r:embed="rId4">
            <a:alphaModFix/>
          </a:blip>
          <a:stretch>
            <a:fillRect/>
          </a:stretch>
        </p:blipFill>
        <p:spPr>
          <a:xfrm>
            <a:off x="491433" y="382925"/>
            <a:ext cx="1417083" cy="1228198"/>
          </a:xfrm>
          <a:prstGeom prst="rect">
            <a:avLst/>
          </a:prstGeom>
          <a:noFill/>
          <a:ln>
            <a:noFill/>
          </a:ln>
        </p:spPr>
      </p:pic>
      <p:sp>
        <p:nvSpPr>
          <p:cNvPr id="1437" name="Google Shape;1437;p155"/>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LinkedIn and Facebook organic and paid posts. Long body copy always to be placed in post not images.</a:t>
            </a:r>
            <a:endParaRPr sz="2200" i="1">
              <a:latin typeface="Montserrat"/>
              <a:ea typeface="Montserrat"/>
              <a:cs typeface="Montserrat"/>
              <a:sym typeface="Montserra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441"/>
        <p:cNvGrpSpPr/>
        <p:nvPr/>
      </p:nvGrpSpPr>
      <p:grpSpPr>
        <a:xfrm>
          <a:off x="0" y="0"/>
          <a:ext cx="0" cy="0"/>
          <a:chOff x="0" y="0"/>
          <a:chExt cx="0" cy="0"/>
        </a:xfrm>
      </p:grpSpPr>
      <p:pic>
        <p:nvPicPr>
          <p:cNvPr id="1442" name="Google Shape;1442;p156"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443" name="Google Shape;1443;p156"/>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DESIGN BRICKS</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7"/>
        <p:cNvGrpSpPr/>
        <p:nvPr/>
      </p:nvGrpSpPr>
      <p:grpSpPr>
        <a:xfrm>
          <a:off x="0" y="0"/>
          <a:ext cx="0" cy="0"/>
          <a:chOff x="0" y="0"/>
          <a:chExt cx="0" cy="0"/>
        </a:xfrm>
      </p:grpSpPr>
      <p:sp>
        <p:nvSpPr>
          <p:cNvPr id="1448" name="Google Shape;1448;p157"/>
          <p:cNvSpPr txBox="1">
            <a:spLocks noGrp="1"/>
          </p:cNvSpPr>
          <p:nvPr>
            <p:ph type="title"/>
          </p:nvPr>
        </p:nvSpPr>
        <p:spPr>
          <a:xfrm>
            <a:off x="1206500" y="1079500"/>
            <a:ext cx="5086500" cy="9261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a:latin typeface="Montserrat ExtraBold"/>
                <a:ea typeface="Montserrat ExtraBold"/>
                <a:cs typeface="Montserrat ExtraBold"/>
                <a:sym typeface="Montserrat ExtraBold"/>
              </a:rPr>
              <a:t>LOGO</a:t>
            </a:r>
            <a:r>
              <a:rPr lang="en-US" sz="4000" i="0" u="none" strike="noStrike" cap="none">
                <a:solidFill>
                  <a:srgbClr val="000000"/>
                </a:solidFill>
                <a:latin typeface="Montserrat ExtraBold"/>
                <a:ea typeface="Montserrat ExtraBold"/>
                <a:cs typeface="Montserrat ExtraBold"/>
                <a:sym typeface="Montserrat ExtraBold"/>
              </a:rPr>
              <a:t> </a:t>
            </a:r>
            <a:endParaRPr sz="4000" i="0" u="none" strike="noStrike" cap="none">
              <a:solidFill>
                <a:srgbClr val="000000"/>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CONCEPT</a:t>
            </a:r>
            <a:endParaRPr>
              <a:latin typeface="Montserrat ExtraBold"/>
              <a:ea typeface="Montserrat ExtraBold"/>
              <a:cs typeface="Montserrat ExtraBold"/>
              <a:sym typeface="Montserrat ExtraBold"/>
            </a:endParaRPr>
          </a:p>
        </p:txBody>
      </p:sp>
      <p:sp>
        <p:nvSpPr>
          <p:cNvPr id="1449" name="Google Shape;1449;p157"/>
          <p:cNvSpPr txBox="1"/>
          <p:nvPr/>
        </p:nvSpPr>
        <p:spPr>
          <a:xfrm>
            <a:off x="1206500" y="3629525"/>
            <a:ext cx="7087800" cy="90225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100"/>
              <a:buFont typeface="Montserrat"/>
              <a:buNone/>
            </a:pPr>
            <a:r>
              <a:rPr lang="en-US" sz="2600" b="1">
                <a:latin typeface="Montserrat"/>
                <a:ea typeface="Montserrat"/>
                <a:cs typeface="Montserrat"/>
                <a:sym typeface="Montserrat"/>
              </a:rPr>
              <a:t>Our logo represents our brand promise</a:t>
            </a:r>
            <a:r>
              <a:rPr lang="en-US" sz="2600">
                <a:latin typeface="Montserrat ExtraBold"/>
                <a:ea typeface="Montserrat ExtraBold"/>
                <a:cs typeface="Montserrat ExtraBold"/>
                <a:sym typeface="Montserrat ExtraBold"/>
              </a:rPr>
              <a:t> law and entrepreneurial experience, perfectly aligned.</a:t>
            </a:r>
            <a:endParaRPr sz="2600">
              <a:latin typeface="Montserrat ExtraBold"/>
              <a:ea typeface="Montserrat ExtraBold"/>
              <a:cs typeface="Montserrat ExtraBold"/>
              <a:sym typeface="Montserrat ExtraBold"/>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The “swirl” of day and night becoming one together is how we become one team with our clients with equal parts law and business.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Balance and equity is in our namesake: the “equinox”, time (twice each year) when day and night are of approximately equal length as the sun crosses the celestial equator (about September 22 and March 20).</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In use, our logo shows up with and without the tagline.  It should be on white or bright brand gradient backgrounds to best convey the bold confidence we empower.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ExtraBold"/>
              <a:buNone/>
            </a:pPr>
            <a:endParaRPr sz="2200">
              <a:latin typeface="Montserrat ExtraBold"/>
              <a:ea typeface="Montserrat ExtraBold"/>
              <a:cs typeface="Montserrat ExtraBold"/>
              <a:sym typeface="Montserrat ExtraBold"/>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ExtraBold"/>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ExtraBold"/>
              <a:buNone/>
            </a:pPr>
            <a:endParaRPr sz="2200">
              <a:latin typeface="Montserrat"/>
              <a:ea typeface="Montserrat"/>
              <a:cs typeface="Montserrat"/>
              <a:sym typeface="Montserrat"/>
            </a:endParaRPr>
          </a:p>
        </p:txBody>
      </p:sp>
      <p:pic>
        <p:nvPicPr>
          <p:cNvPr id="1450" name="Google Shape;1450;p157"/>
          <p:cNvPicPr preferRelativeResize="0"/>
          <p:nvPr/>
        </p:nvPicPr>
        <p:blipFill>
          <a:blip r:embed="rId3">
            <a:alphaModFix/>
          </a:blip>
          <a:stretch>
            <a:fillRect/>
          </a:stretch>
        </p:blipFill>
        <p:spPr>
          <a:xfrm>
            <a:off x="16298975" y="4911262"/>
            <a:ext cx="5019049" cy="3879466"/>
          </a:xfrm>
          <a:prstGeom prst="rect">
            <a:avLst/>
          </a:prstGeom>
          <a:noFill/>
          <a:ln w="9525" cap="flat" cmpd="sng">
            <a:solidFill>
              <a:schemeClr val="dk2"/>
            </a:solidFill>
            <a:prstDash val="solid"/>
            <a:round/>
            <a:headEnd type="none" w="sm" len="sm"/>
            <a:tailEnd type="none" w="sm" len="sm"/>
          </a:ln>
        </p:spPr>
      </p:pic>
      <p:pic>
        <p:nvPicPr>
          <p:cNvPr id="1451" name="Google Shape;1451;p157"/>
          <p:cNvPicPr preferRelativeResize="0"/>
          <p:nvPr/>
        </p:nvPicPr>
        <p:blipFill>
          <a:blip r:embed="rId4">
            <a:alphaModFix/>
          </a:blip>
          <a:stretch>
            <a:fillRect/>
          </a:stretch>
        </p:blipFill>
        <p:spPr>
          <a:xfrm>
            <a:off x="16253750" y="672970"/>
            <a:ext cx="5086500" cy="3929130"/>
          </a:xfrm>
          <a:prstGeom prst="rect">
            <a:avLst/>
          </a:prstGeom>
          <a:noFill/>
          <a:ln>
            <a:noFill/>
          </a:ln>
        </p:spPr>
      </p:pic>
      <p:pic>
        <p:nvPicPr>
          <p:cNvPr id="1452" name="Google Shape;1452;p157"/>
          <p:cNvPicPr preferRelativeResize="0"/>
          <p:nvPr/>
        </p:nvPicPr>
        <p:blipFill>
          <a:blip r:embed="rId5">
            <a:alphaModFix/>
          </a:blip>
          <a:stretch>
            <a:fillRect/>
          </a:stretch>
        </p:blipFill>
        <p:spPr>
          <a:xfrm>
            <a:off x="10862737" y="9132351"/>
            <a:ext cx="5019049" cy="3879474"/>
          </a:xfrm>
          <a:prstGeom prst="rect">
            <a:avLst/>
          </a:prstGeom>
          <a:noFill/>
          <a:ln w="9525" cap="flat" cmpd="sng">
            <a:solidFill>
              <a:schemeClr val="dk2"/>
            </a:solidFill>
            <a:prstDash val="solid"/>
            <a:round/>
            <a:headEnd type="none" w="sm" len="sm"/>
            <a:tailEnd type="none" w="sm" len="sm"/>
          </a:ln>
        </p:spPr>
      </p:pic>
      <p:pic>
        <p:nvPicPr>
          <p:cNvPr id="1453" name="Google Shape;1453;p157"/>
          <p:cNvPicPr preferRelativeResize="0"/>
          <p:nvPr/>
        </p:nvPicPr>
        <p:blipFill>
          <a:blip r:embed="rId6">
            <a:alphaModFix/>
          </a:blip>
          <a:stretch>
            <a:fillRect/>
          </a:stretch>
        </p:blipFill>
        <p:spPr>
          <a:xfrm>
            <a:off x="16256952" y="9099868"/>
            <a:ext cx="5103109" cy="3944444"/>
          </a:xfrm>
          <a:prstGeom prst="rect">
            <a:avLst/>
          </a:prstGeom>
          <a:noFill/>
          <a:ln>
            <a:noFill/>
          </a:ln>
        </p:spPr>
      </p:pic>
      <p:pic>
        <p:nvPicPr>
          <p:cNvPr id="1454" name="Google Shape;1454;p157"/>
          <p:cNvPicPr preferRelativeResize="0"/>
          <p:nvPr/>
        </p:nvPicPr>
        <p:blipFill>
          <a:blip r:embed="rId7">
            <a:alphaModFix/>
          </a:blip>
          <a:stretch>
            <a:fillRect/>
          </a:stretch>
        </p:blipFill>
        <p:spPr>
          <a:xfrm>
            <a:off x="10862738" y="721047"/>
            <a:ext cx="5002716" cy="3866842"/>
          </a:xfrm>
          <a:prstGeom prst="rect">
            <a:avLst/>
          </a:prstGeom>
          <a:noFill/>
          <a:ln w="9525" cap="flat" cmpd="sng">
            <a:solidFill>
              <a:schemeClr val="dk2"/>
            </a:solidFill>
            <a:prstDash val="solid"/>
            <a:round/>
            <a:headEnd type="none" w="sm" len="sm"/>
            <a:tailEnd type="none" w="sm" len="sm"/>
          </a:ln>
        </p:spPr>
      </p:pic>
      <p:pic>
        <p:nvPicPr>
          <p:cNvPr id="1455" name="Google Shape;1455;p157"/>
          <p:cNvPicPr preferRelativeResize="0"/>
          <p:nvPr/>
        </p:nvPicPr>
        <p:blipFill>
          <a:blip r:embed="rId8">
            <a:alphaModFix/>
          </a:blip>
          <a:stretch>
            <a:fillRect/>
          </a:stretch>
        </p:blipFill>
        <p:spPr>
          <a:xfrm>
            <a:off x="10862738" y="4911241"/>
            <a:ext cx="5019075" cy="3879486"/>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459"/>
        <p:cNvGrpSpPr/>
        <p:nvPr/>
      </p:nvGrpSpPr>
      <p:grpSpPr>
        <a:xfrm>
          <a:off x="0" y="0"/>
          <a:ext cx="0" cy="0"/>
          <a:chOff x="0" y="0"/>
          <a:chExt cx="0" cy="0"/>
        </a:xfrm>
      </p:grpSpPr>
      <p:sp>
        <p:nvSpPr>
          <p:cNvPr id="1460" name="Google Shape;1460;p158"/>
          <p:cNvSpPr txBox="1"/>
          <p:nvPr/>
        </p:nvSpPr>
        <p:spPr>
          <a:xfrm>
            <a:off x="2057470" y="10993350"/>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a:t>
            </a:r>
            <a:endParaRPr/>
          </a:p>
        </p:txBody>
      </p:sp>
      <p:sp>
        <p:nvSpPr>
          <p:cNvPr id="1461" name="Google Shape;1461;p158"/>
          <p:cNvSpPr txBox="1"/>
          <p:nvPr/>
        </p:nvSpPr>
        <p:spPr>
          <a:xfrm>
            <a:off x="13434767" y="10975700"/>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WITH TAGLINE</a:t>
            </a:r>
            <a:endParaRPr sz="2200">
              <a:latin typeface="Montserrat SemiBold"/>
              <a:ea typeface="Montserrat SemiBold"/>
              <a:cs typeface="Montserrat SemiBold"/>
              <a:sym typeface="Montserrat SemiBold"/>
            </a:endParaRPr>
          </a:p>
        </p:txBody>
      </p:sp>
      <p:sp>
        <p:nvSpPr>
          <p:cNvPr id="1462" name="Google Shape;1462;p158"/>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pic>
        <p:nvPicPr>
          <p:cNvPr id="1463" name="Google Shape;1463;p158"/>
          <p:cNvPicPr preferRelativeResize="0"/>
          <p:nvPr/>
        </p:nvPicPr>
        <p:blipFill>
          <a:blip r:embed="rId3">
            <a:alphaModFix/>
          </a:blip>
          <a:stretch>
            <a:fillRect/>
          </a:stretch>
        </p:blipFill>
        <p:spPr>
          <a:xfrm>
            <a:off x="1876100" y="2802100"/>
            <a:ext cx="9693302" cy="7492426"/>
          </a:xfrm>
          <a:prstGeom prst="rect">
            <a:avLst/>
          </a:prstGeom>
          <a:noFill/>
          <a:ln w="9525" cap="flat" cmpd="sng">
            <a:solidFill>
              <a:schemeClr val="dk2"/>
            </a:solidFill>
            <a:prstDash val="solid"/>
            <a:round/>
            <a:headEnd type="none" w="sm" len="sm"/>
            <a:tailEnd type="none" w="sm" len="sm"/>
          </a:ln>
        </p:spPr>
      </p:pic>
      <p:pic>
        <p:nvPicPr>
          <p:cNvPr id="1464" name="Google Shape;1464;p158"/>
          <p:cNvPicPr preferRelativeResize="0"/>
          <p:nvPr/>
        </p:nvPicPr>
        <p:blipFill>
          <a:blip r:embed="rId4">
            <a:alphaModFix/>
          </a:blip>
          <a:stretch>
            <a:fillRect/>
          </a:stretch>
        </p:blipFill>
        <p:spPr>
          <a:xfrm>
            <a:off x="12814600" y="2802100"/>
            <a:ext cx="9693302" cy="7492426"/>
          </a:xfrm>
          <a:prstGeom prst="rect">
            <a:avLst/>
          </a:prstGeom>
          <a:noFill/>
          <a:ln w="9525" cap="flat" cmpd="sng">
            <a:solidFill>
              <a:schemeClr val="dk2"/>
            </a:solidFill>
            <a:prstDash val="solid"/>
            <a:round/>
            <a:headEnd type="none" w="sm" len="sm"/>
            <a:tailEnd type="none" w="sm" len="sm"/>
          </a:ln>
        </p:spPr>
      </p:pic>
      <p:sp>
        <p:nvSpPr>
          <p:cNvPr id="1465" name="Google Shape;1465;p158"/>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58"/>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0"/>
        <p:cNvGrpSpPr/>
        <p:nvPr/>
      </p:nvGrpSpPr>
      <p:grpSpPr>
        <a:xfrm>
          <a:off x="0" y="0"/>
          <a:ext cx="0" cy="0"/>
          <a:chOff x="0" y="0"/>
          <a:chExt cx="0" cy="0"/>
        </a:xfrm>
      </p:grpSpPr>
      <p:pic>
        <p:nvPicPr>
          <p:cNvPr id="1471" name="Google Shape;1471;p159"/>
          <p:cNvPicPr preferRelativeResize="0"/>
          <p:nvPr/>
        </p:nvPicPr>
        <p:blipFill>
          <a:blip r:embed="rId3">
            <a:alphaModFix/>
          </a:blip>
          <a:stretch>
            <a:fillRect/>
          </a:stretch>
        </p:blipFill>
        <p:spPr>
          <a:xfrm>
            <a:off x="1873035" y="2802095"/>
            <a:ext cx="9699446" cy="7492423"/>
          </a:xfrm>
          <a:prstGeom prst="rect">
            <a:avLst/>
          </a:prstGeom>
          <a:noFill/>
          <a:ln>
            <a:noFill/>
          </a:ln>
        </p:spPr>
      </p:pic>
      <p:pic>
        <p:nvPicPr>
          <p:cNvPr id="1472" name="Google Shape;1472;p159"/>
          <p:cNvPicPr preferRelativeResize="0"/>
          <p:nvPr/>
        </p:nvPicPr>
        <p:blipFill>
          <a:blip r:embed="rId4">
            <a:alphaModFix/>
          </a:blip>
          <a:stretch>
            <a:fillRect/>
          </a:stretch>
        </p:blipFill>
        <p:spPr>
          <a:xfrm>
            <a:off x="12814599" y="2802095"/>
            <a:ext cx="9693312" cy="7492422"/>
          </a:xfrm>
          <a:prstGeom prst="rect">
            <a:avLst/>
          </a:prstGeom>
          <a:noFill/>
          <a:ln>
            <a:noFill/>
          </a:ln>
        </p:spPr>
      </p:pic>
      <p:sp>
        <p:nvSpPr>
          <p:cNvPr id="1473" name="Google Shape;1473;p159"/>
          <p:cNvSpPr txBox="1"/>
          <p:nvPr/>
        </p:nvSpPr>
        <p:spPr>
          <a:xfrm>
            <a:off x="2159670" y="11055475"/>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REVERSE</a:t>
            </a:r>
            <a:endParaRPr/>
          </a:p>
        </p:txBody>
      </p:sp>
      <p:sp>
        <p:nvSpPr>
          <p:cNvPr id="1474" name="Google Shape;1474;p159"/>
          <p:cNvSpPr txBox="1"/>
          <p:nvPr/>
        </p:nvSpPr>
        <p:spPr>
          <a:xfrm>
            <a:off x="13536967" y="11037825"/>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WITH TAGLINE REVERSE</a:t>
            </a:r>
            <a:endParaRPr sz="2200">
              <a:latin typeface="Montserrat SemiBold"/>
              <a:ea typeface="Montserrat SemiBold"/>
              <a:cs typeface="Montserrat SemiBold"/>
              <a:sym typeface="Montserrat SemiBold"/>
            </a:endParaRPr>
          </a:p>
        </p:txBody>
      </p:sp>
      <p:sp>
        <p:nvSpPr>
          <p:cNvPr id="1475" name="Google Shape;1475;p159"/>
          <p:cNvSpPr txBox="1">
            <a:spLocks noGrp="1"/>
          </p:cNvSpPr>
          <p:nvPr>
            <p:ph type="title"/>
          </p:nvPr>
        </p:nvSpPr>
        <p:spPr>
          <a:xfrm>
            <a:off x="562350" y="201875"/>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sp>
        <p:nvSpPr>
          <p:cNvPr id="1476" name="Google Shape;1476;p159"/>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159"/>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1"/>
        <p:cNvGrpSpPr/>
        <p:nvPr/>
      </p:nvGrpSpPr>
      <p:grpSpPr>
        <a:xfrm>
          <a:off x="0" y="0"/>
          <a:ext cx="0" cy="0"/>
          <a:chOff x="0" y="0"/>
          <a:chExt cx="0" cy="0"/>
        </a:xfrm>
      </p:grpSpPr>
      <p:pic>
        <p:nvPicPr>
          <p:cNvPr id="1482" name="Google Shape;1482;p160"/>
          <p:cNvPicPr preferRelativeResize="0"/>
          <p:nvPr/>
        </p:nvPicPr>
        <p:blipFill>
          <a:blip r:embed="rId3">
            <a:alphaModFix/>
          </a:blip>
          <a:stretch>
            <a:fillRect/>
          </a:stretch>
        </p:blipFill>
        <p:spPr>
          <a:xfrm>
            <a:off x="1905650" y="2852466"/>
            <a:ext cx="9634191" cy="7442040"/>
          </a:xfrm>
          <a:prstGeom prst="rect">
            <a:avLst/>
          </a:prstGeom>
          <a:noFill/>
          <a:ln w="9525" cap="flat" cmpd="sng">
            <a:solidFill>
              <a:schemeClr val="dk2"/>
            </a:solidFill>
            <a:prstDash val="solid"/>
            <a:round/>
            <a:headEnd type="none" w="sm" len="sm"/>
            <a:tailEnd type="none" w="sm" len="sm"/>
          </a:ln>
        </p:spPr>
      </p:pic>
      <p:pic>
        <p:nvPicPr>
          <p:cNvPr id="1483" name="Google Shape;1483;p160"/>
          <p:cNvPicPr preferRelativeResize="0"/>
          <p:nvPr/>
        </p:nvPicPr>
        <p:blipFill>
          <a:blip r:embed="rId4">
            <a:alphaModFix/>
          </a:blip>
          <a:stretch>
            <a:fillRect/>
          </a:stretch>
        </p:blipFill>
        <p:spPr>
          <a:xfrm>
            <a:off x="12811550" y="2827287"/>
            <a:ext cx="9699405" cy="7492423"/>
          </a:xfrm>
          <a:prstGeom prst="rect">
            <a:avLst/>
          </a:prstGeom>
          <a:noFill/>
          <a:ln>
            <a:noFill/>
          </a:ln>
        </p:spPr>
      </p:pic>
      <p:sp>
        <p:nvSpPr>
          <p:cNvPr id="1484" name="Google Shape;1484;p160"/>
          <p:cNvSpPr txBox="1"/>
          <p:nvPr/>
        </p:nvSpPr>
        <p:spPr>
          <a:xfrm>
            <a:off x="2286295" y="10993350"/>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SWIRL MARK </a:t>
            </a:r>
            <a:endParaRPr/>
          </a:p>
        </p:txBody>
      </p:sp>
      <p:sp>
        <p:nvSpPr>
          <p:cNvPr id="1485" name="Google Shape;1485;p160"/>
          <p:cNvSpPr txBox="1"/>
          <p:nvPr/>
        </p:nvSpPr>
        <p:spPr>
          <a:xfrm>
            <a:off x="13489704" y="10993350"/>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SWIRL MARK REVERSE</a:t>
            </a:r>
            <a:endParaRPr sz="2200">
              <a:latin typeface="Montserrat SemiBold"/>
              <a:ea typeface="Montserrat SemiBold"/>
              <a:cs typeface="Montserrat SemiBold"/>
              <a:sym typeface="Montserrat SemiBold"/>
            </a:endParaRPr>
          </a:p>
        </p:txBody>
      </p:sp>
      <p:sp>
        <p:nvSpPr>
          <p:cNvPr id="1486" name="Google Shape;1486;p160"/>
          <p:cNvSpPr txBox="1">
            <a:spLocks noGrp="1"/>
          </p:cNvSpPr>
          <p:nvPr>
            <p:ph type="title"/>
          </p:nvPr>
        </p:nvSpPr>
        <p:spPr>
          <a:xfrm>
            <a:off x="562350" y="201875"/>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sp>
        <p:nvSpPr>
          <p:cNvPr id="1487" name="Google Shape;1487;p160"/>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160"/>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92"/>
        <p:cNvGrpSpPr/>
        <p:nvPr/>
      </p:nvGrpSpPr>
      <p:grpSpPr>
        <a:xfrm>
          <a:off x="0" y="0"/>
          <a:ext cx="0" cy="0"/>
          <a:chOff x="0" y="0"/>
          <a:chExt cx="0" cy="0"/>
        </a:xfrm>
      </p:grpSpPr>
      <p:sp>
        <p:nvSpPr>
          <p:cNvPr id="1493" name="Google Shape;1493;p161"/>
          <p:cNvSpPr txBox="1">
            <a:spLocks noGrp="1"/>
          </p:cNvSpPr>
          <p:nvPr>
            <p:ph type="title"/>
          </p:nvPr>
        </p:nvSpPr>
        <p:spPr>
          <a:xfrm>
            <a:off x="1206500" y="1079500"/>
            <a:ext cx="5086500" cy="9261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COLOR </a:t>
            </a:r>
            <a:endParaRPr sz="4000" i="0" u="none" strike="noStrike" cap="none">
              <a:solidFill>
                <a:srgbClr val="000000"/>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CONCEPT</a:t>
            </a:r>
            <a:endParaRPr>
              <a:latin typeface="Montserrat ExtraBold"/>
              <a:ea typeface="Montserrat ExtraBold"/>
              <a:cs typeface="Montserrat ExtraBold"/>
              <a:sym typeface="Montserrat ExtraBold"/>
            </a:endParaRPr>
          </a:p>
        </p:txBody>
      </p:sp>
      <p:sp>
        <p:nvSpPr>
          <p:cNvPr id="1494" name="Google Shape;1494;p161"/>
          <p:cNvSpPr txBox="1"/>
          <p:nvPr/>
        </p:nvSpPr>
        <p:spPr>
          <a:xfrm>
            <a:off x="1206500" y="3629525"/>
            <a:ext cx="6291600" cy="902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ExtraBold"/>
              <a:buNone/>
            </a:pPr>
            <a:r>
              <a:rPr lang="en-US" sz="2200">
                <a:latin typeface="Montserrat"/>
                <a:ea typeface="Montserrat"/>
                <a:cs typeface="Montserrat"/>
                <a:sym typeface="Montserrat"/>
              </a:rPr>
              <a:t>Our colors are designed to</a:t>
            </a:r>
            <a:r>
              <a:rPr lang="en-US" sz="2200" b="0" i="0" u="none" strike="noStrike" cap="none">
                <a:solidFill>
                  <a:srgbClr val="000000"/>
                </a:solidFill>
                <a:latin typeface="Montserrat"/>
                <a:ea typeface="Montserrat"/>
                <a:cs typeface="Montserrat"/>
                <a:sym typeface="Montserrat"/>
              </a:rPr>
              <a:t> convey</a:t>
            </a:r>
            <a:r>
              <a:rPr lang="en-US" sz="2200">
                <a:latin typeface="Montserrat"/>
                <a:ea typeface="Montserrat"/>
                <a:cs typeface="Montserrat"/>
                <a:sym typeface="Montserrat"/>
              </a:rPr>
              <a:t> the feeling of confidence and freedom that result from brand’s promise of</a:t>
            </a:r>
            <a:r>
              <a:rPr lang="en-US" sz="2200" b="1">
                <a:latin typeface="Montserrat ExtraBold"/>
                <a:ea typeface="Montserrat ExtraBold"/>
                <a:cs typeface="Montserrat ExtraBold"/>
                <a:sym typeface="Montserrat ExtraBold"/>
              </a:rPr>
              <a:t> </a:t>
            </a:r>
            <a:r>
              <a:rPr lang="en-US" sz="2200">
                <a:latin typeface="Montserrat ExtraBold"/>
                <a:ea typeface="Montserrat ExtraBold"/>
                <a:cs typeface="Montserrat ExtraBold"/>
                <a:sym typeface="Montserrat ExtraBold"/>
              </a:rPr>
              <a:t>law and entrepreneurial experience, perfectly aligned.</a:t>
            </a:r>
            <a:endParaRPr sz="2200">
              <a:latin typeface="Montserrat ExtraBold"/>
              <a:ea typeface="Montserrat ExtraBold"/>
              <a:cs typeface="Montserrat ExtraBold"/>
              <a:sym typeface="Montserrat ExtraBold"/>
            </a:endParaRPr>
          </a:p>
          <a:p>
            <a:pPr marL="0" marR="0" lvl="0" indent="0" algn="l" rtl="0">
              <a:lnSpc>
                <a:spcPct val="115000"/>
              </a:lnSpc>
              <a:spcBef>
                <a:spcPts val="0"/>
              </a:spcBef>
              <a:spcAft>
                <a:spcPts val="0"/>
              </a:spcAft>
              <a:buNone/>
            </a:pPr>
            <a:endParaRPr sz="2200" b="1">
              <a:latin typeface="Montserrat ExtraBold"/>
              <a:ea typeface="Montserrat ExtraBold"/>
              <a:cs typeface="Montserrat ExtraBold"/>
              <a:sym typeface="Montserrat ExtraBold"/>
            </a:endParaRPr>
          </a:p>
          <a:p>
            <a:pPr marL="0" marR="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We use of color in alignment and in contrast to represent our alignment of law and business as well as the alignment as one team with our clients.</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We use gradients to show the two colors becoming one. </a:t>
            </a:r>
            <a:endParaRPr sz="2200">
              <a:latin typeface="Montserrat"/>
              <a:ea typeface="Montserrat"/>
              <a:cs typeface="Montserrat"/>
              <a:sym typeface="Montserrat"/>
            </a:endParaRPr>
          </a:p>
        </p:txBody>
      </p:sp>
      <p:pic>
        <p:nvPicPr>
          <p:cNvPr id="1495" name="Google Shape;1495;p161"/>
          <p:cNvPicPr preferRelativeResize="0"/>
          <p:nvPr/>
        </p:nvPicPr>
        <p:blipFill rotWithShape="1">
          <a:blip r:embed="rId3">
            <a:alphaModFix/>
          </a:blip>
          <a:srcRect l="20609" t="12375" r="24108" b="14913"/>
          <a:stretch/>
        </p:blipFill>
        <p:spPr>
          <a:xfrm>
            <a:off x="12209125" y="3811646"/>
            <a:ext cx="7489751" cy="7609626"/>
          </a:xfrm>
          <a:prstGeom prst="rect">
            <a:avLst/>
          </a:prstGeom>
          <a:noFill/>
          <a:ln>
            <a:noFill/>
          </a:ln>
        </p:spPr>
      </p:pic>
      <p:sp>
        <p:nvSpPr>
          <p:cNvPr id="1496" name="Google Shape;1496;p161"/>
          <p:cNvSpPr/>
          <p:nvPr/>
        </p:nvSpPr>
        <p:spPr>
          <a:xfrm>
            <a:off x="9667200" y="9767286"/>
            <a:ext cx="2004600" cy="2004600"/>
          </a:xfrm>
          <a:prstGeom prst="ellipse">
            <a:avLst/>
          </a:prstGeom>
          <a:solidFill>
            <a:srgbClr val="D98D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A4F4F"/>
              </a:buClr>
              <a:buSzPts val="3200"/>
              <a:buFont typeface="Helvetica Neue"/>
              <a:buNone/>
            </a:pPr>
            <a:endParaRPr sz="3000" i="0" u="none" strike="noStrike" cap="none">
              <a:solidFill>
                <a:srgbClr val="2A4F4F"/>
              </a:solidFill>
              <a:latin typeface="Montserrat"/>
              <a:ea typeface="Montserrat"/>
              <a:cs typeface="Montserrat"/>
              <a:sym typeface="Montserrat"/>
            </a:endParaRPr>
          </a:p>
        </p:txBody>
      </p:sp>
      <p:sp>
        <p:nvSpPr>
          <p:cNvPr id="1497" name="Google Shape;1497;p161"/>
          <p:cNvSpPr/>
          <p:nvPr/>
        </p:nvSpPr>
        <p:spPr>
          <a:xfrm>
            <a:off x="9667200" y="3174850"/>
            <a:ext cx="2004600" cy="2004600"/>
          </a:xfrm>
          <a:prstGeom prst="ellipse">
            <a:avLst/>
          </a:prstGeom>
          <a:solidFill>
            <a:srgbClr val="FFFAEB"/>
          </a:solidFill>
          <a:ln w="9525" cap="flat" cmpd="sng">
            <a:solidFill>
              <a:srgbClr val="D5A00F"/>
            </a:solidFill>
            <a:prstDash val="solid"/>
            <a:round/>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2673A"/>
              </a:buClr>
              <a:buSzPts val="3200"/>
              <a:buFont typeface="Helvetica Neue"/>
              <a:buNone/>
            </a:pPr>
            <a:endParaRPr sz="3000" i="0" u="none" strike="noStrike" cap="none">
              <a:solidFill>
                <a:srgbClr val="F2673A"/>
              </a:solidFill>
              <a:latin typeface="Montserrat"/>
              <a:ea typeface="Montserrat"/>
              <a:cs typeface="Montserrat"/>
              <a:sym typeface="Montserrat"/>
            </a:endParaRPr>
          </a:p>
        </p:txBody>
      </p:sp>
      <p:sp>
        <p:nvSpPr>
          <p:cNvPr id="1498" name="Google Shape;1498;p161"/>
          <p:cNvSpPr/>
          <p:nvPr/>
        </p:nvSpPr>
        <p:spPr>
          <a:xfrm>
            <a:off x="9667200" y="6316968"/>
            <a:ext cx="2004600" cy="2004600"/>
          </a:xfrm>
          <a:prstGeom prst="ellipse">
            <a:avLst/>
          </a:prstGeom>
          <a:solidFill>
            <a:srgbClr val="FFD45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499" name="Google Shape;1499;p161"/>
          <p:cNvSpPr/>
          <p:nvPr/>
        </p:nvSpPr>
        <p:spPr>
          <a:xfrm>
            <a:off x="20019832" y="9767286"/>
            <a:ext cx="2004600" cy="2004600"/>
          </a:xfrm>
          <a:prstGeom prst="ellipse">
            <a:avLst/>
          </a:prstGeom>
          <a:solidFill>
            <a:srgbClr val="003B53"/>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00" name="Google Shape;1500;p161"/>
          <p:cNvSpPr/>
          <p:nvPr/>
        </p:nvSpPr>
        <p:spPr>
          <a:xfrm>
            <a:off x="20019832" y="3174850"/>
            <a:ext cx="2004600" cy="2004600"/>
          </a:xfrm>
          <a:prstGeom prst="ellipse">
            <a:avLst/>
          </a:prstGeom>
          <a:solidFill>
            <a:srgbClr val="93BCC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01" name="Google Shape;1501;p161"/>
          <p:cNvSpPr/>
          <p:nvPr/>
        </p:nvSpPr>
        <p:spPr>
          <a:xfrm>
            <a:off x="20019832" y="6381370"/>
            <a:ext cx="2004600" cy="2004600"/>
          </a:xfrm>
          <a:prstGeom prst="ellipse">
            <a:avLst/>
          </a:prstGeom>
          <a:solidFill>
            <a:srgbClr val="027CA1"/>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02" name="Google Shape;1502;p161"/>
          <p:cNvSpPr txBox="1"/>
          <p:nvPr/>
        </p:nvSpPr>
        <p:spPr>
          <a:xfrm>
            <a:off x="8860488" y="12205625"/>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DARK YELLOW = DAY</a:t>
            </a:r>
            <a:endParaRPr sz="1700" b="1">
              <a:latin typeface="Montserrat"/>
              <a:ea typeface="Montserrat"/>
              <a:cs typeface="Montserrat"/>
              <a:sym typeface="Montserrat"/>
            </a:endParaRPr>
          </a:p>
        </p:txBody>
      </p:sp>
      <p:sp>
        <p:nvSpPr>
          <p:cNvPr id="1503" name="Google Shape;1503;p161"/>
          <p:cNvSpPr txBox="1"/>
          <p:nvPr/>
        </p:nvSpPr>
        <p:spPr>
          <a:xfrm>
            <a:off x="8860488" y="8767481"/>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YELLOW = CONFIDENCE</a:t>
            </a:r>
            <a:endParaRPr sz="1700" b="1">
              <a:latin typeface="Montserrat"/>
              <a:ea typeface="Montserrat"/>
              <a:cs typeface="Montserrat"/>
              <a:sym typeface="Montserrat"/>
            </a:endParaRPr>
          </a:p>
        </p:txBody>
      </p:sp>
      <p:sp>
        <p:nvSpPr>
          <p:cNvPr id="1504" name="Google Shape;1504;p161"/>
          <p:cNvSpPr txBox="1"/>
          <p:nvPr/>
        </p:nvSpPr>
        <p:spPr>
          <a:xfrm>
            <a:off x="8860488" y="5329338"/>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BRIGHT YELLOW = LAW</a:t>
            </a:r>
            <a:endParaRPr sz="1700" b="1">
              <a:latin typeface="Montserrat"/>
              <a:ea typeface="Montserrat"/>
              <a:cs typeface="Montserrat"/>
              <a:sym typeface="Montserrat"/>
            </a:endParaRPr>
          </a:p>
        </p:txBody>
      </p:sp>
      <p:sp>
        <p:nvSpPr>
          <p:cNvPr id="1505" name="Google Shape;1505;p161"/>
          <p:cNvSpPr txBox="1"/>
          <p:nvPr/>
        </p:nvSpPr>
        <p:spPr>
          <a:xfrm>
            <a:off x="19157913" y="12358025"/>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DARK BLUE = NIGHT</a:t>
            </a:r>
            <a:endParaRPr sz="1700" b="1">
              <a:latin typeface="Montserrat"/>
              <a:ea typeface="Montserrat"/>
              <a:cs typeface="Montserrat"/>
              <a:sym typeface="Montserrat"/>
            </a:endParaRPr>
          </a:p>
        </p:txBody>
      </p:sp>
      <p:sp>
        <p:nvSpPr>
          <p:cNvPr id="1506" name="Google Shape;1506;p161"/>
          <p:cNvSpPr txBox="1"/>
          <p:nvPr/>
        </p:nvSpPr>
        <p:spPr>
          <a:xfrm>
            <a:off x="19157913" y="8919881"/>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BLUE = FREEDOM</a:t>
            </a:r>
            <a:endParaRPr sz="1700" b="1">
              <a:latin typeface="Montserrat"/>
              <a:ea typeface="Montserrat"/>
              <a:cs typeface="Montserrat"/>
              <a:sym typeface="Montserrat"/>
            </a:endParaRPr>
          </a:p>
        </p:txBody>
      </p:sp>
      <p:sp>
        <p:nvSpPr>
          <p:cNvPr id="1507" name="Google Shape;1507;p161"/>
          <p:cNvSpPr txBox="1"/>
          <p:nvPr/>
        </p:nvSpPr>
        <p:spPr>
          <a:xfrm>
            <a:off x="19157913" y="5481738"/>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BRIGHT BLUE = BUSINESS</a:t>
            </a:r>
            <a:endParaRPr sz="1700" b="1">
              <a:latin typeface="Montserrat"/>
              <a:ea typeface="Montserrat"/>
              <a:cs typeface="Montserrat"/>
              <a:sym typeface="Montserra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11"/>
        <p:cNvGrpSpPr/>
        <p:nvPr/>
      </p:nvGrpSpPr>
      <p:grpSpPr>
        <a:xfrm>
          <a:off x="0" y="0"/>
          <a:ext cx="0" cy="0"/>
          <a:chOff x="0" y="0"/>
          <a:chExt cx="0" cy="0"/>
        </a:xfrm>
      </p:grpSpPr>
      <p:sp>
        <p:nvSpPr>
          <p:cNvPr id="1512" name="Google Shape;1512;p162"/>
          <p:cNvSpPr txBox="1"/>
          <p:nvPr/>
        </p:nvSpPr>
        <p:spPr>
          <a:xfrm>
            <a:off x="1322264"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DAY</a:t>
            </a:r>
            <a:endParaRPr sz="1200">
              <a:latin typeface="Montserrat"/>
              <a:ea typeface="Montserrat"/>
              <a:cs typeface="Montserrat"/>
              <a:sym typeface="Montserrat"/>
            </a:endParaRPr>
          </a:p>
        </p:txBody>
      </p:sp>
      <p:sp>
        <p:nvSpPr>
          <p:cNvPr id="1513" name="Google Shape;1513;p162"/>
          <p:cNvSpPr txBox="1"/>
          <p:nvPr/>
        </p:nvSpPr>
        <p:spPr>
          <a:xfrm>
            <a:off x="1551650"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514" name="Google Shape;1514;p162"/>
          <p:cNvSpPr txBox="1"/>
          <p:nvPr/>
        </p:nvSpPr>
        <p:spPr>
          <a:xfrm>
            <a:off x="2978476" y="9151350"/>
            <a:ext cx="16038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D98D00</a:t>
            </a:r>
            <a:r>
              <a:rPr lang="en-US" sz="1500" i="0" u="none" strike="noStrike" cap="none">
                <a:solidFill>
                  <a:srgbClr val="000000"/>
                </a:solidFill>
                <a:latin typeface="Montserrat Medium"/>
                <a:ea typeface="Montserrat Medium"/>
                <a:cs typeface="Montserrat Medium"/>
                <a:sym typeface="Montserrat Medium"/>
              </a:rPr>
              <a:t>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217, 141, 0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39, 100, 85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0, 35, 100, 15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65, 20, 70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131 </a:t>
            </a:r>
            <a:r>
              <a:rPr lang="en-US" sz="1500" i="0" u="none" strike="noStrike" cap="none">
                <a:solidFill>
                  <a:srgbClr val="000000"/>
                </a:solidFill>
                <a:latin typeface="Montserrat Medium"/>
                <a:ea typeface="Montserrat Medium"/>
                <a:cs typeface="Montserrat Medium"/>
                <a:sym typeface="Montserrat Medium"/>
              </a:rPr>
              <a:t>C </a:t>
            </a:r>
            <a:endParaRPr sz="1200">
              <a:latin typeface="Montserrat"/>
              <a:ea typeface="Montserrat"/>
              <a:cs typeface="Montserrat"/>
              <a:sym typeface="Montserrat"/>
            </a:endParaRPr>
          </a:p>
        </p:txBody>
      </p:sp>
      <p:sp>
        <p:nvSpPr>
          <p:cNvPr id="1515" name="Google Shape;1515;p162"/>
          <p:cNvSpPr/>
          <p:nvPr/>
        </p:nvSpPr>
        <p:spPr>
          <a:xfrm>
            <a:off x="1603195" y="5091987"/>
            <a:ext cx="2616300" cy="2616300"/>
          </a:xfrm>
          <a:prstGeom prst="ellipse">
            <a:avLst/>
          </a:prstGeom>
          <a:solidFill>
            <a:srgbClr val="D98D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A4F4F"/>
              </a:buClr>
              <a:buSzPts val="3200"/>
              <a:buFont typeface="Helvetica Neue"/>
              <a:buNone/>
            </a:pPr>
            <a:endParaRPr sz="3000" i="0" u="none" strike="noStrike" cap="none">
              <a:solidFill>
                <a:srgbClr val="2A4F4F"/>
              </a:solidFill>
              <a:latin typeface="Montserrat"/>
              <a:ea typeface="Montserrat"/>
              <a:cs typeface="Montserrat"/>
              <a:sym typeface="Montserrat"/>
            </a:endParaRPr>
          </a:p>
        </p:txBody>
      </p:sp>
      <p:sp>
        <p:nvSpPr>
          <p:cNvPr id="1516" name="Google Shape;1516;p162"/>
          <p:cNvSpPr txBox="1"/>
          <p:nvPr/>
        </p:nvSpPr>
        <p:spPr>
          <a:xfrm>
            <a:off x="8339164" y="8208204"/>
            <a:ext cx="3178200" cy="6261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LAW</a:t>
            </a:r>
            <a:endParaRPr sz="1200">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900"/>
              <a:buFont typeface="Montserrat"/>
              <a:buNone/>
            </a:pPr>
            <a:endParaRPr sz="1700" b="1">
              <a:latin typeface="Montserrat"/>
              <a:ea typeface="Montserrat"/>
              <a:cs typeface="Montserrat"/>
              <a:sym typeface="Montserrat"/>
            </a:endParaRPr>
          </a:p>
        </p:txBody>
      </p:sp>
      <p:sp>
        <p:nvSpPr>
          <p:cNvPr id="1517" name="Google Shape;1517;p162"/>
          <p:cNvSpPr txBox="1"/>
          <p:nvPr/>
        </p:nvSpPr>
        <p:spPr>
          <a:xfrm>
            <a:off x="9923498"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FFFAEB</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255, 250, 235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45, 8, 100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0, 2, 8, 0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98, -1, 8</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155 C</a:t>
            </a:r>
            <a:endParaRPr sz="1200">
              <a:latin typeface="Montserrat"/>
              <a:ea typeface="Montserrat"/>
              <a:cs typeface="Montserrat"/>
              <a:sym typeface="Montserrat"/>
            </a:endParaRPr>
          </a:p>
        </p:txBody>
      </p:sp>
      <p:sp>
        <p:nvSpPr>
          <p:cNvPr id="1518" name="Google Shape;1518;p162"/>
          <p:cNvSpPr/>
          <p:nvPr/>
        </p:nvSpPr>
        <p:spPr>
          <a:xfrm>
            <a:off x="8582039" y="5091987"/>
            <a:ext cx="2616300" cy="2616300"/>
          </a:xfrm>
          <a:prstGeom prst="ellipse">
            <a:avLst/>
          </a:prstGeom>
          <a:solidFill>
            <a:srgbClr val="FFFAEB"/>
          </a:solidFill>
          <a:ln w="9525" cap="flat" cmpd="sng">
            <a:solidFill>
              <a:srgbClr val="D5A00F"/>
            </a:solidFill>
            <a:prstDash val="solid"/>
            <a:round/>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2673A"/>
              </a:buClr>
              <a:buSzPts val="3200"/>
              <a:buFont typeface="Helvetica Neue"/>
              <a:buNone/>
            </a:pPr>
            <a:endParaRPr sz="3000" i="0" u="none" strike="noStrike" cap="none">
              <a:solidFill>
                <a:srgbClr val="F2673A"/>
              </a:solidFill>
              <a:latin typeface="Montserrat"/>
              <a:ea typeface="Montserrat"/>
              <a:cs typeface="Montserrat"/>
              <a:sym typeface="Montserrat"/>
            </a:endParaRPr>
          </a:p>
        </p:txBody>
      </p:sp>
      <p:sp>
        <p:nvSpPr>
          <p:cNvPr id="1519" name="Google Shape;1519;p162"/>
          <p:cNvSpPr txBox="1"/>
          <p:nvPr/>
        </p:nvSpPr>
        <p:spPr>
          <a:xfrm>
            <a:off x="4849745" y="8208204"/>
            <a:ext cx="3178200" cy="6261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CONFIDENCE</a:t>
            </a:r>
            <a:endParaRPr sz="1200">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900"/>
              <a:buFont typeface="Montserrat"/>
              <a:buNone/>
            </a:pPr>
            <a:endParaRPr sz="1700" b="1">
              <a:latin typeface="Montserrat"/>
              <a:ea typeface="Montserrat"/>
              <a:cs typeface="Montserrat"/>
              <a:sym typeface="Montserrat"/>
            </a:endParaRPr>
          </a:p>
        </p:txBody>
      </p:sp>
      <p:sp>
        <p:nvSpPr>
          <p:cNvPr id="1520" name="Google Shape;1520;p162"/>
          <p:cNvSpPr txBox="1"/>
          <p:nvPr/>
        </p:nvSpPr>
        <p:spPr>
          <a:xfrm>
            <a:off x="6555825" y="9151350"/>
            <a:ext cx="19029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FFD457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255, 212, 87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0, 0, 73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0, 17, 66, 0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87, 2, 65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135</a:t>
            </a:r>
            <a:r>
              <a:rPr lang="en-US" sz="1500" i="0" u="none" strike="noStrike" cap="none">
                <a:solidFill>
                  <a:srgbClr val="000000"/>
                </a:solidFill>
                <a:latin typeface="Montserrat Medium"/>
                <a:ea typeface="Montserrat Medium"/>
                <a:cs typeface="Montserrat Medium"/>
                <a:sym typeface="Montserrat Medium"/>
              </a:rPr>
              <a:t> C</a:t>
            </a:r>
            <a:endParaRPr sz="1200">
              <a:latin typeface="Montserrat"/>
              <a:ea typeface="Montserrat"/>
              <a:cs typeface="Montserrat"/>
              <a:sym typeface="Montserrat"/>
            </a:endParaRPr>
          </a:p>
        </p:txBody>
      </p:sp>
      <p:sp>
        <p:nvSpPr>
          <p:cNvPr id="1521" name="Google Shape;1521;p162"/>
          <p:cNvSpPr/>
          <p:nvPr/>
        </p:nvSpPr>
        <p:spPr>
          <a:xfrm>
            <a:off x="5092617" y="5091987"/>
            <a:ext cx="2616300" cy="2616300"/>
          </a:xfrm>
          <a:prstGeom prst="ellipse">
            <a:avLst/>
          </a:prstGeom>
          <a:solidFill>
            <a:srgbClr val="FFD45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22" name="Google Shape;1522;p162"/>
          <p:cNvSpPr txBox="1"/>
          <p:nvPr/>
        </p:nvSpPr>
        <p:spPr>
          <a:xfrm>
            <a:off x="11828583"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 NIGHT</a:t>
            </a:r>
            <a:endParaRPr sz="1200">
              <a:latin typeface="Montserrat"/>
              <a:ea typeface="Montserrat"/>
              <a:cs typeface="Montserrat"/>
              <a:sym typeface="Montserrat"/>
            </a:endParaRPr>
          </a:p>
        </p:txBody>
      </p:sp>
      <p:sp>
        <p:nvSpPr>
          <p:cNvPr id="1523" name="Google Shape;1523;p162"/>
          <p:cNvSpPr txBox="1"/>
          <p:nvPr/>
        </p:nvSpPr>
        <p:spPr>
          <a:xfrm>
            <a:off x="13430279" y="9151350"/>
            <a:ext cx="14988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003b53ff</a:t>
            </a:r>
            <a:r>
              <a:rPr lang="en-US" sz="1500" i="0" u="none" strike="noStrike" cap="none">
                <a:solidFill>
                  <a:srgbClr val="000000"/>
                </a:solidFill>
                <a:latin typeface="Montserrat Medium"/>
                <a:ea typeface="Montserrat Medium"/>
                <a:cs typeface="Montserrat Medium"/>
                <a:sym typeface="Montserrat Medium"/>
              </a:rPr>
              <a:t>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0, 59, 83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197, 100, 33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100, 29, 0, 67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23, -7, -19</a:t>
            </a:r>
            <a:endParaRPr sz="1500">
              <a:latin typeface="Montserrat Medium"/>
              <a:ea typeface="Montserrat Medium"/>
              <a:cs typeface="Montserrat Medium"/>
              <a:sym typeface="Montserrat Medium"/>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540 C</a:t>
            </a:r>
            <a:endParaRPr sz="1500">
              <a:latin typeface="Montserrat Medium"/>
              <a:ea typeface="Montserrat Medium"/>
              <a:cs typeface="Montserrat Medium"/>
              <a:sym typeface="Montserrat Medium"/>
            </a:endParaRPr>
          </a:p>
        </p:txBody>
      </p:sp>
      <p:sp>
        <p:nvSpPr>
          <p:cNvPr id="1524" name="Google Shape;1524;p162"/>
          <p:cNvSpPr/>
          <p:nvPr/>
        </p:nvSpPr>
        <p:spPr>
          <a:xfrm>
            <a:off x="12071461" y="5091987"/>
            <a:ext cx="2616300" cy="2616300"/>
          </a:xfrm>
          <a:prstGeom prst="ellipse">
            <a:avLst/>
          </a:prstGeom>
          <a:solidFill>
            <a:srgbClr val="003B53"/>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25" name="Google Shape;1525;p162"/>
          <p:cNvSpPr txBox="1"/>
          <p:nvPr/>
        </p:nvSpPr>
        <p:spPr>
          <a:xfrm>
            <a:off x="18769345"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FREEDOM</a:t>
            </a:r>
            <a:endParaRPr sz="1200">
              <a:latin typeface="Montserrat"/>
              <a:ea typeface="Montserrat"/>
              <a:cs typeface="Montserrat"/>
              <a:sym typeface="Montserrat"/>
            </a:endParaRPr>
          </a:p>
        </p:txBody>
      </p:sp>
      <p:sp>
        <p:nvSpPr>
          <p:cNvPr id="1526" name="Google Shape;1526;p162"/>
          <p:cNvSpPr txBox="1"/>
          <p:nvPr/>
        </p:nvSpPr>
        <p:spPr>
          <a:xfrm>
            <a:off x="20363079"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solidFill>
                  <a:srgbClr val="050606"/>
                </a:solidFill>
                <a:latin typeface="Montserrat Medium"/>
                <a:ea typeface="Montserrat Medium"/>
                <a:cs typeface="Montserrat Medium"/>
                <a:sym typeface="Montserrat Medium"/>
              </a:rPr>
              <a:t>93BCCD</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147, 188, 205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198, 28, 80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28, 8, 0, 20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74, -10, -13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283</a:t>
            </a:r>
            <a:r>
              <a:rPr lang="en-US" sz="1500" i="0" u="none" strike="noStrike" cap="none">
                <a:solidFill>
                  <a:srgbClr val="000000"/>
                </a:solidFill>
                <a:latin typeface="Montserrat Medium"/>
                <a:ea typeface="Montserrat Medium"/>
                <a:cs typeface="Montserrat Medium"/>
                <a:sym typeface="Montserrat Medium"/>
              </a:rPr>
              <a:t> C</a:t>
            </a:r>
            <a:endParaRPr sz="1200">
              <a:latin typeface="Montserrat"/>
              <a:ea typeface="Montserrat"/>
              <a:cs typeface="Montserrat"/>
              <a:sym typeface="Montserrat"/>
            </a:endParaRPr>
          </a:p>
        </p:txBody>
      </p:sp>
      <p:sp>
        <p:nvSpPr>
          <p:cNvPr id="1527" name="Google Shape;1527;p162"/>
          <p:cNvSpPr/>
          <p:nvPr/>
        </p:nvSpPr>
        <p:spPr>
          <a:xfrm>
            <a:off x="19050305" y="5091987"/>
            <a:ext cx="2616300" cy="2616300"/>
          </a:xfrm>
          <a:prstGeom prst="ellipse">
            <a:avLst/>
          </a:prstGeom>
          <a:solidFill>
            <a:srgbClr val="93BCC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28" name="Google Shape;1528;p162"/>
          <p:cNvSpPr txBox="1"/>
          <p:nvPr/>
        </p:nvSpPr>
        <p:spPr>
          <a:xfrm>
            <a:off x="8531997"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529" name="Google Shape;1529;p162"/>
          <p:cNvSpPr txBox="1"/>
          <p:nvPr/>
        </p:nvSpPr>
        <p:spPr>
          <a:xfrm>
            <a:off x="5013439"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530" name="Google Shape;1530;p162"/>
          <p:cNvSpPr txBox="1"/>
          <p:nvPr/>
        </p:nvSpPr>
        <p:spPr>
          <a:xfrm>
            <a:off x="12023504"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531" name="Google Shape;1531;p162"/>
          <p:cNvSpPr txBox="1"/>
          <p:nvPr/>
        </p:nvSpPr>
        <p:spPr>
          <a:xfrm>
            <a:off x="18959666"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532" name="Google Shape;1532;p162"/>
          <p:cNvSpPr txBox="1">
            <a:spLocks noGrp="1"/>
          </p:cNvSpPr>
          <p:nvPr>
            <p:ph type="title"/>
          </p:nvPr>
        </p:nvSpPr>
        <p:spPr>
          <a:xfrm>
            <a:off x="1206500" y="1079500"/>
            <a:ext cx="3809700" cy="13092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COLORS</a:t>
            </a:r>
            <a:endParaRPr>
              <a:latin typeface="Montserrat ExtraBold"/>
              <a:ea typeface="Montserrat ExtraBold"/>
              <a:cs typeface="Montserrat ExtraBold"/>
              <a:sym typeface="Montserrat ExtraBold"/>
            </a:endParaRPr>
          </a:p>
        </p:txBody>
      </p:sp>
      <p:sp>
        <p:nvSpPr>
          <p:cNvPr id="1533" name="Google Shape;1533;p162"/>
          <p:cNvSpPr/>
          <p:nvPr/>
        </p:nvSpPr>
        <p:spPr>
          <a:xfrm>
            <a:off x="7414203" y="3489564"/>
            <a:ext cx="1738800" cy="1738800"/>
          </a:xfrm>
          <a:prstGeom prst="ellipse">
            <a:avLst/>
          </a:prstGeom>
          <a:gradFill>
            <a:gsLst>
              <a:gs pos="0">
                <a:srgbClr val="FFFAEB"/>
              </a:gs>
              <a:gs pos="100000">
                <a:srgbClr val="FFD457"/>
              </a:gs>
            </a:gsLst>
            <a:path path="circle">
              <a:fillToRect l="50000" t="50000" r="50000" b="50000"/>
            </a:path>
            <a:tileRect/>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34" name="Google Shape;1534;p162"/>
          <p:cNvSpPr/>
          <p:nvPr/>
        </p:nvSpPr>
        <p:spPr>
          <a:xfrm>
            <a:off x="14358334" y="3489564"/>
            <a:ext cx="1738800" cy="1738800"/>
          </a:xfrm>
          <a:prstGeom prst="ellipse">
            <a:avLst/>
          </a:prstGeom>
          <a:gradFill>
            <a:gsLst>
              <a:gs pos="0">
                <a:srgbClr val="93BCCD"/>
              </a:gs>
              <a:gs pos="100000">
                <a:srgbClr val="003B53"/>
              </a:gs>
            </a:gsLst>
            <a:path path="circle">
              <a:fillToRect l="50000" t="50000" r="50000" b="50000"/>
            </a:path>
            <a:tileRect/>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35" name="Google Shape;1535;p162"/>
          <p:cNvSpPr/>
          <p:nvPr/>
        </p:nvSpPr>
        <p:spPr>
          <a:xfrm>
            <a:off x="3813878" y="3489564"/>
            <a:ext cx="1738800" cy="1738800"/>
          </a:xfrm>
          <a:prstGeom prst="ellipse">
            <a:avLst/>
          </a:prstGeom>
          <a:gradFill>
            <a:gsLst>
              <a:gs pos="0">
                <a:srgbClr val="D98D00"/>
              </a:gs>
              <a:gs pos="100000">
                <a:srgbClr val="FFD457"/>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36" name="Google Shape;1536;p162"/>
          <p:cNvSpPr/>
          <p:nvPr/>
        </p:nvSpPr>
        <p:spPr>
          <a:xfrm>
            <a:off x="15560883" y="5091987"/>
            <a:ext cx="2616300" cy="2616300"/>
          </a:xfrm>
          <a:prstGeom prst="ellipse">
            <a:avLst/>
          </a:prstGeom>
          <a:solidFill>
            <a:srgbClr val="027CA1"/>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37" name="Google Shape;1537;p162"/>
          <p:cNvSpPr txBox="1"/>
          <p:nvPr/>
        </p:nvSpPr>
        <p:spPr>
          <a:xfrm>
            <a:off x="16858329"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a:solidFill>
                  <a:srgbClr val="050606"/>
                </a:solidFill>
                <a:latin typeface="Montserrat Medium"/>
                <a:ea typeface="Montserrat Medium"/>
                <a:cs typeface="Montserrat Medium"/>
                <a:sym typeface="Montserrat Medium"/>
              </a:rPr>
              <a:t>#027CA1</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2, 124, 161</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194, 99, 63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99, 23. 0, 37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48, -15, -28</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7704 C</a:t>
            </a:r>
            <a:endParaRPr sz="1200">
              <a:latin typeface="Montserrat"/>
              <a:ea typeface="Montserrat"/>
              <a:cs typeface="Montserrat"/>
              <a:sym typeface="Montserrat"/>
            </a:endParaRPr>
          </a:p>
        </p:txBody>
      </p:sp>
      <p:sp>
        <p:nvSpPr>
          <p:cNvPr id="1538" name="Google Shape;1538;p162"/>
          <p:cNvSpPr txBox="1"/>
          <p:nvPr/>
        </p:nvSpPr>
        <p:spPr>
          <a:xfrm>
            <a:off x="15454916"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539" name="Google Shape;1539;p162"/>
          <p:cNvSpPr/>
          <p:nvPr/>
        </p:nvSpPr>
        <p:spPr>
          <a:xfrm rot="10800000">
            <a:off x="17739634" y="3489564"/>
            <a:ext cx="1738800" cy="1738800"/>
          </a:xfrm>
          <a:prstGeom prst="ellipse">
            <a:avLst/>
          </a:prstGeom>
          <a:gradFill>
            <a:gsLst>
              <a:gs pos="0">
                <a:srgbClr val="93BCCD"/>
              </a:gs>
              <a:gs pos="100000">
                <a:srgbClr val="027CA1"/>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540" name="Google Shape;1540;p162"/>
          <p:cNvSpPr txBox="1"/>
          <p:nvPr/>
        </p:nvSpPr>
        <p:spPr>
          <a:xfrm>
            <a:off x="15279914" y="8208204"/>
            <a:ext cx="3178200" cy="3642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BUSINESS</a:t>
            </a:r>
            <a:endParaRPr sz="1200">
              <a:latin typeface="Montserrat"/>
              <a:ea typeface="Montserrat"/>
              <a:cs typeface="Montserrat"/>
              <a:sym typeface="Montserrat"/>
            </a:endParaRPr>
          </a:p>
        </p:txBody>
      </p:sp>
      <p:cxnSp>
        <p:nvCxnSpPr>
          <p:cNvPr id="1541" name="Google Shape;1541;p162"/>
          <p:cNvCxnSpPr/>
          <p:nvPr/>
        </p:nvCxnSpPr>
        <p:spPr>
          <a:xfrm>
            <a:off x="4683275"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542" name="Google Shape;1542;p162"/>
          <p:cNvCxnSpPr/>
          <p:nvPr/>
        </p:nvCxnSpPr>
        <p:spPr>
          <a:xfrm>
            <a:off x="8164713"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543" name="Google Shape;1543;p162"/>
          <p:cNvCxnSpPr/>
          <p:nvPr/>
        </p:nvCxnSpPr>
        <p:spPr>
          <a:xfrm>
            <a:off x="11646150"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544" name="Google Shape;1544;p162"/>
          <p:cNvCxnSpPr/>
          <p:nvPr/>
        </p:nvCxnSpPr>
        <p:spPr>
          <a:xfrm>
            <a:off x="15127588"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545" name="Google Shape;1545;p162"/>
          <p:cNvCxnSpPr/>
          <p:nvPr/>
        </p:nvCxnSpPr>
        <p:spPr>
          <a:xfrm>
            <a:off x="18609025" y="8947925"/>
            <a:ext cx="0" cy="3836400"/>
          </a:xfrm>
          <a:prstGeom prst="straightConnector1">
            <a:avLst/>
          </a:prstGeom>
          <a:noFill/>
          <a:ln w="9525" cap="flat" cmpd="sng">
            <a:solidFill>
              <a:srgbClr val="050606"/>
            </a:solidFill>
            <a:prstDash val="solid"/>
            <a:miter lim="400000"/>
            <a:headEnd type="none" w="sm" len="sm"/>
            <a:tailEnd type="none" w="sm" len="sm"/>
          </a:ln>
        </p:spPr>
      </p:cxnSp>
      <p:sp>
        <p:nvSpPr>
          <p:cNvPr id="1546" name="Google Shape;1546;p162"/>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162"/>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551"/>
        <p:cNvGrpSpPr/>
        <p:nvPr/>
      </p:nvGrpSpPr>
      <p:grpSpPr>
        <a:xfrm>
          <a:off x="0" y="0"/>
          <a:ext cx="0" cy="0"/>
          <a:chOff x="0" y="0"/>
          <a:chExt cx="0" cy="0"/>
        </a:xfrm>
      </p:grpSpPr>
      <p:pic>
        <p:nvPicPr>
          <p:cNvPr id="1552" name="Google Shape;1552;p163"/>
          <p:cNvPicPr preferRelativeResize="0"/>
          <p:nvPr/>
        </p:nvPicPr>
        <p:blipFill rotWithShape="1">
          <a:blip r:embed="rId3">
            <a:alphaModFix/>
          </a:blip>
          <a:srcRect b="41121"/>
          <a:stretch/>
        </p:blipFill>
        <p:spPr>
          <a:xfrm>
            <a:off x="10971700" y="1387050"/>
            <a:ext cx="8921075" cy="7322952"/>
          </a:xfrm>
          <a:prstGeom prst="rect">
            <a:avLst/>
          </a:prstGeom>
          <a:noFill/>
          <a:ln>
            <a:noFill/>
          </a:ln>
        </p:spPr>
      </p:pic>
      <p:sp>
        <p:nvSpPr>
          <p:cNvPr id="1553" name="Google Shape;1553;p163"/>
          <p:cNvSpPr txBox="1"/>
          <p:nvPr/>
        </p:nvSpPr>
        <p:spPr>
          <a:xfrm>
            <a:off x="5739662" y="3345120"/>
            <a:ext cx="42417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SHORT H2</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a:t>
            </a:r>
            <a:r>
              <a:rPr lang="en-US" sz="1700">
                <a:latin typeface="Montserrat SemiBold"/>
                <a:ea typeface="Montserrat SemiBold"/>
                <a:cs typeface="Montserrat SemiBold"/>
                <a:sym typeface="Montserrat SemiBold"/>
              </a:rPr>
              <a:t>ExtraBold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.0</a:t>
            </a:r>
            <a:r>
              <a:rPr lang="en-US" sz="1300">
                <a:latin typeface="Montserrat Medium"/>
                <a:ea typeface="Montserrat Medium"/>
                <a:cs typeface="Montserrat Medium"/>
                <a:sym typeface="Montserrat Medium"/>
              </a:rPr>
              <a:t>8</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0</a:t>
            </a:r>
            <a:endParaRPr sz="1300">
              <a:latin typeface="Montserrat"/>
              <a:ea typeface="Montserrat"/>
              <a:cs typeface="Montserrat"/>
              <a:sym typeface="Montserrat"/>
            </a:endParaRPr>
          </a:p>
        </p:txBody>
      </p:sp>
      <p:sp>
        <p:nvSpPr>
          <p:cNvPr id="1554" name="Google Shape;1554;p163"/>
          <p:cNvSpPr txBox="1"/>
          <p:nvPr/>
        </p:nvSpPr>
        <p:spPr>
          <a:xfrm>
            <a:off x="6978962" y="1281029"/>
            <a:ext cx="3002400" cy="18615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H1</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1.1</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+5</a:t>
            </a:r>
            <a:endParaRPr sz="1300">
              <a:latin typeface="Montserrat"/>
              <a:ea typeface="Montserrat"/>
              <a:cs typeface="Montserrat"/>
              <a:sym typeface="Montserrat"/>
            </a:endParaRPr>
          </a:p>
        </p:txBody>
      </p:sp>
      <p:sp>
        <p:nvSpPr>
          <p:cNvPr id="1555" name="Google Shape;1555;p163"/>
          <p:cNvSpPr txBox="1"/>
          <p:nvPr/>
        </p:nvSpPr>
        <p:spPr>
          <a:xfrm>
            <a:off x="6817262" y="7112855"/>
            <a:ext cx="31641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SUB HEADLINES H4</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SemiBold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1.3</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+5</a:t>
            </a:r>
            <a:endParaRPr sz="1300">
              <a:latin typeface="Montserrat"/>
              <a:ea typeface="Montserrat"/>
              <a:cs typeface="Montserrat"/>
              <a:sym typeface="Montserrat"/>
            </a:endParaRPr>
          </a:p>
        </p:txBody>
      </p:sp>
      <p:sp>
        <p:nvSpPr>
          <p:cNvPr id="1556" name="Google Shape;1556;p163"/>
          <p:cNvSpPr txBox="1"/>
          <p:nvPr/>
        </p:nvSpPr>
        <p:spPr>
          <a:xfrm>
            <a:off x="6817250" y="8885326"/>
            <a:ext cx="3164100" cy="14661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CALLOUTS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a:t>
            </a:r>
            <a:r>
              <a:rPr lang="en-US" sz="1300">
                <a:latin typeface="Montserrat Medium"/>
                <a:ea typeface="Montserrat Medium"/>
                <a:cs typeface="Montserrat Medium"/>
                <a:sym typeface="Montserrat Medium"/>
              </a:rPr>
              <a:t>1</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+250</a:t>
            </a:r>
            <a:endParaRPr sz="1300">
              <a:latin typeface="Montserrat"/>
              <a:ea typeface="Montserrat"/>
              <a:cs typeface="Montserrat"/>
              <a:sym typeface="Montserrat"/>
            </a:endParaRPr>
          </a:p>
        </p:txBody>
      </p:sp>
      <p:sp>
        <p:nvSpPr>
          <p:cNvPr id="1557" name="Google Shape;1557;p163"/>
          <p:cNvSpPr txBox="1"/>
          <p:nvPr/>
        </p:nvSpPr>
        <p:spPr>
          <a:xfrm>
            <a:off x="6817245" y="10713177"/>
            <a:ext cx="31641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BODY</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Regular</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1.2</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+5</a:t>
            </a:r>
            <a:endParaRPr sz="1300">
              <a:latin typeface="Montserrat"/>
              <a:ea typeface="Montserrat"/>
              <a:cs typeface="Montserrat"/>
              <a:sym typeface="Montserrat"/>
            </a:endParaRPr>
          </a:p>
        </p:txBody>
      </p:sp>
      <p:cxnSp>
        <p:nvCxnSpPr>
          <p:cNvPr id="1558" name="Google Shape;1558;p163"/>
          <p:cNvCxnSpPr/>
          <p:nvPr/>
        </p:nvCxnSpPr>
        <p:spPr>
          <a:xfrm>
            <a:off x="5183900" y="3057450"/>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559" name="Google Shape;1559;p163"/>
          <p:cNvCxnSpPr/>
          <p:nvPr/>
        </p:nvCxnSpPr>
        <p:spPr>
          <a:xfrm>
            <a:off x="5183900" y="4990828"/>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560" name="Google Shape;1560;p163"/>
          <p:cNvCxnSpPr/>
          <p:nvPr/>
        </p:nvCxnSpPr>
        <p:spPr>
          <a:xfrm>
            <a:off x="5183900" y="8709989"/>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561" name="Google Shape;1561;p163"/>
          <p:cNvCxnSpPr/>
          <p:nvPr/>
        </p:nvCxnSpPr>
        <p:spPr>
          <a:xfrm>
            <a:off x="5183900" y="10351375"/>
            <a:ext cx="16142700" cy="0"/>
          </a:xfrm>
          <a:prstGeom prst="straightConnector1">
            <a:avLst/>
          </a:prstGeom>
          <a:noFill/>
          <a:ln w="9525" cap="flat" cmpd="sng">
            <a:solidFill>
              <a:srgbClr val="050606"/>
            </a:solidFill>
            <a:prstDash val="solid"/>
            <a:miter lim="400000"/>
            <a:headEnd type="none" w="sm" len="sm"/>
            <a:tailEnd type="none" w="sm" len="sm"/>
          </a:ln>
        </p:spPr>
      </p:cxnSp>
      <p:sp>
        <p:nvSpPr>
          <p:cNvPr id="1562" name="Google Shape;1562;p16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FONTS</a:t>
            </a:r>
            <a:endParaRPr sz="3800">
              <a:solidFill>
                <a:srgbClr val="050606"/>
              </a:solidFill>
              <a:latin typeface="Montserrat ExtraBold"/>
              <a:ea typeface="Montserrat ExtraBold"/>
              <a:cs typeface="Montserrat ExtraBold"/>
              <a:sym typeface="Montserrat ExtraBold"/>
            </a:endParaRPr>
          </a:p>
        </p:txBody>
      </p:sp>
      <p:sp>
        <p:nvSpPr>
          <p:cNvPr id="1563" name="Google Shape;1563;p163"/>
          <p:cNvSpPr txBox="1"/>
          <p:nvPr/>
        </p:nvSpPr>
        <p:spPr>
          <a:xfrm>
            <a:off x="5739662" y="5250089"/>
            <a:ext cx="42417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SHORT H</a:t>
            </a:r>
            <a:r>
              <a:rPr lang="en-US" sz="2100" b="1">
                <a:latin typeface="Montserrat"/>
                <a:ea typeface="Montserrat"/>
                <a:cs typeface="Montserrat"/>
                <a:sym typeface="Montserrat"/>
              </a:rPr>
              <a:t>3</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a:t>
            </a:r>
            <a:r>
              <a:rPr lang="en-US" sz="1700">
                <a:latin typeface="Montserrat SemiBold"/>
                <a:ea typeface="Montserrat SemiBold"/>
                <a:cs typeface="Montserrat SemiBold"/>
                <a:sym typeface="Montserrat SemiBold"/>
              </a:rPr>
              <a:t>Light</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.0</a:t>
            </a:r>
            <a:r>
              <a:rPr lang="en-US" sz="1300">
                <a:latin typeface="Montserrat Medium"/>
                <a:ea typeface="Montserrat Medium"/>
                <a:cs typeface="Montserrat Medium"/>
                <a:sym typeface="Montserrat Medium"/>
              </a:rPr>
              <a:t>8</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0</a:t>
            </a:r>
            <a:endParaRPr sz="1300">
              <a:latin typeface="Montserrat"/>
              <a:ea typeface="Montserrat"/>
              <a:cs typeface="Montserrat"/>
              <a:sym typeface="Montserrat"/>
            </a:endParaRPr>
          </a:p>
        </p:txBody>
      </p:sp>
      <p:cxnSp>
        <p:nvCxnSpPr>
          <p:cNvPr id="1564" name="Google Shape;1564;p163"/>
          <p:cNvCxnSpPr/>
          <p:nvPr/>
        </p:nvCxnSpPr>
        <p:spPr>
          <a:xfrm>
            <a:off x="5183900" y="6746953"/>
            <a:ext cx="16142700" cy="0"/>
          </a:xfrm>
          <a:prstGeom prst="straightConnector1">
            <a:avLst/>
          </a:prstGeom>
          <a:noFill/>
          <a:ln w="9525" cap="flat" cmpd="sng">
            <a:solidFill>
              <a:srgbClr val="050606"/>
            </a:solidFill>
            <a:prstDash val="solid"/>
            <a:miter lim="400000"/>
            <a:headEnd type="none" w="sm" len="sm"/>
            <a:tailEnd type="none" w="sm" len="sm"/>
          </a:ln>
        </p:spPr>
      </p:cxnSp>
      <p:pic>
        <p:nvPicPr>
          <p:cNvPr id="1565" name="Google Shape;1565;p163"/>
          <p:cNvPicPr preferRelativeResize="0"/>
          <p:nvPr/>
        </p:nvPicPr>
        <p:blipFill rotWithShape="1">
          <a:blip r:embed="rId3">
            <a:alphaModFix/>
          </a:blip>
          <a:srcRect t="69125" b="10631"/>
          <a:stretch/>
        </p:blipFill>
        <p:spPr>
          <a:xfrm>
            <a:off x="10971700" y="10563276"/>
            <a:ext cx="8921075" cy="2517724"/>
          </a:xfrm>
          <a:prstGeom prst="rect">
            <a:avLst/>
          </a:prstGeom>
          <a:noFill/>
          <a:ln>
            <a:noFill/>
          </a:ln>
        </p:spPr>
      </p:pic>
      <p:pic>
        <p:nvPicPr>
          <p:cNvPr id="1566" name="Google Shape;1566;p163"/>
          <p:cNvPicPr preferRelativeResize="0"/>
          <p:nvPr/>
        </p:nvPicPr>
        <p:blipFill rotWithShape="1">
          <a:blip r:embed="rId3">
            <a:alphaModFix/>
          </a:blip>
          <a:srcRect t="59113" b="32840"/>
          <a:stretch/>
        </p:blipFill>
        <p:spPr>
          <a:xfrm>
            <a:off x="10971700" y="9030338"/>
            <a:ext cx="8921075" cy="1000699"/>
          </a:xfrm>
          <a:prstGeom prst="rect">
            <a:avLst/>
          </a:prstGeom>
          <a:noFill/>
          <a:ln>
            <a:noFill/>
          </a:ln>
        </p:spPr>
      </p:pic>
      <p:sp>
        <p:nvSpPr>
          <p:cNvPr id="1567" name="Google Shape;1567;p163"/>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163"/>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2"/>
        <p:cNvGrpSpPr/>
        <p:nvPr/>
      </p:nvGrpSpPr>
      <p:grpSpPr>
        <a:xfrm>
          <a:off x="0" y="0"/>
          <a:ext cx="0" cy="0"/>
          <a:chOff x="0" y="0"/>
          <a:chExt cx="0" cy="0"/>
        </a:xfrm>
      </p:grpSpPr>
      <p:sp>
        <p:nvSpPr>
          <p:cNvPr id="1573" name="Google Shape;1573;p164"/>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ICONS</a:t>
            </a:r>
            <a:endParaRPr sz="3800">
              <a:solidFill>
                <a:srgbClr val="050606"/>
              </a:solidFill>
              <a:latin typeface="Montserrat ExtraBold"/>
              <a:ea typeface="Montserrat ExtraBold"/>
              <a:cs typeface="Montserrat ExtraBold"/>
              <a:sym typeface="Montserrat ExtraBold"/>
            </a:endParaRPr>
          </a:p>
        </p:txBody>
      </p:sp>
      <p:sp>
        <p:nvSpPr>
          <p:cNvPr id="1574" name="Google Shape;1574;p164"/>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164"/>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576" name="Google Shape;1576;p164"/>
          <p:cNvPicPr preferRelativeResize="0"/>
          <p:nvPr/>
        </p:nvPicPr>
        <p:blipFill>
          <a:blip r:embed="rId3">
            <a:alphaModFix/>
          </a:blip>
          <a:stretch>
            <a:fillRect/>
          </a:stretch>
        </p:blipFill>
        <p:spPr>
          <a:xfrm>
            <a:off x="14235530" y="7433604"/>
            <a:ext cx="3187149" cy="2463496"/>
          </a:xfrm>
          <a:prstGeom prst="rect">
            <a:avLst/>
          </a:prstGeom>
          <a:noFill/>
          <a:ln>
            <a:noFill/>
          </a:ln>
        </p:spPr>
      </p:pic>
      <p:pic>
        <p:nvPicPr>
          <p:cNvPr id="1577" name="Google Shape;1577;p164"/>
          <p:cNvPicPr preferRelativeResize="0"/>
          <p:nvPr/>
        </p:nvPicPr>
        <p:blipFill>
          <a:blip r:embed="rId4">
            <a:alphaModFix/>
          </a:blip>
          <a:stretch>
            <a:fillRect/>
          </a:stretch>
        </p:blipFill>
        <p:spPr>
          <a:xfrm>
            <a:off x="13571662" y="10391262"/>
            <a:ext cx="3601633" cy="2783868"/>
          </a:xfrm>
          <a:prstGeom prst="rect">
            <a:avLst/>
          </a:prstGeom>
          <a:noFill/>
          <a:ln>
            <a:noFill/>
          </a:ln>
        </p:spPr>
      </p:pic>
      <p:pic>
        <p:nvPicPr>
          <p:cNvPr id="1578" name="Google Shape;1578;p164"/>
          <p:cNvPicPr preferRelativeResize="0"/>
          <p:nvPr/>
        </p:nvPicPr>
        <p:blipFill>
          <a:blip r:embed="rId5">
            <a:alphaModFix/>
          </a:blip>
          <a:stretch>
            <a:fillRect/>
          </a:stretch>
        </p:blipFill>
        <p:spPr>
          <a:xfrm>
            <a:off x="9730144" y="10391262"/>
            <a:ext cx="3601633" cy="2783868"/>
          </a:xfrm>
          <a:prstGeom prst="rect">
            <a:avLst/>
          </a:prstGeom>
          <a:noFill/>
          <a:ln>
            <a:noFill/>
          </a:ln>
        </p:spPr>
      </p:pic>
      <p:pic>
        <p:nvPicPr>
          <p:cNvPr id="1579" name="Google Shape;1579;p164"/>
          <p:cNvPicPr preferRelativeResize="0"/>
          <p:nvPr/>
        </p:nvPicPr>
        <p:blipFill>
          <a:blip r:embed="rId6">
            <a:alphaModFix/>
          </a:blip>
          <a:stretch>
            <a:fillRect/>
          </a:stretch>
        </p:blipFill>
        <p:spPr>
          <a:xfrm>
            <a:off x="5889771" y="10391262"/>
            <a:ext cx="3601633" cy="2783868"/>
          </a:xfrm>
          <a:prstGeom prst="rect">
            <a:avLst/>
          </a:prstGeom>
          <a:noFill/>
          <a:ln>
            <a:noFill/>
          </a:ln>
        </p:spPr>
      </p:pic>
      <p:pic>
        <p:nvPicPr>
          <p:cNvPr id="1580" name="Google Shape;1580;p164"/>
          <p:cNvPicPr preferRelativeResize="0"/>
          <p:nvPr/>
        </p:nvPicPr>
        <p:blipFill>
          <a:blip r:embed="rId7">
            <a:alphaModFix/>
          </a:blip>
          <a:stretch>
            <a:fillRect/>
          </a:stretch>
        </p:blipFill>
        <p:spPr>
          <a:xfrm>
            <a:off x="13571662" y="7423879"/>
            <a:ext cx="3601633" cy="2783868"/>
          </a:xfrm>
          <a:prstGeom prst="rect">
            <a:avLst/>
          </a:prstGeom>
          <a:noFill/>
          <a:ln>
            <a:noFill/>
          </a:ln>
        </p:spPr>
      </p:pic>
      <p:pic>
        <p:nvPicPr>
          <p:cNvPr id="1581" name="Google Shape;1581;p164"/>
          <p:cNvPicPr preferRelativeResize="0"/>
          <p:nvPr/>
        </p:nvPicPr>
        <p:blipFill>
          <a:blip r:embed="rId8">
            <a:alphaModFix/>
          </a:blip>
          <a:stretch>
            <a:fillRect/>
          </a:stretch>
        </p:blipFill>
        <p:spPr>
          <a:xfrm>
            <a:off x="9730144" y="7367335"/>
            <a:ext cx="3601633" cy="2783868"/>
          </a:xfrm>
          <a:prstGeom prst="rect">
            <a:avLst/>
          </a:prstGeom>
          <a:noFill/>
          <a:ln>
            <a:noFill/>
          </a:ln>
        </p:spPr>
      </p:pic>
      <p:pic>
        <p:nvPicPr>
          <p:cNvPr id="1582" name="Google Shape;1582;p164"/>
          <p:cNvPicPr preferRelativeResize="0"/>
          <p:nvPr/>
        </p:nvPicPr>
        <p:blipFill>
          <a:blip r:embed="rId9">
            <a:alphaModFix/>
          </a:blip>
          <a:stretch>
            <a:fillRect/>
          </a:stretch>
        </p:blipFill>
        <p:spPr>
          <a:xfrm>
            <a:off x="5889771" y="7367329"/>
            <a:ext cx="3601633" cy="2783868"/>
          </a:xfrm>
          <a:prstGeom prst="rect">
            <a:avLst/>
          </a:prstGeom>
          <a:noFill/>
          <a:ln>
            <a:noFill/>
          </a:ln>
        </p:spPr>
      </p:pic>
      <p:pic>
        <p:nvPicPr>
          <p:cNvPr id="1583" name="Google Shape;1583;p164"/>
          <p:cNvPicPr preferRelativeResize="0"/>
          <p:nvPr/>
        </p:nvPicPr>
        <p:blipFill>
          <a:blip r:embed="rId10">
            <a:alphaModFix/>
          </a:blip>
          <a:stretch>
            <a:fillRect/>
          </a:stretch>
        </p:blipFill>
        <p:spPr>
          <a:xfrm>
            <a:off x="13571662" y="4343416"/>
            <a:ext cx="3601633" cy="2783868"/>
          </a:xfrm>
          <a:prstGeom prst="rect">
            <a:avLst/>
          </a:prstGeom>
          <a:noFill/>
          <a:ln>
            <a:noFill/>
          </a:ln>
        </p:spPr>
      </p:pic>
      <p:pic>
        <p:nvPicPr>
          <p:cNvPr id="1584" name="Google Shape;1584;p164"/>
          <p:cNvPicPr preferRelativeResize="0"/>
          <p:nvPr/>
        </p:nvPicPr>
        <p:blipFill>
          <a:blip r:embed="rId11">
            <a:alphaModFix/>
          </a:blip>
          <a:stretch>
            <a:fillRect/>
          </a:stretch>
        </p:blipFill>
        <p:spPr>
          <a:xfrm>
            <a:off x="9730144" y="4343416"/>
            <a:ext cx="3601633" cy="2783868"/>
          </a:xfrm>
          <a:prstGeom prst="rect">
            <a:avLst/>
          </a:prstGeom>
          <a:noFill/>
          <a:ln>
            <a:noFill/>
          </a:ln>
        </p:spPr>
      </p:pic>
      <p:pic>
        <p:nvPicPr>
          <p:cNvPr id="1585" name="Google Shape;1585;p164"/>
          <p:cNvPicPr preferRelativeResize="0"/>
          <p:nvPr/>
        </p:nvPicPr>
        <p:blipFill>
          <a:blip r:embed="rId12">
            <a:alphaModFix/>
          </a:blip>
          <a:stretch>
            <a:fillRect/>
          </a:stretch>
        </p:blipFill>
        <p:spPr>
          <a:xfrm>
            <a:off x="5889771" y="4343416"/>
            <a:ext cx="3601633" cy="2783868"/>
          </a:xfrm>
          <a:prstGeom prst="rect">
            <a:avLst/>
          </a:prstGeom>
          <a:noFill/>
          <a:ln>
            <a:noFill/>
          </a:ln>
        </p:spPr>
      </p:pic>
      <p:pic>
        <p:nvPicPr>
          <p:cNvPr id="1586" name="Google Shape;1586;p164"/>
          <p:cNvPicPr preferRelativeResize="0"/>
          <p:nvPr/>
        </p:nvPicPr>
        <p:blipFill>
          <a:blip r:embed="rId13">
            <a:alphaModFix/>
          </a:blip>
          <a:stretch>
            <a:fillRect/>
          </a:stretch>
        </p:blipFill>
        <p:spPr>
          <a:xfrm>
            <a:off x="13570523" y="1276887"/>
            <a:ext cx="3603912" cy="2783869"/>
          </a:xfrm>
          <a:prstGeom prst="rect">
            <a:avLst/>
          </a:prstGeom>
          <a:noFill/>
          <a:ln>
            <a:noFill/>
          </a:ln>
        </p:spPr>
      </p:pic>
      <p:pic>
        <p:nvPicPr>
          <p:cNvPr id="1587" name="Google Shape;1587;p164"/>
          <p:cNvPicPr preferRelativeResize="0"/>
          <p:nvPr/>
        </p:nvPicPr>
        <p:blipFill>
          <a:blip r:embed="rId14">
            <a:alphaModFix/>
          </a:blip>
          <a:stretch>
            <a:fillRect/>
          </a:stretch>
        </p:blipFill>
        <p:spPr>
          <a:xfrm>
            <a:off x="9729005" y="1206760"/>
            <a:ext cx="3603912" cy="2783869"/>
          </a:xfrm>
          <a:prstGeom prst="rect">
            <a:avLst/>
          </a:prstGeom>
          <a:noFill/>
          <a:ln>
            <a:noFill/>
          </a:ln>
        </p:spPr>
      </p:pic>
      <p:pic>
        <p:nvPicPr>
          <p:cNvPr id="1588" name="Google Shape;1588;p164"/>
          <p:cNvPicPr preferRelativeResize="0"/>
          <p:nvPr/>
        </p:nvPicPr>
        <p:blipFill>
          <a:blip r:embed="rId15">
            <a:alphaModFix/>
          </a:blip>
          <a:stretch>
            <a:fillRect/>
          </a:stretch>
        </p:blipFill>
        <p:spPr>
          <a:xfrm>
            <a:off x="5889771" y="1206760"/>
            <a:ext cx="3601633" cy="2783868"/>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2"/>
        <p:cNvGrpSpPr/>
        <p:nvPr/>
      </p:nvGrpSpPr>
      <p:grpSpPr>
        <a:xfrm>
          <a:off x="0" y="0"/>
          <a:ext cx="0" cy="0"/>
          <a:chOff x="0" y="0"/>
          <a:chExt cx="0" cy="0"/>
        </a:xfrm>
      </p:grpSpPr>
      <p:sp>
        <p:nvSpPr>
          <p:cNvPr id="1593" name="Google Shape;1593;p165"/>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ICONS</a:t>
            </a:r>
            <a:endParaRPr sz="3800">
              <a:solidFill>
                <a:srgbClr val="050606"/>
              </a:solidFill>
              <a:latin typeface="Montserrat ExtraBold"/>
              <a:ea typeface="Montserrat ExtraBold"/>
              <a:cs typeface="Montserrat ExtraBold"/>
              <a:sym typeface="Montserrat ExtraBold"/>
            </a:endParaRPr>
          </a:p>
        </p:txBody>
      </p:sp>
      <p:sp>
        <p:nvSpPr>
          <p:cNvPr id="1594" name="Google Shape;1594;p165"/>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165"/>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596" name="Google Shape;1596;p165"/>
          <p:cNvPicPr preferRelativeResize="0"/>
          <p:nvPr/>
        </p:nvPicPr>
        <p:blipFill>
          <a:blip r:embed="rId3">
            <a:alphaModFix/>
          </a:blip>
          <a:stretch>
            <a:fillRect/>
          </a:stretch>
        </p:blipFill>
        <p:spPr>
          <a:xfrm>
            <a:off x="1199975" y="3994025"/>
            <a:ext cx="10645824" cy="5988276"/>
          </a:xfrm>
          <a:prstGeom prst="rect">
            <a:avLst/>
          </a:prstGeom>
          <a:noFill/>
          <a:ln>
            <a:noFill/>
          </a:ln>
        </p:spPr>
      </p:pic>
      <p:pic>
        <p:nvPicPr>
          <p:cNvPr id="1597" name="Google Shape;1597;p165"/>
          <p:cNvPicPr preferRelativeResize="0"/>
          <p:nvPr/>
        </p:nvPicPr>
        <p:blipFill>
          <a:blip r:embed="rId4">
            <a:alphaModFix/>
          </a:blip>
          <a:stretch>
            <a:fillRect/>
          </a:stretch>
        </p:blipFill>
        <p:spPr>
          <a:xfrm>
            <a:off x="20031676" y="7494615"/>
            <a:ext cx="2422199" cy="2508303"/>
          </a:xfrm>
          <a:prstGeom prst="rect">
            <a:avLst/>
          </a:prstGeom>
          <a:noFill/>
          <a:ln>
            <a:noFill/>
          </a:ln>
        </p:spPr>
      </p:pic>
      <p:pic>
        <p:nvPicPr>
          <p:cNvPr id="1598" name="Google Shape;1598;p165"/>
          <p:cNvPicPr preferRelativeResize="0"/>
          <p:nvPr/>
        </p:nvPicPr>
        <p:blipFill>
          <a:blip r:embed="rId5">
            <a:alphaModFix/>
          </a:blip>
          <a:stretch>
            <a:fillRect/>
          </a:stretch>
        </p:blipFill>
        <p:spPr>
          <a:xfrm>
            <a:off x="16518280" y="7494604"/>
            <a:ext cx="2422199" cy="2508321"/>
          </a:xfrm>
          <a:prstGeom prst="rect">
            <a:avLst/>
          </a:prstGeom>
          <a:noFill/>
          <a:ln>
            <a:noFill/>
          </a:ln>
        </p:spPr>
      </p:pic>
      <p:pic>
        <p:nvPicPr>
          <p:cNvPr id="1599" name="Google Shape;1599;p165"/>
          <p:cNvPicPr preferRelativeResize="0"/>
          <p:nvPr/>
        </p:nvPicPr>
        <p:blipFill>
          <a:blip r:embed="rId6">
            <a:alphaModFix/>
          </a:blip>
          <a:stretch>
            <a:fillRect/>
          </a:stretch>
        </p:blipFill>
        <p:spPr>
          <a:xfrm>
            <a:off x="18089579" y="3668532"/>
            <a:ext cx="2628601" cy="2722052"/>
          </a:xfrm>
          <a:prstGeom prst="rect">
            <a:avLst/>
          </a:prstGeom>
          <a:noFill/>
          <a:ln>
            <a:noFill/>
          </a:ln>
        </p:spPr>
      </p:pic>
      <p:pic>
        <p:nvPicPr>
          <p:cNvPr id="1600" name="Google Shape;1600;p165"/>
          <p:cNvPicPr preferRelativeResize="0"/>
          <p:nvPr/>
        </p:nvPicPr>
        <p:blipFill>
          <a:blip r:embed="rId7">
            <a:alphaModFix/>
          </a:blip>
          <a:stretch>
            <a:fillRect/>
          </a:stretch>
        </p:blipFill>
        <p:spPr>
          <a:xfrm>
            <a:off x="13165300" y="7450064"/>
            <a:ext cx="2506808" cy="2597423"/>
          </a:xfrm>
          <a:prstGeom prst="rect">
            <a:avLst/>
          </a:prstGeom>
          <a:noFill/>
          <a:ln>
            <a:noFill/>
          </a:ln>
        </p:spPr>
      </p:pic>
      <p:pic>
        <p:nvPicPr>
          <p:cNvPr id="1601" name="Google Shape;1601;p165"/>
          <p:cNvPicPr preferRelativeResize="0"/>
          <p:nvPr/>
        </p:nvPicPr>
        <p:blipFill>
          <a:blip r:embed="rId8">
            <a:alphaModFix/>
          </a:blip>
          <a:stretch>
            <a:fillRect/>
          </a:stretch>
        </p:blipFill>
        <p:spPr>
          <a:xfrm>
            <a:off x="14615831" y="3668513"/>
            <a:ext cx="2628601" cy="2722052"/>
          </a:xfrm>
          <a:prstGeom prst="rect">
            <a:avLst/>
          </a:prstGeom>
          <a:noFill/>
          <a:ln>
            <a:noFill/>
          </a:ln>
        </p:spPr>
      </p:pic>
      <p:sp>
        <p:nvSpPr>
          <p:cNvPr id="1602" name="Google Shape;1602;p165"/>
          <p:cNvSpPr txBox="1"/>
          <p:nvPr/>
        </p:nvSpPr>
        <p:spPr>
          <a:xfrm>
            <a:off x="14065913" y="6241975"/>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BHA SURVEY</a:t>
            </a:r>
            <a:endParaRPr sz="1700" b="1">
              <a:latin typeface="Montserrat"/>
              <a:ea typeface="Montserrat"/>
              <a:cs typeface="Montserrat"/>
              <a:sym typeface="Montserrat"/>
            </a:endParaRPr>
          </a:p>
        </p:txBody>
      </p:sp>
      <p:sp>
        <p:nvSpPr>
          <p:cNvPr id="1603" name="Google Shape;1603;p165"/>
          <p:cNvSpPr txBox="1"/>
          <p:nvPr/>
        </p:nvSpPr>
        <p:spPr>
          <a:xfrm>
            <a:off x="17539663" y="6241963"/>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BHA REPORT</a:t>
            </a:r>
            <a:endParaRPr sz="1700" b="1">
              <a:latin typeface="Montserrat"/>
              <a:ea typeface="Montserrat"/>
              <a:cs typeface="Montserrat"/>
              <a:sym typeface="Montserrat"/>
            </a:endParaRPr>
          </a:p>
        </p:txBody>
      </p:sp>
      <p:sp>
        <p:nvSpPr>
          <p:cNvPr id="1604" name="Google Shape;1604;p165"/>
          <p:cNvSpPr txBox="1"/>
          <p:nvPr/>
        </p:nvSpPr>
        <p:spPr>
          <a:xfrm>
            <a:off x="12554488" y="10250350"/>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SPIRIT OF THE BUSINESS</a:t>
            </a:r>
            <a:endParaRPr sz="1700" b="1">
              <a:latin typeface="Montserrat"/>
              <a:ea typeface="Montserrat"/>
              <a:cs typeface="Montserrat"/>
              <a:sym typeface="Montserrat"/>
            </a:endParaRPr>
          </a:p>
        </p:txBody>
      </p:sp>
      <p:sp>
        <p:nvSpPr>
          <p:cNvPr id="1605" name="Google Shape;1605;p165"/>
          <p:cNvSpPr txBox="1"/>
          <p:nvPr/>
        </p:nvSpPr>
        <p:spPr>
          <a:xfrm>
            <a:off x="15865163" y="10250350"/>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MIND OF THE BUSINESS</a:t>
            </a:r>
            <a:endParaRPr sz="1700" b="1">
              <a:latin typeface="Montserrat"/>
              <a:ea typeface="Montserrat"/>
              <a:cs typeface="Montserrat"/>
              <a:sym typeface="Montserrat"/>
            </a:endParaRPr>
          </a:p>
        </p:txBody>
      </p:sp>
      <p:sp>
        <p:nvSpPr>
          <p:cNvPr id="1606" name="Google Shape;1606;p165"/>
          <p:cNvSpPr txBox="1"/>
          <p:nvPr/>
        </p:nvSpPr>
        <p:spPr>
          <a:xfrm>
            <a:off x="19378563" y="10250350"/>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BODY OF THE BUSINESS</a:t>
            </a:r>
            <a:endParaRPr sz="1700" b="1">
              <a:latin typeface="Montserrat"/>
              <a:ea typeface="Montserrat"/>
              <a:cs typeface="Montserrat"/>
              <a:sym typeface="Montserra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610"/>
        <p:cNvGrpSpPr/>
        <p:nvPr/>
      </p:nvGrpSpPr>
      <p:grpSpPr>
        <a:xfrm>
          <a:off x="0" y="0"/>
          <a:ext cx="0" cy="0"/>
          <a:chOff x="0" y="0"/>
          <a:chExt cx="0" cy="0"/>
        </a:xfrm>
      </p:grpSpPr>
      <p:sp>
        <p:nvSpPr>
          <p:cNvPr id="1611" name="Google Shape;1611;p166"/>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TEAM PHOTOGRAPHY</a:t>
            </a:r>
            <a:endParaRPr sz="3800">
              <a:solidFill>
                <a:srgbClr val="050606"/>
              </a:solidFill>
              <a:latin typeface="Montserrat ExtraBold"/>
              <a:ea typeface="Montserrat ExtraBold"/>
              <a:cs typeface="Montserrat ExtraBold"/>
              <a:sym typeface="Montserrat ExtraBold"/>
            </a:endParaRPr>
          </a:p>
        </p:txBody>
      </p:sp>
      <p:pic>
        <p:nvPicPr>
          <p:cNvPr id="1612" name="Google Shape;1612;p166"/>
          <p:cNvPicPr preferRelativeResize="0"/>
          <p:nvPr/>
        </p:nvPicPr>
        <p:blipFill>
          <a:blip r:embed="rId3">
            <a:alphaModFix/>
          </a:blip>
          <a:stretch>
            <a:fillRect/>
          </a:stretch>
        </p:blipFill>
        <p:spPr>
          <a:xfrm>
            <a:off x="4962525" y="2989150"/>
            <a:ext cx="6565300" cy="8236475"/>
          </a:xfrm>
          <a:prstGeom prst="rect">
            <a:avLst/>
          </a:prstGeom>
          <a:noFill/>
          <a:ln>
            <a:noFill/>
          </a:ln>
        </p:spPr>
      </p:pic>
      <p:pic>
        <p:nvPicPr>
          <p:cNvPr id="1613" name="Google Shape;1613;p166"/>
          <p:cNvPicPr preferRelativeResize="0"/>
          <p:nvPr/>
        </p:nvPicPr>
        <p:blipFill>
          <a:blip r:embed="rId4">
            <a:alphaModFix/>
          </a:blip>
          <a:stretch>
            <a:fillRect/>
          </a:stretch>
        </p:blipFill>
        <p:spPr>
          <a:xfrm>
            <a:off x="12355250" y="1687553"/>
            <a:ext cx="6281477" cy="3533325"/>
          </a:xfrm>
          <a:prstGeom prst="rect">
            <a:avLst/>
          </a:prstGeom>
          <a:noFill/>
          <a:ln>
            <a:noFill/>
          </a:ln>
        </p:spPr>
      </p:pic>
      <p:sp>
        <p:nvSpPr>
          <p:cNvPr id="1614" name="Google Shape;1614;p166"/>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166"/>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616" name="Google Shape;1616;p166"/>
          <p:cNvPicPr preferRelativeResize="0"/>
          <p:nvPr/>
        </p:nvPicPr>
        <p:blipFill>
          <a:blip r:embed="rId5">
            <a:alphaModFix/>
          </a:blip>
          <a:stretch>
            <a:fillRect/>
          </a:stretch>
        </p:blipFill>
        <p:spPr>
          <a:xfrm>
            <a:off x="12355250" y="5452233"/>
            <a:ext cx="6281477" cy="3533320"/>
          </a:xfrm>
          <a:prstGeom prst="rect">
            <a:avLst/>
          </a:prstGeom>
          <a:noFill/>
          <a:ln>
            <a:noFill/>
          </a:ln>
        </p:spPr>
      </p:pic>
      <p:pic>
        <p:nvPicPr>
          <p:cNvPr id="1617" name="Google Shape;1617;p166"/>
          <p:cNvPicPr preferRelativeResize="0"/>
          <p:nvPr/>
        </p:nvPicPr>
        <p:blipFill>
          <a:blip r:embed="rId6">
            <a:alphaModFix/>
          </a:blip>
          <a:stretch>
            <a:fillRect/>
          </a:stretch>
        </p:blipFill>
        <p:spPr>
          <a:xfrm>
            <a:off x="12355250" y="9216900"/>
            <a:ext cx="6281477" cy="3533339"/>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621"/>
        <p:cNvGrpSpPr/>
        <p:nvPr/>
      </p:nvGrpSpPr>
      <p:grpSpPr>
        <a:xfrm>
          <a:off x="0" y="0"/>
          <a:ext cx="0" cy="0"/>
          <a:chOff x="0" y="0"/>
          <a:chExt cx="0" cy="0"/>
        </a:xfrm>
      </p:grpSpPr>
      <p:sp>
        <p:nvSpPr>
          <p:cNvPr id="1622" name="Google Shape;1622;p167"/>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a:t>
            </a:r>
            <a:endParaRPr sz="3800">
              <a:solidFill>
                <a:srgbClr val="050606"/>
              </a:solidFill>
              <a:latin typeface="Montserrat ExtraBold"/>
              <a:ea typeface="Montserrat ExtraBold"/>
              <a:cs typeface="Montserrat ExtraBold"/>
              <a:sym typeface="Montserrat ExtraBold"/>
            </a:endParaRPr>
          </a:p>
        </p:txBody>
      </p:sp>
      <p:sp>
        <p:nvSpPr>
          <p:cNvPr id="1623" name="Google Shape;1623;p167"/>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167"/>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625" name="Google Shape;1625;p167"/>
          <p:cNvPicPr preferRelativeResize="0"/>
          <p:nvPr/>
        </p:nvPicPr>
        <p:blipFill rotWithShape="1">
          <a:blip r:embed="rId3">
            <a:alphaModFix/>
          </a:blip>
          <a:srcRect b="872"/>
          <a:stretch/>
        </p:blipFill>
        <p:spPr>
          <a:xfrm>
            <a:off x="1618150" y="2468075"/>
            <a:ext cx="3921681" cy="5831082"/>
          </a:xfrm>
          <a:prstGeom prst="rect">
            <a:avLst/>
          </a:prstGeom>
          <a:noFill/>
          <a:ln>
            <a:noFill/>
          </a:ln>
        </p:spPr>
      </p:pic>
      <p:pic>
        <p:nvPicPr>
          <p:cNvPr id="1626" name="Google Shape;1626;p167"/>
          <p:cNvPicPr preferRelativeResize="0"/>
          <p:nvPr/>
        </p:nvPicPr>
        <p:blipFill rotWithShape="1">
          <a:blip r:embed="rId4">
            <a:alphaModFix/>
          </a:blip>
          <a:srcRect b="872"/>
          <a:stretch/>
        </p:blipFill>
        <p:spPr>
          <a:xfrm>
            <a:off x="5717053" y="2468075"/>
            <a:ext cx="3920737" cy="5831081"/>
          </a:xfrm>
          <a:prstGeom prst="rect">
            <a:avLst/>
          </a:prstGeom>
          <a:noFill/>
          <a:ln>
            <a:noFill/>
          </a:ln>
        </p:spPr>
      </p:pic>
      <p:sp>
        <p:nvSpPr>
          <p:cNvPr id="1627" name="Google Shape;1627;p167"/>
          <p:cNvSpPr txBox="1">
            <a:spLocks noGrp="1"/>
          </p:cNvSpPr>
          <p:nvPr>
            <p:ph type="title"/>
          </p:nvPr>
        </p:nvSpPr>
        <p:spPr>
          <a:xfrm>
            <a:off x="1618142" y="8483886"/>
            <a:ext cx="5394900" cy="9423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Entrepreneurs At Work</a:t>
            </a:r>
            <a:endParaRPr sz="2700">
              <a:solidFill>
                <a:srgbClr val="050606"/>
              </a:solidFill>
              <a:latin typeface="Montserrat ExtraBold"/>
              <a:ea typeface="Montserrat ExtraBold"/>
              <a:cs typeface="Montserrat ExtraBold"/>
              <a:sym typeface="Montserrat ExtraBold"/>
            </a:endParaRPr>
          </a:p>
        </p:txBody>
      </p:sp>
      <p:sp>
        <p:nvSpPr>
          <p:cNvPr id="1628" name="Google Shape;1628;p167"/>
          <p:cNvSpPr txBox="1">
            <a:spLocks noGrp="1"/>
          </p:cNvSpPr>
          <p:nvPr>
            <p:ph type="title"/>
          </p:nvPr>
        </p:nvSpPr>
        <p:spPr>
          <a:xfrm>
            <a:off x="1714273" y="9750293"/>
            <a:ext cx="8394300" cy="24366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people in their place of business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People </a:t>
            </a:r>
            <a:r>
              <a:rPr lang="en-US" sz="1900" u="sng">
                <a:solidFill>
                  <a:srgbClr val="050606"/>
                </a:solidFill>
                <a:latin typeface="Montserrat"/>
                <a:ea typeface="Montserrat"/>
                <a:cs typeface="Montserrat"/>
                <a:sym typeface="Montserrat"/>
              </a:rPr>
              <a:t>not</a:t>
            </a:r>
            <a:r>
              <a:rPr lang="en-US" sz="1900">
                <a:solidFill>
                  <a:srgbClr val="050606"/>
                </a:solidFill>
                <a:latin typeface="Montserrat"/>
                <a:ea typeface="Montserrat"/>
                <a:cs typeface="Montserrat"/>
                <a:sym typeface="Montserrat"/>
              </a:rPr>
              <a:t>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confidently working</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p:txBody>
      </p:sp>
      <p:sp>
        <p:nvSpPr>
          <p:cNvPr id="1629" name="Google Shape;1629;p167"/>
          <p:cNvSpPr txBox="1">
            <a:spLocks noGrp="1"/>
          </p:cNvSpPr>
          <p:nvPr>
            <p:ph type="title"/>
          </p:nvPr>
        </p:nvSpPr>
        <p:spPr>
          <a:xfrm>
            <a:off x="12814615" y="8664632"/>
            <a:ext cx="5408100" cy="942300"/>
          </a:xfrm>
          <a:prstGeom prst="rect">
            <a:avLst/>
          </a:prstGeom>
          <a:noFill/>
          <a:ln>
            <a:noFill/>
          </a:ln>
        </p:spPr>
        <p:txBody>
          <a:bodyPr spcFirstLastPara="1" wrap="square" lIns="50800" tIns="50800" rIns="50800" bIns="50800" anchor="ctr" anchorCtr="0">
            <a:noAutofit/>
          </a:bodyPr>
          <a:lstStyle/>
          <a:p>
            <a:pPr marL="0" lvl="0" indent="0" algn="l" rtl="0">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 Entrepreneur Profiles</a:t>
            </a:r>
            <a:endParaRPr sz="2700">
              <a:solidFill>
                <a:srgbClr val="050606"/>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endParaRPr sz="2700">
              <a:solidFill>
                <a:srgbClr val="050606"/>
              </a:solidFill>
              <a:latin typeface="Montserrat ExtraBold"/>
              <a:ea typeface="Montserrat ExtraBold"/>
              <a:cs typeface="Montserrat ExtraBold"/>
              <a:sym typeface="Montserrat ExtraBold"/>
            </a:endParaRPr>
          </a:p>
        </p:txBody>
      </p:sp>
      <p:sp>
        <p:nvSpPr>
          <p:cNvPr id="1630" name="Google Shape;1630;p167"/>
          <p:cNvSpPr txBox="1">
            <a:spLocks noGrp="1"/>
          </p:cNvSpPr>
          <p:nvPr>
            <p:ph type="title"/>
          </p:nvPr>
        </p:nvSpPr>
        <p:spPr>
          <a:xfrm>
            <a:off x="12690533" y="9764243"/>
            <a:ext cx="8394300" cy="28389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people in their place of business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 pose,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a:p>
            <a:pPr marL="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a:p>
            <a:pPr marL="45720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p:txBody>
      </p:sp>
      <p:pic>
        <p:nvPicPr>
          <p:cNvPr id="1631" name="Google Shape;1631;p167"/>
          <p:cNvPicPr preferRelativeResize="0"/>
          <p:nvPr/>
        </p:nvPicPr>
        <p:blipFill>
          <a:blip r:embed="rId5">
            <a:alphaModFix/>
          </a:blip>
          <a:stretch>
            <a:fillRect/>
          </a:stretch>
        </p:blipFill>
        <p:spPr>
          <a:xfrm>
            <a:off x="16714372" y="2468075"/>
            <a:ext cx="5831058" cy="5831076"/>
          </a:xfrm>
          <a:prstGeom prst="rect">
            <a:avLst/>
          </a:prstGeom>
          <a:noFill/>
          <a:ln>
            <a:noFill/>
          </a:ln>
        </p:spPr>
      </p:pic>
      <p:pic>
        <p:nvPicPr>
          <p:cNvPr id="1632" name="Google Shape;1632;p167"/>
          <p:cNvPicPr preferRelativeResize="0"/>
          <p:nvPr/>
        </p:nvPicPr>
        <p:blipFill>
          <a:blip r:embed="rId6">
            <a:alphaModFix/>
          </a:blip>
          <a:stretch>
            <a:fillRect/>
          </a:stretch>
        </p:blipFill>
        <p:spPr>
          <a:xfrm>
            <a:off x="12690525" y="2486541"/>
            <a:ext cx="3861824" cy="5794145"/>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636"/>
        <p:cNvGrpSpPr/>
        <p:nvPr/>
      </p:nvGrpSpPr>
      <p:grpSpPr>
        <a:xfrm>
          <a:off x="0" y="0"/>
          <a:ext cx="0" cy="0"/>
          <a:chOff x="0" y="0"/>
          <a:chExt cx="0" cy="0"/>
        </a:xfrm>
      </p:grpSpPr>
      <p:sp>
        <p:nvSpPr>
          <p:cNvPr id="1637" name="Google Shape;1637;p168"/>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a:t>
            </a:r>
            <a:endParaRPr sz="3800">
              <a:solidFill>
                <a:srgbClr val="050606"/>
              </a:solidFill>
              <a:latin typeface="Montserrat ExtraBold"/>
              <a:ea typeface="Montserrat ExtraBold"/>
              <a:cs typeface="Montserrat ExtraBold"/>
              <a:sym typeface="Montserrat ExtraBold"/>
            </a:endParaRPr>
          </a:p>
        </p:txBody>
      </p:sp>
      <p:sp>
        <p:nvSpPr>
          <p:cNvPr id="1638" name="Google Shape;1638;p168"/>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168"/>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
        <p:nvSpPr>
          <p:cNvPr id="1640" name="Google Shape;1640;p168"/>
          <p:cNvSpPr txBox="1">
            <a:spLocks noGrp="1"/>
          </p:cNvSpPr>
          <p:nvPr>
            <p:ph type="title"/>
          </p:nvPr>
        </p:nvSpPr>
        <p:spPr>
          <a:xfrm>
            <a:off x="1618142" y="8483886"/>
            <a:ext cx="5394900" cy="9423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Collaboration</a:t>
            </a:r>
            <a:endParaRPr sz="2700">
              <a:solidFill>
                <a:srgbClr val="050606"/>
              </a:solidFill>
              <a:latin typeface="Montserrat ExtraBold"/>
              <a:ea typeface="Montserrat ExtraBold"/>
              <a:cs typeface="Montserrat ExtraBold"/>
              <a:sym typeface="Montserrat ExtraBold"/>
            </a:endParaRPr>
          </a:p>
        </p:txBody>
      </p:sp>
      <p:sp>
        <p:nvSpPr>
          <p:cNvPr id="1641" name="Google Shape;1641;p168"/>
          <p:cNvSpPr txBox="1">
            <a:spLocks noGrp="1"/>
          </p:cNvSpPr>
          <p:nvPr>
            <p:ph type="title"/>
          </p:nvPr>
        </p:nvSpPr>
        <p:spPr>
          <a:xfrm>
            <a:off x="1714275" y="9750300"/>
            <a:ext cx="10914600" cy="35346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groups of people representing Equinox and Clients together as one team</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Wardrobe has pops of brand colors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 setting, minimal as possible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People </a:t>
            </a:r>
            <a:r>
              <a:rPr lang="en-US" sz="1900" u="sng">
                <a:solidFill>
                  <a:srgbClr val="050606"/>
                </a:solidFill>
                <a:latin typeface="Montserrat"/>
                <a:ea typeface="Montserrat"/>
                <a:cs typeface="Montserrat"/>
                <a:sym typeface="Montserrat"/>
              </a:rPr>
              <a:t>not</a:t>
            </a:r>
            <a:r>
              <a:rPr lang="en-US" sz="1900">
                <a:solidFill>
                  <a:srgbClr val="050606"/>
                </a:solidFill>
                <a:latin typeface="Montserrat"/>
                <a:ea typeface="Montserrat"/>
                <a:cs typeface="Montserrat"/>
                <a:sym typeface="Montserrat"/>
              </a:rPr>
              <a:t>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confidently working</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a:p>
            <a:pPr marL="45720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p:txBody>
      </p:sp>
      <p:pic>
        <p:nvPicPr>
          <p:cNvPr id="1642" name="Google Shape;1642;p168"/>
          <p:cNvPicPr preferRelativeResize="0"/>
          <p:nvPr/>
        </p:nvPicPr>
        <p:blipFill>
          <a:blip r:embed="rId3">
            <a:alphaModFix/>
          </a:blip>
          <a:stretch>
            <a:fillRect/>
          </a:stretch>
        </p:blipFill>
        <p:spPr>
          <a:xfrm>
            <a:off x="4738766" y="1790350"/>
            <a:ext cx="8439209" cy="5624776"/>
          </a:xfrm>
          <a:prstGeom prst="rect">
            <a:avLst/>
          </a:prstGeom>
          <a:noFill/>
          <a:ln>
            <a:noFill/>
          </a:ln>
        </p:spPr>
      </p:pic>
      <p:pic>
        <p:nvPicPr>
          <p:cNvPr id="1643" name="Google Shape;1643;p168"/>
          <p:cNvPicPr preferRelativeResize="0"/>
          <p:nvPr/>
        </p:nvPicPr>
        <p:blipFill>
          <a:blip r:embed="rId4">
            <a:alphaModFix/>
          </a:blip>
          <a:stretch>
            <a:fillRect/>
          </a:stretch>
        </p:blipFill>
        <p:spPr>
          <a:xfrm>
            <a:off x="13417155" y="7718038"/>
            <a:ext cx="7658465" cy="5104411"/>
          </a:xfrm>
          <a:prstGeom prst="rect">
            <a:avLst/>
          </a:prstGeom>
          <a:noFill/>
          <a:ln>
            <a:noFill/>
          </a:ln>
        </p:spPr>
      </p:pic>
      <p:pic>
        <p:nvPicPr>
          <p:cNvPr id="1644" name="Google Shape;1644;p168"/>
          <p:cNvPicPr preferRelativeResize="0"/>
          <p:nvPr/>
        </p:nvPicPr>
        <p:blipFill>
          <a:blip r:embed="rId5">
            <a:alphaModFix/>
          </a:blip>
          <a:stretch>
            <a:fillRect/>
          </a:stretch>
        </p:blipFill>
        <p:spPr>
          <a:xfrm>
            <a:off x="13417138" y="1790350"/>
            <a:ext cx="3748935" cy="5624786"/>
          </a:xfrm>
          <a:prstGeom prst="rect">
            <a:avLst/>
          </a:prstGeom>
          <a:noFill/>
          <a:ln>
            <a:noFill/>
          </a:ln>
        </p:spPr>
      </p:pic>
      <p:pic>
        <p:nvPicPr>
          <p:cNvPr id="1645" name="Google Shape;1645;p168"/>
          <p:cNvPicPr preferRelativeResize="0"/>
          <p:nvPr/>
        </p:nvPicPr>
        <p:blipFill>
          <a:blip r:embed="rId6">
            <a:alphaModFix/>
          </a:blip>
          <a:stretch>
            <a:fillRect/>
          </a:stretch>
        </p:blipFill>
        <p:spPr>
          <a:xfrm>
            <a:off x="17405221" y="1790350"/>
            <a:ext cx="3754428" cy="5624786"/>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649"/>
        <p:cNvGrpSpPr/>
        <p:nvPr/>
      </p:nvGrpSpPr>
      <p:grpSpPr>
        <a:xfrm>
          <a:off x="0" y="0"/>
          <a:ext cx="0" cy="0"/>
          <a:chOff x="0" y="0"/>
          <a:chExt cx="0" cy="0"/>
        </a:xfrm>
      </p:grpSpPr>
      <p:sp>
        <p:nvSpPr>
          <p:cNvPr id="1650" name="Google Shape;1650;p169"/>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 LIBRARY</a:t>
            </a:r>
            <a:endParaRPr sz="3800">
              <a:solidFill>
                <a:srgbClr val="050606"/>
              </a:solidFill>
              <a:latin typeface="Montserrat ExtraBold"/>
              <a:ea typeface="Montserrat ExtraBold"/>
              <a:cs typeface="Montserrat ExtraBold"/>
              <a:sym typeface="Montserrat ExtraBold"/>
            </a:endParaRPr>
          </a:p>
        </p:txBody>
      </p:sp>
      <p:sp>
        <p:nvSpPr>
          <p:cNvPr id="1651" name="Google Shape;1651;p169"/>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169"/>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653" name="Google Shape;1653;p169"/>
          <p:cNvPicPr preferRelativeResize="0"/>
          <p:nvPr/>
        </p:nvPicPr>
        <p:blipFill rotWithShape="1">
          <a:blip r:embed="rId3">
            <a:alphaModFix/>
          </a:blip>
          <a:srcRect t="31422"/>
          <a:stretch/>
        </p:blipFill>
        <p:spPr>
          <a:xfrm>
            <a:off x="13603800" y="4768025"/>
            <a:ext cx="8908649" cy="4000500"/>
          </a:xfrm>
          <a:prstGeom prst="rect">
            <a:avLst/>
          </a:prstGeom>
          <a:noFill/>
          <a:ln>
            <a:noFill/>
          </a:ln>
        </p:spPr>
      </p:pic>
      <p:pic>
        <p:nvPicPr>
          <p:cNvPr id="1654" name="Google Shape;1654;p169"/>
          <p:cNvPicPr preferRelativeResize="0"/>
          <p:nvPr/>
        </p:nvPicPr>
        <p:blipFill>
          <a:blip r:embed="rId4">
            <a:alphaModFix/>
          </a:blip>
          <a:stretch>
            <a:fillRect/>
          </a:stretch>
        </p:blipFill>
        <p:spPr>
          <a:xfrm>
            <a:off x="4822224" y="1498575"/>
            <a:ext cx="8099474" cy="11552626"/>
          </a:xfrm>
          <a:prstGeom prst="rect">
            <a:avLst/>
          </a:prstGeom>
          <a:noFill/>
          <a:ln>
            <a:noFill/>
          </a:ln>
        </p:spPr>
      </p:pic>
      <p:sp>
        <p:nvSpPr>
          <p:cNvPr id="1655" name="Google Shape;1655;p169"/>
          <p:cNvSpPr txBox="1">
            <a:spLocks noGrp="1"/>
          </p:cNvSpPr>
          <p:nvPr>
            <p:ph type="title"/>
          </p:nvPr>
        </p:nvSpPr>
        <p:spPr>
          <a:xfrm>
            <a:off x="1007325" y="7695425"/>
            <a:ext cx="37044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500">
                <a:solidFill>
                  <a:srgbClr val="050606"/>
                </a:solidFill>
                <a:latin typeface="Montserrat"/>
                <a:ea typeface="Montserrat"/>
                <a:cs typeface="Montserrat"/>
                <a:sym typeface="Montserrat"/>
              </a:rPr>
              <a:t>Envato Stock</a:t>
            </a:r>
            <a:endParaRPr sz="3500">
              <a:solidFill>
                <a:srgbClr val="050606"/>
              </a:solidFill>
              <a:latin typeface="Montserrat"/>
              <a:ea typeface="Montserrat"/>
              <a:cs typeface="Montserrat"/>
              <a:sym typeface="Montserrat"/>
            </a:endParaRPr>
          </a:p>
        </p:txBody>
      </p:sp>
      <p:sp>
        <p:nvSpPr>
          <p:cNvPr id="1656" name="Google Shape;1656;p169"/>
          <p:cNvSpPr txBox="1">
            <a:spLocks noGrp="1"/>
          </p:cNvSpPr>
          <p:nvPr>
            <p:ph type="title"/>
          </p:nvPr>
        </p:nvSpPr>
        <p:spPr>
          <a:xfrm>
            <a:off x="13603800" y="9032650"/>
            <a:ext cx="37044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500">
                <a:solidFill>
                  <a:srgbClr val="050606"/>
                </a:solidFill>
                <a:latin typeface="Montserrat"/>
                <a:ea typeface="Montserrat"/>
                <a:cs typeface="Montserrat"/>
                <a:sym typeface="Montserrat"/>
              </a:rPr>
              <a:t>Upsplash Stock</a:t>
            </a:r>
            <a:endParaRPr sz="3500">
              <a:solidFill>
                <a:srgbClr val="050606"/>
              </a:solidFill>
              <a:latin typeface="Montserrat"/>
              <a:ea typeface="Montserrat"/>
              <a:cs typeface="Montserrat"/>
              <a:sym typeface="Montserra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660"/>
        <p:cNvGrpSpPr/>
        <p:nvPr/>
      </p:nvGrpSpPr>
      <p:grpSpPr>
        <a:xfrm>
          <a:off x="0" y="0"/>
          <a:ext cx="0" cy="0"/>
          <a:chOff x="0" y="0"/>
          <a:chExt cx="0" cy="0"/>
        </a:xfrm>
      </p:grpSpPr>
      <p:pic>
        <p:nvPicPr>
          <p:cNvPr id="1661" name="Google Shape;1661;p170"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662" name="Google Shape;1662;p170"/>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BLUE PRINTS</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6"/>
        <p:cNvGrpSpPr/>
        <p:nvPr/>
      </p:nvGrpSpPr>
      <p:grpSpPr>
        <a:xfrm>
          <a:off x="0" y="0"/>
          <a:ext cx="0" cy="0"/>
          <a:chOff x="0" y="0"/>
          <a:chExt cx="0" cy="0"/>
        </a:xfrm>
      </p:grpSpPr>
      <p:sp>
        <p:nvSpPr>
          <p:cNvPr id="1667" name="Google Shape;1667;p171"/>
          <p:cNvSpPr txBox="1"/>
          <p:nvPr/>
        </p:nvSpPr>
        <p:spPr>
          <a:xfrm>
            <a:off x="1310625" y="406425"/>
            <a:ext cx="4744800" cy="723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MARKETING FUNNEL</a:t>
            </a:r>
            <a:endParaRPr sz="3600">
              <a:latin typeface="Proxima Nova"/>
              <a:ea typeface="Proxima Nova"/>
              <a:cs typeface="Proxima Nova"/>
              <a:sym typeface="Proxima Nova"/>
            </a:endParaRPr>
          </a:p>
        </p:txBody>
      </p:sp>
      <p:sp>
        <p:nvSpPr>
          <p:cNvPr id="1668" name="Google Shape;1668;p171"/>
          <p:cNvSpPr txBox="1"/>
          <p:nvPr/>
        </p:nvSpPr>
        <p:spPr>
          <a:xfrm>
            <a:off x="1435850" y="2201325"/>
            <a:ext cx="9323700" cy="1288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Attract</a:t>
            </a: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100">
                <a:solidFill>
                  <a:schemeClr val="dk1"/>
                </a:solidFill>
                <a:latin typeface="Proxima Nova"/>
                <a:ea typeface="Proxima Nova"/>
                <a:cs typeface="Proxima Nova"/>
                <a:sym typeface="Proxima Nova"/>
              </a:rPr>
              <a:t>Create awareness and relevancy.  Paid ads and content placements while customers are in the mindset of building their business–hiring managed services for HR, IT, Accounting, etc.  </a:t>
            </a:r>
            <a:endParaRPr sz="31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Engage</a:t>
            </a: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000">
                <a:solidFill>
                  <a:schemeClr val="dk1"/>
                </a:solidFill>
                <a:latin typeface="Proxima Nova"/>
                <a:ea typeface="Proxima Nova"/>
                <a:cs typeface="Proxima Nova"/>
                <a:sym typeface="Proxima Nova"/>
              </a:rPr>
              <a:t>Offer value as “guide” with free content that helps customers go boldly. This can be BHA as a product, the newsletter as a resource, videos trainings as introduction to Equinox as guide.</a:t>
            </a:r>
            <a:endParaRPr sz="3000">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3000">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Convert</a:t>
            </a:r>
            <a:br>
              <a:rPr lang="en-US" sz="4600" b="1">
                <a:solidFill>
                  <a:schemeClr val="dk1"/>
                </a:solidFill>
                <a:latin typeface="Proxima Nova"/>
                <a:ea typeface="Proxima Nova"/>
                <a:cs typeface="Proxima Nova"/>
                <a:sym typeface="Proxima Nova"/>
              </a:rPr>
            </a:br>
            <a:r>
              <a:rPr lang="en-US" sz="3000">
                <a:solidFill>
                  <a:schemeClr val="dk1"/>
                </a:solidFill>
                <a:latin typeface="Proxima Nova"/>
                <a:ea typeface="Proxima Nova"/>
                <a:cs typeface="Proxima Nova"/>
                <a:sym typeface="Proxima Nova"/>
              </a:rPr>
              <a:t>Call to action: take the assessment, book an appointment, sign up for an event or a training.</a:t>
            </a:r>
            <a:endParaRPr sz="46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Clr>
                <a:schemeClr val="dk1"/>
              </a:buClr>
              <a:buSzPts val="1100"/>
              <a:buFont typeface="Arial"/>
              <a:buNone/>
            </a:pPr>
            <a:endParaRPr sz="35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2800">
              <a:solidFill>
                <a:schemeClr val="dk1"/>
              </a:solidFill>
              <a:latin typeface="Proxima Nova"/>
              <a:ea typeface="Proxima Nova"/>
              <a:cs typeface="Proxima Nova"/>
              <a:sym typeface="Proxima Nova"/>
            </a:endParaRPr>
          </a:p>
        </p:txBody>
      </p:sp>
      <p:sp>
        <p:nvSpPr>
          <p:cNvPr id="1669" name="Google Shape;1669;p171"/>
          <p:cNvSpPr/>
          <p:nvPr/>
        </p:nvSpPr>
        <p:spPr>
          <a:xfrm>
            <a:off x="11217336" y="2201325"/>
            <a:ext cx="12121778" cy="10483700"/>
          </a:xfrm>
          <a:prstGeom prst="flowChartMerge">
            <a:avLst/>
          </a:pr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171"/>
          <p:cNvSpPr txBox="1"/>
          <p:nvPr/>
        </p:nvSpPr>
        <p:spPr>
          <a:xfrm>
            <a:off x="13398325" y="2393000"/>
            <a:ext cx="77598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Ads: Google Search &amp; Display, Youtube &amp; Linkedin Videos</a:t>
            </a:r>
            <a:endParaRPr sz="2500" b="1">
              <a:solidFill>
                <a:schemeClr val="dk1"/>
              </a:solidFill>
              <a:latin typeface="Proxima Nova"/>
              <a:ea typeface="Proxima Nova"/>
              <a:cs typeface="Proxima Nova"/>
              <a:sym typeface="Proxima Nova"/>
            </a:endParaRPr>
          </a:p>
        </p:txBody>
      </p:sp>
      <p:sp>
        <p:nvSpPr>
          <p:cNvPr id="1671" name="Google Shape;1671;p171"/>
          <p:cNvSpPr txBox="1"/>
          <p:nvPr/>
        </p:nvSpPr>
        <p:spPr>
          <a:xfrm>
            <a:off x="13267525" y="6161575"/>
            <a:ext cx="8021400" cy="723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Webpage: Blog &amp; Video Content</a:t>
            </a:r>
            <a:endParaRPr sz="2500" b="1">
              <a:solidFill>
                <a:schemeClr val="dk1"/>
              </a:solidFill>
              <a:latin typeface="Proxima Nova"/>
              <a:ea typeface="Proxima Nova"/>
              <a:cs typeface="Proxima Nova"/>
              <a:sym typeface="Proxima Nova"/>
            </a:endParaRPr>
          </a:p>
        </p:txBody>
      </p:sp>
      <p:sp>
        <p:nvSpPr>
          <p:cNvPr id="1672" name="Google Shape;1672;p171"/>
          <p:cNvSpPr txBox="1"/>
          <p:nvPr/>
        </p:nvSpPr>
        <p:spPr>
          <a:xfrm>
            <a:off x="15157675" y="8727595"/>
            <a:ext cx="42411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Engage: Assessment </a:t>
            </a:r>
            <a:endParaRPr sz="2500" b="1">
              <a:solidFill>
                <a:schemeClr val="dk1"/>
              </a:solidFill>
              <a:latin typeface="Proxima Nova"/>
              <a:ea typeface="Proxima Nova"/>
              <a:cs typeface="Proxima Nova"/>
              <a:sym typeface="Proxima Nova"/>
            </a:endParaRPr>
          </a:p>
        </p:txBody>
      </p:sp>
      <p:sp>
        <p:nvSpPr>
          <p:cNvPr id="1673" name="Google Shape;1673;p171"/>
          <p:cNvSpPr txBox="1"/>
          <p:nvPr/>
        </p:nvSpPr>
        <p:spPr>
          <a:xfrm>
            <a:off x="15157675" y="10293295"/>
            <a:ext cx="4241100" cy="196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Convert: Appointment Booking</a:t>
            </a:r>
            <a:endParaRPr sz="2500" b="1">
              <a:solidFill>
                <a:schemeClr val="dk1"/>
              </a:solidFill>
              <a:latin typeface="Proxima Nova"/>
              <a:ea typeface="Proxima Nova"/>
              <a:cs typeface="Proxima Nova"/>
              <a:sym typeface="Proxima Nova"/>
            </a:endParaRPr>
          </a:p>
        </p:txBody>
      </p:sp>
      <p:cxnSp>
        <p:nvCxnSpPr>
          <p:cNvPr id="1674" name="Google Shape;1674;p171"/>
          <p:cNvCxnSpPr/>
          <p:nvPr/>
        </p:nvCxnSpPr>
        <p:spPr>
          <a:xfrm>
            <a:off x="10552225" y="3974263"/>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675" name="Google Shape;1675;p171"/>
          <p:cNvCxnSpPr/>
          <p:nvPr/>
        </p:nvCxnSpPr>
        <p:spPr>
          <a:xfrm>
            <a:off x="10552225" y="7245638"/>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676" name="Google Shape;1676;p171"/>
          <p:cNvCxnSpPr/>
          <p:nvPr/>
        </p:nvCxnSpPr>
        <p:spPr>
          <a:xfrm>
            <a:off x="10552225" y="10144900"/>
            <a:ext cx="13452000" cy="0"/>
          </a:xfrm>
          <a:prstGeom prst="straightConnector1">
            <a:avLst/>
          </a:prstGeom>
          <a:noFill/>
          <a:ln w="28575" cap="flat" cmpd="sng">
            <a:solidFill>
              <a:schemeClr val="lt1"/>
            </a:solidFill>
            <a:prstDash val="solid"/>
            <a:round/>
            <a:headEnd type="none" w="med" len="med"/>
            <a:tailEnd type="none" w="med" len="med"/>
          </a:ln>
        </p:spPr>
      </p:cxnSp>
      <p:sp>
        <p:nvSpPr>
          <p:cNvPr id="1677" name="Google Shape;1677;p171"/>
          <p:cNvSpPr txBox="1"/>
          <p:nvPr/>
        </p:nvSpPr>
        <p:spPr>
          <a:xfrm>
            <a:off x="14018425" y="4215988"/>
            <a:ext cx="65196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Adjacencies: Listings, Affiliate Marketing &amp; Events</a:t>
            </a:r>
            <a:endParaRPr sz="2500" b="1">
              <a:solidFill>
                <a:schemeClr val="dk1"/>
              </a:solidFill>
              <a:latin typeface="Proxima Nova"/>
              <a:ea typeface="Proxima Nova"/>
              <a:cs typeface="Proxima Nova"/>
              <a:sym typeface="Proxima Nova"/>
            </a:endParaRPr>
          </a:p>
        </p:txBody>
      </p:sp>
      <p:sp>
        <p:nvSpPr>
          <p:cNvPr id="1678" name="Google Shape;1678;p171"/>
          <p:cNvSpPr txBox="1"/>
          <p:nvPr/>
        </p:nvSpPr>
        <p:spPr>
          <a:xfrm>
            <a:off x="12948025" y="7587875"/>
            <a:ext cx="8660400" cy="723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Subscribe: Newsletter, Classes, Videos</a:t>
            </a:r>
            <a:endParaRPr sz="2500" b="1">
              <a:solidFill>
                <a:schemeClr val="dk1"/>
              </a:solidFill>
              <a:latin typeface="Proxima Nova"/>
              <a:ea typeface="Proxima Nova"/>
              <a:cs typeface="Proxima Nova"/>
              <a:sym typeface="Proxima Nova"/>
            </a:endParaRPr>
          </a:p>
        </p:txBody>
      </p:sp>
      <p:cxnSp>
        <p:nvCxnSpPr>
          <p:cNvPr id="1679" name="Google Shape;1679;p171"/>
          <p:cNvCxnSpPr/>
          <p:nvPr/>
        </p:nvCxnSpPr>
        <p:spPr>
          <a:xfrm>
            <a:off x="10552225" y="5800800"/>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680" name="Google Shape;1680;p171"/>
          <p:cNvCxnSpPr/>
          <p:nvPr/>
        </p:nvCxnSpPr>
        <p:spPr>
          <a:xfrm>
            <a:off x="10552225" y="8653400"/>
            <a:ext cx="13452000" cy="0"/>
          </a:xfrm>
          <a:prstGeom prst="straightConnector1">
            <a:avLst/>
          </a:prstGeom>
          <a:noFill/>
          <a:ln w="28575" cap="flat" cmpd="sng">
            <a:solidFill>
              <a:schemeClr val="lt1"/>
            </a:solidFill>
            <a:prstDash val="solid"/>
            <a:round/>
            <a:headEnd type="none" w="med" len="med"/>
            <a:tailEnd type="none" w="med" len="med"/>
          </a:ln>
        </p:spPr>
      </p:cxn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684"/>
        <p:cNvGrpSpPr/>
        <p:nvPr/>
      </p:nvGrpSpPr>
      <p:grpSpPr>
        <a:xfrm>
          <a:off x="0" y="0"/>
          <a:ext cx="0" cy="0"/>
          <a:chOff x="0" y="0"/>
          <a:chExt cx="0" cy="0"/>
        </a:xfrm>
      </p:grpSpPr>
      <p:sp>
        <p:nvSpPr>
          <p:cNvPr id="1685" name="Google Shape;1685;p172"/>
          <p:cNvSpPr txBox="1"/>
          <p:nvPr/>
        </p:nvSpPr>
        <p:spPr>
          <a:xfrm>
            <a:off x="1310625" y="406425"/>
            <a:ext cx="4744800" cy="723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MAP</a:t>
            </a:r>
            <a:endParaRPr sz="3600">
              <a:latin typeface="Proxima Nova"/>
              <a:ea typeface="Proxima Nova"/>
              <a:cs typeface="Proxima Nova"/>
              <a:sym typeface="Proxima Nova"/>
            </a:endParaRPr>
          </a:p>
        </p:txBody>
      </p:sp>
      <p:sp>
        <p:nvSpPr>
          <p:cNvPr id="1686" name="Google Shape;1686;p172"/>
          <p:cNvSpPr/>
          <p:nvPr/>
        </p:nvSpPr>
        <p:spPr>
          <a:xfrm>
            <a:off x="11010050" y="5811150"/>
            <a:ext cx="4254300" cy="42543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687" name="Google Shape;1687;p172"/>
          <p:cNvSpPr txBox="1"/>
          <p:nvPr/>
        </p:nvSpPr>
        <p:spPr>
          <a:xfrm>
            <a:off x="11529200" y="7576650"/>
            <a:ext cx="3216000" cy="646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WEBSITE</a:t>
            </a:r>
            <a:endParaRPr sz="3100">
              <a:latin typeface="Proxima Nova"/>
              <a:ea typeface="Proxima Nova"/>
              <a:cs typeface="Proxima Nova"/>
              <a:sym typeface="Proxima Nova"/>
            </a:endParaRPr>
          </a:p>
        </p:txBody>
      </p:sp>
      <p:sp>
        <p:nvSpPr>
          <p:cNvPr id="1688" name="Google Shape;1688;p172"/>
          <p:cNvSpPr/>
          <p:nvPr/>
        </p:nvSpPr>
        <p:spPr>
          <a:xfrm>
            <a:off x="17901350" y="8110938"/>
            <a:ext cx="2637000" cy="2637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689" name="Google Shape;1689;p172"/>
          <p:cNvSpPr txBox="1"/>
          <p:nvPr/>
        </p:nvSpPr>
        <p:spPr>
          <a:xfrm>
            <a:off x="17968201" y="8918400"/>
            <a:ext cx="23679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EMAIL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(Newsletter)</a:t>
            </a:r>
            <a:endParaRPr sz="2300" b="1">
              <a:solidFill>
                <a:schemeClr val="dk1"/>
              </a:solidFill>
              <a:latin typeface="Proxima Nova"/>
              <a:ea typeface="Proxima Nova"/>
              <a:cs typeface="Proxima Nova"/>
              <a:sym typeface="Proxima Nova"/>
            </a:endParaRPr>
          </a:p>
        </p:txBody>
      </p:sp>
      <p:sp>
        <p:nvSpPr>
          <p:cNvPr id="1690" name="Google Shape;1690;p172"/>
          <p:cNvSpPr/>
          <p:nvPr/>
        </p:nvSpPr>
        <p:spPr>
          <a:xfrm>
            <a:off x="3428425" y="1656375"/>
            <a:ext cx="4254300" cy="42543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691" name="Google Shape;1691;p172"/>
          <p:cNvSpPr txBox="1"/>
          <p:nvPr/>
        </p:nvSpPr>
        <p:spPr>
          <a:xfrm>
            <a:off x="3862500" y="3111975"/>
            <a:ext cx="3216000" cy="1344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EVENTS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(Webinars, Podcast Appearances, etc.)</a:t>
            </a:r>
            <a:endParaRPr sz="1900" b="1">
              <a:solidFill>
                <a:schemeClr val="dk1"/>
              </a:solidFill>
              <a:latin typeface="Proxima Nova"/>
              <a:ea typeface="Proxima Nova"/>
              <a:cs typeface="Proxima Nova"/>
              <a:sym typeface="Proxima Nova"/>
            </a:endParaRPr>
          </a:p>
        </p:txBody>
      </p:sp>
      <p:sp>
        <p:nvSpPr>
          <p:cNvPr id="1692" name="Google Shape;1692;p172"/>
          <p:cNvSpPr/>
          <p:nvPr/>
        </p:nvSpPr>
        <p:spPr>
          <a:xfrm>
            <a:off x="18591663" y="2637000"/>
            <a:ext cx="4254300" cy="42543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693" name="Google Shape;1693;p172"/>
          <p:cNvSpPr txBox="1"/>
          <p:nvPr/>
        </p:nvSpPr>
        <p:spPr>
          <a:xfrm>
            <a:off x="19110813" y="3840225"/>
            <a:ext cx="3216000" cy="1680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PAID MEDIA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(Google Display and Search, LinkedIn &amp; Facebook, YouTube Ads)</a:t>
            </a:r>
            <a:endParaRPr sz="1900" b="1">
              <a:solidFill>
                <a:schemeClr val="dk1"/>
              </a:solidFill>
              <a:latin typeface="Proxima Nova"/>
              <a:ea typeface="Proxima Nova"/>
              <a:cs typeface="Proxima Nova"/>
              <a:sym typeface="Proxima Nova"/>
            </a:endParaRPr>
          </a:p>
        </p:txBody>
      </p:sp>
      <p:sp>
        <p:nvSpPr>
          <p:cNvPr id="1694" name="Google Shape;1694;p172"/>
          <p:cNvSpPr/>
          <p:nvPr/>
        </p:nvSpPr>
        <p:spPr>
          <a:xfrm>
            <a:off x="13622913" y="2637413"/>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695" name="Google Shape;1695;p172"/>
          <p:cNvSpPr txBox="1"/>
          <p:nvPr/>
        </p:nvSpPr>
        <p:spPr>
          <a:xfrm>
            <a:off x="13438565" y="3165238"/>
            <a:ext cx="30057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SEO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(Organic &amp; Paid Search)</a:t>
            </a:r>
            <a:endParaRPr sz="2300" b="1">
              <a:solidFill>
                <a:schemeClr val="dk1"/>
              </a:solidFill>
              <a:latin typeface="Proxima Nova"/>
              <a:ea typeface="Proxima Nova"/>
              <a:cs typeface="Proxima Nova"/>
              <a:sym typeface="Proxima Nova"/>
            </a:endParaRPr>
          </a:p>
        </p:txBody>
      </p:sp>
      <p:sp>
        <p:nvSpPr>
          <p:cNvPr id="1696" name="Google Shape;1696;p172"/>
          <p:cNvSpPr/>
          <p:nvPr/>
        </p:nvSpPr>
        <p:spPr>
          <a:xfrm>
            <a:off x="1718450" y="6487950"/>
            <a:ext cx="4254300" cy="42543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697" name="Google Shape;1697;p172"/>
          <p:cNvSpPr txBox="1"/>
          <p:nvPr/>
        </p:nvSpPr>
        <p:spPr>
          <a:xfrm>
            <a:off x="2152525" y="8110950"/>
            <a:ext cx="3216000" cy="1008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SOCIAL MEDIA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(Organic LinkedIn)</a:t>
            </a:r>
            <a:endParaRPr sz="1900" b="1">
              <a:solidFill>
                <a:schemeClr val="dk1"/>
              </a:solidFill>
              <a:latin typeface="Proxima Nova"/>
              <a:ea typeface="Proxima Nova"/>
              <a:cs typeface="Proxima Nova"/>
              <a:sym typeface="Proxima Nova"/>
            </a:endParaRPr>
          </a:p>
        </p:txBody>
      </p:sp>
      <p:sp>
        <p:nvSpPr>
          <p:cNvPr id="1698" name="Google Shape;1698;p172"/>
          <p:cNvSpPr/>
          <p:nvPr/>
        </p:nvSpPr>
        <p:spPr>
          <a:xfrm>
            <a:off x="6679938" y="7938288"/>
            <a:ext cx="2637000" cy="2637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699" name="Google Shape;1699;p172"/>
          <p:cNvSpPr txBox="1"/>
          <p:nvPr/>
        </p:nvSpPr>
        <p:spPr>
          <a:xfrm>
            <a:off x="7001833" y="8639239"/>
            <a:ext cx="19932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VIDEO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(Training YouTube)</a:t>
            </a:r>
            <a:endParaRPr sz="2300" b="1">
              <a:solidFill>
                <a:schemeClr val="dk1"/>
              </a:solidFill>
              <a:latin typeface="Proxima Nova"/>
              <a:ea typeface="Proxima Nova"/>
              <a:cs typeface="Proxima Nova"/>
              <a:sym typeface="Proxima Nova"/>
            </a:endParaRPr>
          </a:p>
        </p:txBody>
      </p:sp>
      <p:sp>
        <p:nvSpPr>
          <p:cNvPr id="1700" name="Google Shape;1700;p172"/>
          <p:cNvSpPr/>
          <p:nvPr/>
        </p:nvSpPr>
        <p:spPr>
          <a:xfrm>
            <a:off x="8134988" y="2292900"/>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701" name="Google Shape;1701;p172"/>
          <p:cNvSpPr txBox="1"/>
          <p:nvPr/>
        </p:nvSpPr>
        <p:spPr>
          <a:xfrm>
            <a:off x="7950640" y="2820725"/>
            <a:ext cx="30057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SPONSORS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(Lists and Publications)</a:t>
            </a:r>
            <a:endParaRPr sz="2300" b="1">
              <a:solidFill>
                <a:schemeClr val="dk1"/>
              </a:solidFill>
              <a:latin typeface="Proxima Nova"/>
              <a:ea typeface="Proxima Nova"/>
              <a:cs typeface="Proxima Nova"/>
              <a:sym typeface="Proxima Nova"/>
            </a:endParaRPr>
          </a:p>
        </p:txBody>
      </p:sp>
      <p:sp>
        <p:nvSpPr>
          <p:cNvPr id="1702" name="Google Shape;1702;p172"/>
          <p:cNvSpPr/>
          <p:nvPr/>
        </p:nvSpPr>
        <p:spPr>
          <a:xfrm>
            <a:off x="11005050" y="612625"/>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703" name="Google Shape;1703;p172"/>
          <p:cNvSpPr txBox="1"/>
          <p:nvPr/>
        </p:nvSpPr>
        <p:spPr>
          <a:xfrm>
            <a:off x="10820702" y="1262775"/>
            <a:ext cx="3005700" cy="1600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EDITORIAL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&amp; PR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2300" b="1">
              <a:solidFill>
                <a:schemeClr val="dk1"/>
              </a:solidFill>
              <a:latin typeface="Proxima Nova"/>
              <a:ea typeface="Proxima Nova"/>
              <a:cs typeface="Proxima Nova"/>
              <a:sym typeface="Proxima Nova"/>
            </a:endParaRPr>
          </a:p>
        </p:txBody>
      </p:sp>
      <p:sp>
        <p:nvSpPr>
          <p:cNvPr id="1704" name="Google Shape;1704;p172"/>
          <p:cNvSpPr/>
          <p:nvPr/>
        </p:nvSpPr>
        <p:spPr>
          <a:xfrm>
            <a:off x="8377500" y="10970625"/>
            <a:ext cx="2637000" cy="26370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705" name="Google Shape;1705;p172"/>
          <p:cNvSpPr txBox="1"/>
          <p:nvPr/>
        </p:nvSpPr>
        <p:spPr>
          <a:xfrm>
            <a:off x="8538525" y="11754225"/>
            <a:ext cx="21615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PDF</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(EBooks)</a:t>
            </a:r>
            <a:endParaRPr sz="2300" b="1">
              <a:solidFill>
                <a:schemeClr val="dk1"/>
              </a:solidFill>
              <a:latin typeface="Proxima Nova"/>
              <a:ea typeface="Proxima Nova"/>
              <a:cs typeface="Proxima Nova"/>
              <a:sym typeface="Proxima Nova"/>
            </a:endParaRPr>
          </a:p>
        </p:txBody>
      </p:sp>
      <p:cxnSp>
        <p:nvCxnSpPr>
          <p:cNvPr id="1706" name="Google Shape;1706;p172"/>
          <p:cNvCxnSpPr>
            <a:stCxn id="1698" idx="2"/>
            <a:endCxn id="1696" idx="6"/>
          </p:cNvCxnSpPr>
          <p:nvPr/>
        </p:nvCxnSpPr>
        <p:spPr>
          <a:xfrm rot="10800000">
            <a:off x="5972838" y="8615088"/>
            <a:ext cx="707100" cy="641700"/>
          </a:xfrm>
          <a:prstGeom prst="straightConnector1">
            <a:avLst/>
          </a:prstGeom>
          <a:noFill/>
          <a:ln w="9525" cap="flat" cmpd="sng">
            <a:solidFill>
              <a:schemeClr val="dk2"/>
            </a:solidFill>
            <a:prstDash val="solid"/>
            <a:round/>
            <a:headEnd type="none" w="med" len="med"/>
            <a:tailEnd type="triangle" w="med" len="med"/>
          </a:ln>
        </p:spPr>
      </p:cxnSp>
      <p:cxnSp>
        <p:nvCxnSpPr>
          <p:cNvPr id="1707" name="Google Shape;1707;p172"/>
          <p:cNvCxnSpPr>
            <a:stCxn id="1690" idx="4"/>
            <a:endCxn id="1696" idx="0"/>
          </p:cNvCxnSpPr>
          <p:nvPr/>
        </p:nvCxnSpPr>
        <p:spPr>
          <a:xfrm flipH="1">
            <a:off x="3845575" y="5910675"/>
            <a:ext cx="1710000" cy="577200"/>
          </a:xfrm>
          <a:prstGeom prst="straightConnector1">
            <a:avLst/>
          </a:prstGeom>
          <a:noFill/>
          <a:ln w="9525" cap="flat" cmpd="sng">
            <a:solidFill>
              <a:schemeClr val="dk2"/>
            </a:solidFill>
            <a:prstDash val="solid"/>
            <a:round/>
            <a:headEnd type="triangle" w="med" len="med"/>
            <a:tailEnd type="triangle" w="med" len="med"/>
          </a:ln>
        </p:spPr>
      </p:cxnSp>
      <p:cxnSp>
        <p:nvCxnSpPr>
          <p:cNvPr id="1708" name="Google Shape;1708;p172"/>
          <p:cNvCxnSpPr>
            <a:stCxn id="1690" idx="5"/>
            <a:endCxn id="1686" idx="1"/>
          </p:cNvCxnSpPr>
          <p:nvPr/>
        </p:nvCxnSpPr>
        <p:spPr>
          <a:xfrm>
            <a:off x="7059697" y="5287647"/>
            <a:ext cx="4573500" cy="1146600"/>
          </a:xfrm>
          <a:prstGeom prst="straightConnector1">
            <a:avLst/>
          </a:prstGeom>
          <a:noFill/>
          <a:ln w="9525" cap="flat" cmpd="sng">
            <a:solidFill>
              <a:schemeClr val="dk2"/>
            </a:solidFill>
            <a:prstDash val="solid"/>
            <a:round/>
            <a:headEnd type="triangle" w="med" len="med"/>
            <a:tailEnd type="triangle" w="med" len="med"/>
          </a:ln>
        </p:spPr>
      </p:cxnSp>
      <p:cxnSp>
        <p:nvCxnSpPr>
          <p:cNvPr id="1709" name="Google Shape;1709;p172"/>
          <p:cNvCxnSpPr>
            <a:stCxn id="1686" idx="3"/>
            <a:endCxn id="1704" idx="7"/>
          </p:cNvCxnSpPr>
          <p:nvPr/>
        </p:nvCxnSpPr>
        <p:spPr>
          <a:xfrm flipH="1">
            <a:off x="10628378" y="9442422"/>
            <a:ext cx="1004700" cy="1914300"/>
          </a:xfrm>
          <a:prstGeom prst="straightConnector1">
            <a:avLst/>
          </a:prstGeom>
          <a:noFill/>
          <a:ln w="9525" cap="flat" cmpd="sng">
            <a:solidFill>
              <a:schemeClr val="dk2"/>
            </a:solidFill>
            <a:prstDash val="solid"/>
            <a:round/>
            <a:headEnd type="triangle" w="med" len="med"/>
            <a:tailEnd type="triangle" w="med" len="med"/>
          </a:ln>
        </p:spPr>
      </p:cxnSp>
      <p:cxnSp>
        <p:nvCxnSpPr>
          <p:cNvPr id="1710" name="Google Shape;1710;p172"/>
          <p:cNvCxnSpPr>
            <a:stCxn id="1696" idx="5"/>
            <a:endCxn id="1704" idx="2"/>
          </p:cNvCxnSpPr>
          <p:nvPr/>
        </p:nvCxnSpPr>
        <p:spPr>
          <a:xfrm>
            <a:off x="5349722" y="10119222"/>
            <a:ext cx="3027900" cy="2169900"/>
          </a:xfrm>
          <a:prstGeom prst="straightConnector1">
            <a:avLst/>
          </a:prstGeom>
          <a:noFill/>
          <a:ln w="9525" cap="flat" cmpd="sng">
            <a:solidFill>
              <a:schemeClr val="dk2"/>
            </a:solidFill>
            <a:prstDash val="solid"/>
            <a:round/>
            <a:headEnd type="none" w="med" len="med"/>
            <a:tailEnd type="triangle" w="med" len="med"/>
          </a:ln>
        </p:spPr>
      </p:cxnSp>
      <p:cxnSp>
        <p:nvCxnSpPr>
          <p:cNvPr id="1711" name="Google Shape;1711;p172"/>
          <p:cNvCxnSpPr>
            <a:stCxn id="1686" idx="6"/>
            <a:endCxn id="1688" idx="1"/>
          </p:cNvCxnSpPr>
          <p:nvPr/>
        </p:nvCxnSpPr>
        <p:spPr>
          <a:xfrm>
            <a:off x="15264350" y="7938300"/>
            <a:ext cx="3023100" cy="558900"/>
          </a:xfrm>
          <a:prstGeom prst="straightConnector1">
            <a:avLst/>
          </a:prstGeom>
          <a:noFill/>
          <a:ln w="9525" cap="flat" cmpd="sng">
            <a:solidFill>
              <a:schemeClr val="dk2"/>
            </a:solidFill>
            <a:prstDash val="solid"/>
            <a:round/>
            <a:headEnd type="triangle" w="med" len="med"/>
            <a:tailEnd type="triangle" w="med" len="med"/>
          </a:ln>
        </p:spPr>
      </p:cxnSp>
      <p:cxnSp>
        <p:nvCxnSpPr>
          <p:cNvPr id="1712" name="Google Shape;1712;p172"/>
          <p:cNvCxnSpPr>
            <a:stCxn id="1686" idx="2"/>
            <a:endCxn id="1698" idx="6"/>
          </p:cNvCxnSpPr>
          <p:nvPr/>
        </p:nvCxnSpPr>
        <p:spPr>
          <a:xfrm flipH="1">
            <a:off x="9316850" y="7938300"/>
            <a:ext cx="1693200" cy="1318500"/>
          </a:xfrm>
          <a:prstGeom prst="straightConnector1">
            <a:avLst/>
          </a:prstGeom>
          <a:noFill/>
          <a:ln w="9525" cap="flat" cmpd="sng">
            <a:solidFill>
              <a:schemeClr val="dk2"/>
            </a:solidFill>
            <a:prstDash val="solid"/>
            <a:round/>
            <a:headEnd type="triangle" w="med" len="med"/>
            <a:tailEnd type="triangle" w="med" len="med"/>
          </a:ln>
        </p:spPr>
      </p:cxnSp>
      <p:cxnSp>
        <p:nvCxnSpPr>
          <p:cNvPr id="1713" name="Google Shape;1713;p172"/>
          <p:cNvCxnSpPr>
            <a:stCxn id="1696" idx="7"/>
            <a:endCxn id="1686" idx="2"/>
          </p:cNvCxnSpPr>
          <p:nvPr/>
        </p:nvCxnSpPr>
        <p:spPr>
          <a:xfrm>
            <a:off x="5349722" y="7110978"/>
            <a:ext cx="5660400" cy="827400"/>
          </a:xfrm>
          <a:prstGeom prst="straightConnector1">
            <a:avLst/>
          </a:prstGeom>
          <a:noFill/>
          <a:ln w="9525" cap="flat" cmpd="sng">
            <a:solidFill>
              <a:schemeClr val="dk2"/>
            </a:solidFill>
            <a:prstDash val="solid"/>
            <a:round/>
            <a:headEnd type="triangle" w="med" len="med"/>
            <a:tailEnd type="triangle" w="med" len="med"/>
          </a:ln>
        </p:spPr>
      </p:cxnSp>
      <p:cxnSp>
        <p:nvCxnSpPr>
          <p:cNvPr id="1714" name="Google Shape;1714;p172"/>
          <p:cNvCxnSpPr>
            <a:stCxn id="1686" idx="7"/>
            <a:endCxn id="1694" idx="4"/>
          </p:cNvCxnSpPr>
          <p:nvPr/>
        </p:nvCxnSpPr>
        <p:spPr>
          <a:xfrm rot="10800000" flipH="1">
            <a:off x="14641322" y="5274378"/>
            <a:ext cx="300000" cy="1159800"/>
          </a:xfrm>
          <a:prstGeom prst="straightConnector1">
            <a:avLst/>
          </a:prstGeom>
          <a:noFill/>
          <a:ln w="9525" cap="flat" cmpd="sng">
            <a:solidFill>
              <a:schemeClr val="dk2"/>
            </a:solidFill>
            <a:prstDash val="solid"/>
            <a:round/>
            <a:headEnd type="triangle" w="med" len="med"/>
            <a:tailEnd type="none" w="med" len="med"/>
          </a:ln>
        </p:spPr>
      </p:cxnSp>
      <p:cxnSp>
        <p:nvCxnSpPr>
          <p:cNvPr id="1715" name="Google Shape;1715;p172"/>
          <p:cNvCxnSpPr>
            <a:stCxn id="1692" idx="2"/>
            <a:endCxn id="1686" idx="7"/>
          </p:cNvCxnSpPr>
          <p:nvPr/>
        </p:nvCxnSpPr>
        <p:spPr>
          <a:xfrm flipH="1">
            <a:off x="14641263" y="4764150"/>
            <a:ext cx="3950400" cy="1670100"/>
          </a:xfrm>
          <a:prstGeom prst="straightConnector1">
            <a:avLst/>
          </a:prstGeom>
          <a:noFill/>
          <a:ln w="9525" cap="flat" cmpd="sng">
            <a:solidFill>
              <a:schemeClr val="dk2"/>
            </a:solidFill>
            <a:prstDash val="solid"/>
            <a:round/>
            <a:headEnd type="none" w="med" len="med"/>
            <a:tailEnd type="triangle" w="med" len="med"/>
          </a:ln>
        </p:spPr>
      </p:cxnSp>
      <p:cxnSp>
        <p:nvCxnSpPr>
          <p:cNvPr id="1716" name="Google Shape;1716;p172"/>
          <p:cNvCxnSpPr>
            <a:stCxn id="1690" idx="7"/>
            <a:endCxn id="1700" idx="1"/>
          </p:cNvCxnSpPr>
          <p:nvPr/>
        </p:nvCxnSpPr>
        <p:spPr>
          <a:xfrm>
            <a:off x="7059697" y="2279403"/>
            <a:ext cx="1461600" cy="399600"/>
          </a:xfrm>
          <a:prstGeom prst="straightConnector1">
            <a:avLst/>
          </a:prstGeom>
          <a:noFill/>
          <a:ln w="9525" cap="flat" cmpd="sng">
            <a:solidFill>
              <a:schemeClr val="dk2"/>
            </a:solidFill>
            <a:prstDash val="solid"/>
            <a:round/>
            <a:headEnd type="triangle" w="med" len="med"/>
            <a:tailEnd type="triangle" w="med" len="med"/>
          </a:ln>
        </p:spPr>
      </p:cxnSp>
      <p:cxnSp>
        <p:nvCxnSpPr>
          <p:cNvPr id="1717" name="Google Shape;1717;p172"/>
          <p:cNvCxnSpPr>
            <a:stCxn id="1686" idx="0"/>
            <a:endCxn id="1700" idx="5"/>
          </p:cNvCxnSpPr>
          <p:nvPr/>
        </p:nvCxnSpPr>
        <p:spPr>
          <a:xfrm rot="10800000">
            <a:off x="10385900" y="4543650"/>
            <a:ext cx="2751300" cy="1267500"/>
          </a:xfrm>
          <a:prstGeom prst="straightConnector1">
            <a:avLst/>
          </a:prstGeom>
          <a:noFill/>
          <a:ln w="9525" cap="flat" cmpd="sng">
            <a:solidFill>
              <a:schemeClr val="dk2"/>
            </a:solidFill>
            <a:prstDash val="solid"/>
            <a:round/>
            <a:headEnd type="triangle" w="med" len="med"/>
            <a:tailEnd type="triangle" w="med" len="med"/>
          </a:ln>
        </p:spPr>
      </p:cxnSp>
      <p:cxnSp>
        <p:nvCxnSpPr>
          <p:cNvPr id="1718" name="Google Shape;1718;p172"/>
          <p:cNvCxnSpPr>
            <a:stCxn id="1700" idx="5"/>
            <a:endCxn id="1694" idx="3"/>
          </p:cNvCxnSpPr>
          <p:nvPr/>
        </p:nvCxnSpPr>
        <p:spPr>
          <a:xfrm>
            <a:off x="10385808" y="4543720"/>
            <a:ext cx="3623400" cy="344400"/>
          </a:xfrm>
          <a:prstGeom prst="straightConnector1">
            <a:avLst/>
          </a:prstGeom>
          <a:noFill/>
          <a:ln w="9525" cap="flat" cmpd="sng">
            <a:solidFill>
              <a:schemeClr val="dk2"/>
            </a:solidFill>
            <a:prstDash val="solid"/>
            <a:round/>
            <a:headEnd type="triangle" w="med" len="med"/>
            <a:tailEnd type="triangle" w="med" len="med"/>
          </a:ln>
        </p:spPr>
      </p:cxnSp>
      <p:cxnSp>
        <p:nvCxnSpPr>
          <p:cNvPr id="1719" name="Google Shape;1719;p172"/>
          <p:cNvCxnSpPr>
            <a:stCxn id="1694" idx="1"/>
            <a:endCxn id="1702" idx="5"/>
          </p:cNvCxnSpPr>
          <p:nvPr/>
        </p:nvCxnSpPr>
        <p:spPr>
          <a:xfrm rot="10800000">
            <a:off x="13255792" y="2863392"/>
            <a:ext cx="753300" cy="160200"/>
          </a:xfrm>
          <a:prstGeom prst="straightConnector1">
            <a:avLst/>
          </a:prstGeom>
          <a:noFill/>
          <a:ln w="9525" cap="flat" cmpd="sng">
            <a:solidFill>
              <a:schemeClr val="dk2"/>
            </a:solidFill>
            <a:prstDash val="solid"/>
            <a:round/>
            <a:headEnd type="triangle" w="med" len="med"/>
            <a:tailEnd type="triangle" w="med" len="med"/>
          </a:ln>
        </p:spPr>
      </p:cxnSp>
      <p:cxnSp>
        <p:nvCxnSpPr>
          <p:cNvPr id="1720" name="Google Shape;1720;p172"/>
          <p:cNvCxnSpPr>
            <a:stCxn id="1702" idx="4"/>
            <a:endCxn id="1686" idx="0"/>
          </p:cNvCxnSpPr>
          <p:nvPr/>
        </p:nvCxnSpPr>
        <p:spPr>
          <a:xfrm>
            <a:off x="12323550" y="3249625"/>
            <a:ext cx="813600" cy="2561400"/>
          </a:xfrm>
          <a:prstGeom prst="straightConnector1">
            <a:avLst/>
          </a:prstGeom>
          <a:noFill/>
          <a:ln w="9525" cap="flat" cmpd="sng">
            <a:solidFill>
              <a:schemeClr val="dk2"/>
            </a:solidFill>
            <a:prstDash val="solid"/>
            <a:round/>
            <a:headEnd type="none" w="med" len="med"/>
            <a:tailEnd type="none" w="med" len="med"/>
          </a:ln>
        </p:spPr>
      </p:cxnSp>
      <p:cxnSp>
        <p:nvCxnSpPr>
          <p:cNvPr id="1721" name="Google Shape;1721;p172"/>
          <p:cNvCxnSpPr>
            <a:stCxn id="1700" idx="7"/>
            <a:endCxn id="1702" idx="3"/>
          </p:cNvCxnSpPr>
          <p:nvPr/>
        </p:nvCxnSpPr>
        <p:spPr>
          <a:xfrm>
            <a:off x="10385808" y="2679080"/>
            <a:ext cx="1005300" cy="184500"/>
          </a:xfrm>
          <a:prstGeom prst="straightConnector1">
            <a:avLst/>
          </a:prstGeom>
          <a:noFill/>
          <a:ln w="9525" cap="flat" cmpd="sng">
            <a:solidFill>
              <a:schemeClr val="dk2"/>
            </a:solidFill>
            <a:prstDash val="solid"/>
            <a:round/>
            <a:headEnd type="triangle" w="med" len="med"/>
            <a:tailEnd type="triangle" w="med" len="med"/>
          </a:ln>
        </p:spPr>
      </p:cxnSp>
      <p:cxnSp>
        <p:nvCxnSpPr>
          <p:cNvPr id="1722" name="Google Shape;1722;p172"/>
          <p:cNvCxnSpPr>
            <a:stCxn id="1700" idx="4"/>
            <a:endCxn id="1696" idx="7"/>
          </p:cNvCxnSpPr>
          <p:nvPr/>
        </p:nvCxnSpPr>
        <p:spPr>
          <a:xfrm flipH="1">
            <a:off x="5349788" y="4929900"/>
            <a:ext cx="4103700" cy="2181000"/>
          </a:xfrm>
          <a:prstGeom prst="straightConnector1">
            <a:avLst/>
          </a:prstGeom>
          <a:noFill/>
          <a:ln w="9525" cap="flat" cmpd="sng">
            <a:solidFill>
              <a:schemeClr val="dk2"/>
            </a:solidFill>
            <a:prstDash val="solid"/>
            <a:round/>
            <a:headEnd type="triangle" w="med" len="med"/>
            <a:tailEnd type="triangle" w="med" len="med"/>
          </a:ln>
        </p:spPr>
      </p:cxnSp>
      <p:sp>
        <p:nvSpPr>
          <p:cNvPr id="1723" name="Google Shape;1723;p172"/>
          <p:cNvSpPr/>
          <p:nvPr/>
        </p:nvSpPr>
        <p:spPr>
          <a:xfrm>
            <a:off x="15264350" y="10238163"/>
            <a:ext cx="2637000" cy="2637000"/>
          </a:xfrm>
          <a:prstGeom prst="ellipse">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724" name="Google Shape;1724;p172"/>
          <p:cNvSpPr txBox="1"/>
          <p:nvPr/>
        </p:nvSpPr>
        <p:spPr>
          <a:xfrm>
            <a:off x="15432526" y="10978575"/>
            <a:ext cx="2367900" cy="1600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CLIENT PORTAL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2300" b="1">
              <a:solidFill>
                <a:schemeClr val="dk1"/>
              </a:solidFill>
              <a:latin typeface="Proxima Nova"/>
              <a:ea typeface="Proxima Nova"/>
              <a:cs typeface="Proxima Nova"/>
              <a:sym typeface="Proxima Nova"/>
            </a:endParaRPr>
          </a:p>
        </p:txBody>
      </p:sp>
      <p:cxnSp>
        <p:nvCxnSpPr>
          <p:cNvPr id="1725" name="Google Shape;1725;p172"/>
          <p:cNvCxnSpPr>
            <a:stCxn id="1686" idx="5"/>
            <a:endCxn id="1723" idx="1"/>
          </p:cNvCxnSpPr>
          <p:nvPr/>
        </p:nvCxnSpPr>
        <p:spPr>
          <a:xfrm>
            <a:off x="14641322" y="9442422"/>
            <a:ext cx="1009200" cy="1182000"/>
          </a:xfrm>
          <a:prstGeom prst="straightConnector1">
            <a:avLst/>
          </a:prstGeom>
          <a:noFill/>
          <a:ln w="9525" cap="flat" cmpd="sng">
            <a:solidFill>
              <a:schemeClr val="dk2"/>
            </a:solidFill>
            <a:prstDash val="solid"/>
            <a:round/>
            <a:headEnd type="triangle" w="med" len="med"/>
            <a:tailEnd type="triangle" w="med" len="med"/>
          </a:ln>
        </p:spPr>
      </p:cxnSp>
      <p:cxnSp>
        <p:nvCxnSpPr>
          <p:cNvPr id="1726" name="Google Shape;1726;p172"/>
          <p:cNvCxnSpPr>
            <a:stCxn id="1688" idx="3"/>
            <a:endCxn id="1723" idx="7"/>
          </p:cNvCxnSpPr>
          <p:nvPr/>
        </p:nvCxnSpPr>
        <p:spPr>
          <a:xfrm flipH="1">
            <a:off x="17515030" y="10361758"/>
            <a:ext cx="772500" cy="262500"/>
          </a:xfrm>
          <a:prstGeom prst="straightConnector1">
            <a:avLst/>
          </a:prstGeom>
          <a:noFill/>
          <a:ln w="9525" cap="flat" cmpd="sng">
            <a:solidFill>
              <a:schemeClr val="dk2"/>
            </a:solidFill>
            <a:prstDash val="solid"/>
            <a:round/>
            <a:headEnd type="none" w="med" len="med"/>
            <a:tailEnd type="triangle" w="med" len="med"/>
          </a:ln>
        </p:spPr>
      </p:cxnSp>
      <p:sp>
        <p:nvSpPr>
          <p:cNvPr id="1727" name="Google Shape;1727;p172"/>
          <p:cNvSpPr/>
          <p:nvPr/>
        </p:nvSpPr>
        <p:spPr>
          <a:xfrm>
            <a:off x="12877750" y="10988484"/>
            <a:ext cx="1914300" cy="19143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728" name="Google Shape;1728;p172"/>
          <p:cNvSpPr txBox="1"/>
          <p:nvPr/>
        </p:nvSpPr>
        <p:spPr>
          <a:xfrm>
            <a:off x="12975405" y="11530727"/>
            <a:ext cx="17190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EMAIL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(Drips)</a:t>
            </a:r>
            <a:endParaRPr sz="2300" b="1">
              <a:solidFill>
                <a:schemeClr val="dk1"/>
              </a:solidFill>
              <a:latin typeface="Proxima Nova"/>
              <a:ea typeface="Proxima Nova"/>
              <a:cs typeface="Proxima Nova"/>
              <a:sym typeface="Proxima Nova"/>
            </a:endParaRPr>
          </a:p>
        </p:txBody>
      </p:sp>
      <p:cxnSp>
        <p:nvCxnSpPr>
          <p:cNvPr id="1729" name="Google Shape;1729;p172"/>
          <p:cNvCxnSpPr>
            <a:stCxn id="1704" idx="6"/>
            <a:endCxn id="1727" idx="1"/>
          </p:cNvCxnSpPr>
          <p:nvPr/>
        </p:nvCxnSpPr>
        <p:spPr>
          <a:xfrm rot="10800000" flipH="1">
            <a:off x="11014500" y="11268825"/>
            <a:ext cx="2143500" cy="1020300"/>
          </a:xfrm>
          <a:prstGeom prst="straightConnector1">
            <a:avLst/>
          </a:prstGeom>
          <a:noFill/>
          <a:ln w="9525" cap="flat" cmpd="sng">
            <a:solidFill>
              <a:schemeClr val="dk2"/>
            </a:solidFill>
            <a:prstDash val="solid"/>
            <a:round/>
            <a:headEnd type="triangle" w="med" len="med"/>
            <a:tailEnd type="triangle" w="med" len="med"/>
          </a:ln>
        </p:spPr>
      </p:cxnSp>
      <p:cxnSp>
        <p:nvCxnSpPr>
          <p:cNvPr id="1730" name="Google Shape;1730;p172"/>
          <p:cNvCxnSpPr>
            <a:stCxn id="1727" idx="0"/>
            <a:endCxn id="1686" idx="4"/>
          </p:cNvCxnSpPr>
          <p:nvPr/>
        </p:nvCxnSpPr>
        <p:spPr>
          <a:xfrm rot="10800000">
            <a:off x="13137100" y="10065384"/>
            <a:ext cx="697800" cy="923100"/>
          </a:xfrm>
          <a:prstGeom prst="straightConnector1">
            <a:avLst/>
          </a:prstGeom>
          <a:noFill/>
          <a:ln w="9525" cap="flat" cmpd="sng">
            <a:solidFill>
              <a:schemeClr val="dk2"/>
            </a:solidFill>
            <a:prstDash val="solid"/>
            <a:round/>
            <a:headEnd type="triangle" w="med" len="med"/>
            <a:tailEnd type="triangle" w="med" len="med"/>
          </a:ln>
        </p:spPr>
      </p:cxnSp>
      <p:sp>
        <p:nvSpPr>
          <p:cNvPr id="1731" name="Google Shape;1731;p172"/>
          <p:cNvSpPr/>
          <p:nvPr/>
        </p:nvSpPr>
        <p:spPr>
          <a:xfrm>
            <a:off x="16544750" y="6040671"/>
            <a:ext cx="1719000" cy="1719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732" name="Google Shape;1732;p172"/>
          <p:cNvSpPr txBox="1"/>
          <p:nvPr/>
        </p:nvSpPr>
        <p:spPr>
          <a:xfrm>
            <a:off x="16588328" y="6567037"/>
            <a:ext cx="1543500" cy="646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BLOG</a:t>
            </a:r>
            <a:endParaRPr sz="2300" b="1">
              <a:solidFill>
                <a:schemeClr val="dk1"/>
              </a:solidFill>
              <a:latin typeface="Proxima Nova"/>
              <a:ea typeface="Proxima Nova"/>
              <a:cs typeface="Proxima Nova"/>
              <a:sym typeface="Proxima Nova"/>
            </a:endParaRPr>
          </a:p>
        </p:txBody>
      </p:sp>
      <p:cxnSp>
        <p:nvCxnSpPr>
          <p:cNvPr id="1733" name="Google Shape;1733;p172"/>
          <p:cNvCxnSpPr>
            <a:stCxn id="1686" idx="6"/>
            <a:endCxn id="1731" idx="3"/>
          </p:cNvCxnSpPr>
          <p:nvPr/>
        </p:nvCxnSpPr>
        <p:spPr>
          <a:xfrm rot="10800000" flipH="1">
            <a:off x="15264350" y="7507800"/>
            <a:ext cx="1532100" cy="430500"/>
          </a:xfrm>
          <a:prstGeom prst="straightConnector1">
            <a:avLst/>
          </a:prstGeom>
          <a:noFill/>
          <a:ln w="9525" cap="flat" cmpd="sng">
            <a:solidFill>
              <a:schemeClr val="dk2"/>
            </a:solidFill>
            <a:prstDash val="solid"/>
            <a:round/>
            <a:headEnd type="triangle" w="med" len="med"/>
            <a:tailEnd type="triangle" w="med" len="med"/>
          </a:ln>
        </p:spPr>
      </p:cxnSp>
      <p:cxnSp>
        <p:nvCxnSpPr>
          <p:cNvPr id="1734" name="Google Shape;1734;p172"/>
          <p:cNvCxnSpPr>
            <a:stCxn id="1731" idx="5"/>
            <a:endCxn id="1688" idx="0"/>
          </p:cNvCxnSpPr>
          <p:nvPr/>
        </p:nvCxnSpPr>
        <p:spPr>
          <a:xfrm>
            <a:off x="18012008" y="7507929"/>
            <a:ext cx="1207800" cy="603000"/>
          </a:xfrm>
          <a:prstGeom prst="straightConnector1">
            <a:avLst/>
          </a:prstGeom>
          <a:noFill/>
          <a:ln w="9525" cap="flat" cmpd="sng">
            <a:solidFill>
              <a:schemeClr val="dk2"/>
            </a:solidFill>
            <a:prstDash val="solid"/>
            <a:round/>
            <a:headEnd type="triangle" w="med" len="med"/>
            <a:tailEnd type="triangle" w="med" len="med"/>
          </a:ln>
        </p:spPr>
      </p:cxnSp>
      <p:cxnSp>
        <p:nvCxnSpPr>
          <p:cNvPr id="1735" name="Google Shape;1735;p172"/>
          <p:cNvCxnSpPr>
            <a:stCxn id="1694" idx="5"/>
            <a:endCxn id="1731" idx="1"/>
          </p:cNvCxnSpPr>
          <p:nvPr/>
        </p:nvCxnSpPr>
        <p:spPr>
          <a:xfrm>
            <a:off x="15873733" y="4888233"/>
            <a:ext cx="922800" cy="1404300"/>
          </a:xfrm>
          <a:prstGeom prst="straightConnector1">
            <a:avLst/>
          </a:prstGeom>
          <a:noFill/>
          <a:ln w="9525" cap="flat" cmpd="sng">
            <a:solidFill>
              <a:schemeClr val="dk2"/>
            </a:solidFill>
            <a:prstDash val="solid"/>
            <a:round/>
            <a:headEnd type="triangle" w="med" len="med"/>
            <a:tailEnd type="triangle" w="med" len="med"/>
          </a:ln>
        </p:spPr>
      </p:cxnSp>
      <p:cxnSp>
        <p:nvCxnSpPr>
          <p:cNvPr id="1736" name="Google Shape;1736;p172"/>
          <p:cNvCxnSpPr>
            <a:stCxn id="1698" idx="5"/>
            <a:endCxn id="1723" idx="1"/>
          </p:cNvCxnSpPr>
          <p:nvPr/>
        </p:nvCxnSpPr>
        <p:spPr>
          <a:xfrm>
            <a:off x="8930758" y="10189108"/>
            <a:ext cx="6719700" cy="435300"/>
          </a:xfrm>
          <a:prstGeom prst="straightConnector1">
            <a:avLst/>
          </a:prstGeom>
          <a:noFill/>
          <a:ln w="9525" cap="flat" cmpd="sng">
            <a:solidFill>
              <a:schemeClr val="dk2"/>
            </a:solidFill>
            <a:prstDash val="solid"/>
            <a:round/>
            <a:headEnd type="triangle" w="med" len="med"/>
            <a:tailEnd type="triangle" w="med" len="med"/>
          </a:ln>
        </p:spPr>
      </p:cxn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740"/>
        <p:cNvGrpSpPr/>
        <p:nvPr/>
      </p:nvGrpSpPr>
      <p:grpSpPr>
        <a:xfrm>
          <a:off x="0" y="0"/>
          <a:ext cx="0" cy="0"/>
          <a:chOff x="0" y="0"/>
          <a:chExt cx="0" cy="0"/>
        </a:xfrm>
      </p:grpSpPr>
      <p:pic>
        <p:nvPicPr>
          <p:cNvPr id="1741" name="Google Shape;1741;p173"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742" name="Google Shape;1742;p173"/>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THX</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theme/theme1.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7_Showcase">
  <a:themeElements>
    <a:clrScheme name="27_Showcase">
      <a:dk1>
        <a:srgbClr val="000000"/>
      </a:dk1>
      <a:lt1>
        <a:srgbClr val="FFFFFF"/>
      </a:lt1>
      <a:dk2>
        <a:srgbClr val="A7A7A7"/>
      </a:dk2>
      <a:lt2>
        <a:srgbClr val="535353"/>
      </a:lt2>
      <a:accent1>
        <a:srgbClr val="599DFF"/>
      </a:accent1>
      <a:accent2>
        <a:srgbClr val="00D4D2"/>
      </a:accent2>
      <a:accent3>
        <a:srgbClr val="38E53A"/>
      </a:accent3>
      <a:accent4>
        <a:srgbClr val="FFFA00"/>
      </a:accent4>
      <a:accent5>
        <a:srgbClr val="FF7D74"/>
      </a:accent5>
      <a:accent6>
        <a:srgbClr val="FF80E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5E09728F4E22489409E347C0E0E5A2" ma:contentTypeVersion="17" ma:contentTypeDescription="Create a new document." ma:contentTypeScope="" ma:versionID="de075bafa9f463997ef3e8ca80a07704">
  <xsd:schema xmlns:xsd="http://www.w3.org/2001/XMLSchema" xmlns:xs="http://www.w3.org/2001/XMLSchema" xmlns:p="http://schemas.microsoft.com/office/2006/metadata/properties" xmlns:ns2="4b107b3d-80d2-42ce-8467-e19501a6739c" xmlns:ns3="0b6e32ac-78df-4b45-9b61-22f07f5b77bc" targetNamespace="http://schemas.microsoft.com/office/2006/metadata/properties" ma:root="true" ma:fieldsID="a2e5cc0871f7657e8947bc704a95738e" ns2:_="" ns3:_="">
    <xsd:import namespace="4b107b3d-80d2-42ce-8467-e19501a6739c"/>
    <xsd:import namespace="0b6e32ac-78df-4b45-9b61-22f07f5b77b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107b3d-80d2-42ce-8467-e19501a673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77fa8c3-0ce2-4d55-ad77-afa433265f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b6e32ac-78df-4b45-9b61-22f07f5b77b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a0d8c3a-2911-491c-8619-4ccffc4883c7}" ma:internalName="TaxCatchAll" ma:showField="CatchAllData" ma:web="0b6e32ac-78df-4b45-9b61-22f07f5b77b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b6e32ac-78df-4b45-9b61-22f07f5b77bc" xsi:nil="true"/>
    <lcf76f155ced4ddcb4097134ff3c332f xmlns="4b107b3d-80d2-42ce-8467-e19501a6739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00935E0-13D4-4CE4-8E1E-E463405B2A87}"/>
</file>

<file path=customXml/itemProps2.xml><?xml version="1.0" encoding="utf-8"?>
<ds:datastoreItem xmlns:ds="http://schemas.openxmlformats.org/officeDocument/2006/customXml" ds:itemID="{48AE6E07-DE62-4E50-9E38-5E9CCD2C22DE}"/>
</file>

<file path=customXml/itemProps3.xml><?xml version="1.0" encoding="utf-8"?>
<ds:datastoreItem xmlns:ds="http://schemas.openxmlformats.org/officeDocument/2006/customXml" ds:itemID="{D0986D24-BD39-432C-AD61-D88069FCF5EE}"/>
</file>

<file path=docProps/app.xml><?xml version="1.0" encoding="utf-8"?>
<Properties xmlns="http://schemas.openxmlformats.org/officeDocument/2006/extended-properties" xmlns:vt="http://schemas.openxmlformats.org/officeDocument/2006/docPropsVTypes">
  <TotalTime>86</TotalTime>
  <Words>10810</Words>
  <Application>Microsoft Office PowerPoint</Application>
  <PresentationFormat>Custom</PresentationFormat>
  <Paragraphs>1381</Paragraphs>
  <Slides>92</Slides>
  <Notes>92</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92</vt:i4>
      </vt:variant>
    </vt:vector>
  </HeadingPairs>
  <TitlesOfParts>
    <vt:vector size="113" baseType="lpstr">
      <vt:lpstr>Montserrat</vt:lpstr>
      <vt:lpstr>Questrial</vt:lpstr>
      <vt:lpstr>Roboto</vt:lpstr>
      <vt:lpstr>Montserrat ExtraBold</vt:lpstr>
      <vt:lpstr>Arial</vt:lpstr>
      <vt:lpstr>Montserrat Medium</vt:lpstr>
      <vt:lpstr>Lato</vt:lpstr>
      <vt:lpstr>Proxima Nova Extrabold</vt:lpstr>
      <vt:lpstr>Montserrat Light</vt:lpstr>
      <vt:lpstr>Proxima Nova</vt:lpstr>
      <vt:lpstr>Montserrat SemiBold</vt:lpstr>
      <vt:lpstr>Helvetica Neue Light</vt:lpstr>
      <vt:lpstr>Raleway</vt:lpstr>
      <vt:lpstr>Gill Sans</vt:lpstr>
      <vt:lpstr>Helvetica Neue</vt:lpstr>
      <vt:lpstr>Calibri</vt:lpstr>
      <vt:lpstr>Montserrat Black</vt:lpstr>
      <vt:lpstr>Black</vt:lpstr>
      <vt:lpstr>21_BasicWhite</vt:lpstr>
      <vt:lpstr>27_Showcase</vt:lpstr>
      <vt:lpstr>Swiss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enable entrepreneurs with the same strategic law advantages as the megacorps.</vt:lpstr>
      <vt:lpstr>EQUINOX TEAM VALUES  </vt:lpstr>
      <vt:lpstr>PowerPoint Presentation</vt:lpstr>
      <vt:lpstr>PowerPoint Presentation</vt:lpstr>
      <vt:lpstr>PowerPoint Presentation</vt:lpstr>
      <vt:lpstr>PowerPoint Presentation</vt:lpstr>
      <vt:lpstr>PowerPoint Presentation</vt:lpstr>
      <vt:lpstr>PowerPoint Presentation</vt:lpstr>
      <vt:lpstr>Strategic Legal Counsel For All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BHA LANDING PAGE</vt:lpstr>
      <vt:lpstr>BHA VIDEOS</vt:lpstr>
      <vt:lpstr>BHA VIDEOS</vt:lpstr>
      <vt:lpstr>BHA VIDEOS</vt:lpstr>
      <vt:lpstr>BHA VIDEOS</vt:lpstr>
      <vt:lpstr>POWERPOINT/BROCHURE</vt:lpstr>
      <vt:lpstr>EMAIL / IN BALANCE NEWSLETTER</vt:lpstr>
      <vt:lpstr>EMAIL / MARKETING</vt:lpstr>
      <vt:lpstr>ADS</vt:lpstr>
      <vt:lpstr>SOCIAL MEDIA</vt:lpstr>
      <vt:lpstr>SOCIAL MEDIA</vt:lpstr>
      <vt:lpstr>ADS / GOOGLE DYNAMIC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LOGO  CONCEPT</vt:lpstr>
      <vt:lpstr>LOGO</vt:lpstr>
      <vt:lpstr>LOGO</vt:lpstr>
      <vt:lpstr>LOGO</vt:lpstr>
      <vt:lpstr>COLOR  CONCEPT</vt:lpstr>
      <vt:lpstr>COLORS</vt:lpstr>
      <vt:lpstr>FONTS</vt:lpstr>
      <vt:lpstr>ICONS</vt:lpstr>
      <vt:lpstr>ICONS</vt:lpstr>
      <vt:lpstr>TEAM PHOTOGRAPHY</vt:lpstr>
      <vt:lpstr>PHOTOGRAPHY</vt:lpstr>
      <vt:lpstr>PHOTOGRAPHY</vt:lpstr>
      <vt:lpstr>PHOTOGRAPHY LIBRARY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Shamira Narayana</cp:lastModifiedBy>
  <cp:revision>1</cp:revision>
  <dcterms:modified xsi:type="dcterms:W3CDTF">2024-02-15T19:38:18Z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0x010100E05E09728F4E22489409E347C0E0E5A2</vt:lpwstr>
  </property>
</Properties>
</file>